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8880" autoAdjust="0"/>
    <p:restoredTop sz="94660"/>
  </p:normalViewPr>
  <p:slideViewPr>
    <p:cSldViewPr>
      <p:cViewPr varScale="1">
        <p:scale>
          <a:sx n="59" d="100"/>
          <a:sy n="59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3F604-D602-424D-BCAF-7C9FF957D07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4E24-FECA-4C8E-A935-8A213D879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3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3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C2C-E7B3-4715-94C2-E556D8C6BAE5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4C9D-C531-4E1C-AE4B-CF04CC05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7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5181600"/>
            <a:ext cx="6844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FINC 621</a:t>
            </a:r>
          </a:p>
          <a:p>
            <a:r>
              <a:rPr lang="en-US" b="1" dirty="0" smtClean="0"/>
              <a:t>Professor Harilaos Georgakopoulos</a:t>
            </a:r>
          </a:p>
          <a:p>
            <a:r>
              <a:rPr lang="en-US" b="1" dirty="0" smtClean="0"/>
              <a:t>By: Preedee Temprom, Avnit Bambah, Hetal Patel and Evan Neuberger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27" y="1724891"/>
            <a:ext cx="3505200" cy="31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46453" y="228600"/>
            <a:ext cx="67203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Sugar Quant 40</a:t>
            </a:r>
            <a:endParaRPr lang="en-US" sz="80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14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4" r="13704"/>
          <a:stretch>
            <a:fillRect/>
          </a:stretch>
        </p:blipFill>
        <p:spPr>
          <a:xfrm>
            <a:off x="152400" y="1600200"/>
            <a:ext cx="8763000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4600" y="228599"/>
            <a:ext cx="43359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Monte Carlo </a:t>
            </a:r>
            <a:endParaRPr lang="en-US" sz="6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2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855" y="304800"/>
            <a:ext cx="44222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Works Cited</a:t>
            </a:r>
            <a:endParaRPr lang="en-US" sz="6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1" y="12954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http://stockcharts.com/school/doku.php?id=chart_school:technical_indicators:relative_strength_index_rsi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http://stockcharts.com/school/doku.php?id=chart_school:technical_indicators:commodity_channel_index_cci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http://stockcharts.com/school/doku.php?id=chart_school:technical_indicators:bollinger_bands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https://cran.r­project.org/web/packages/TTR/TTR.pdf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https://www.interactivebrokers.com/en/home.php 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https://cran.r­project.org/web/packages/</a:t>
            </a:r>
            <a:r>
              <a:rPr lang="en-US" sz="1400" dirty="0" err="1"/>
              <a:t>IBrokers</a:t>
            </a:r>
            <a:r>
              <a:rPr lang="en-US" sz="1400" dirty="0"/>
              <a:t>/IBrokers.pdf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http://www.thertrader.com/category/trading-strategies/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 "Candy Production in the US." </a:t>
            </a:r>
            <a:r>
              <a:rPr lang="en-US" sz="1400" i="1" dirty="0"/>
              <a:t>IBISWorld</a:t>
            </a:r>
            <a:r>
              <a:rPr lang="en-US" sz="1400" dirty="0"/>
              <a:t>. IBISWorld, </a:t>
            </a:r>
            <a:r>
              <a:rPr lang="en-US" sz="1400" dirty="0" err="1"/>
              <a:t>n.d.</a:t>
            </a:r>
            <a:r>
              <a:rPr lang="en-US" sz="1400" dirty="0"/>
              <a:t> Web. 7 Feb. 2016.</a:t>
            </a:r>
          </a:p>
          <a:p>
            <a:r>
              <a:rPr lang="en-US" sz="1400" dirty="0"/>
              <a:t>"North American Tiered Commissions." </a:t>
            </a:r>
            <a:r>
              <a:rPr lang="en-US" sz="1400" i="1" dirty="0"/>
              <a:t>Interactivebrokers.com</a:t>
            </a:r>
            <a:r>
              <a:rPr lang="en-US" sz="1400" dirty="0"/>
              <a:t>. Interactive Brokers, </a:t>
            </a:r>
            <a:r>
              <a:rPr lang="en-US" sz="1400" dirty="0" err="1"/>
              <a:t>n.d.</a:t>
            </a:r>
            <a:r>
              <a:rPr lang="en-US" sz="1400" dirty="0"/>
              <a:t> Web. 6 Feb. 2016.</a:t>
            </a:r>
          </a:p>
          <a:p>
            <a:r>
              <a:rPr lang="en-US" sz="1400" dirty="0"/>
              <a:t>Ryan, Jeffrey A. "</a:t>
            </a:r>
            <a:r>
              <a:rPr lang="en-US" sz="1400" dirty="0" err="1"/>
              <a:t>IBrokers</a:t>
            </a:r>
            <a:r>
              <a:rPr lang="en-US" sz="1400" dirty="0"/>
              <a:t>-Interactive Brokers and R." (2014): n. </a:t>
            </a:r>
            <a:r>
              <a:rPr lang="en-US" sz="1400" dirty="0" err="1"/>
              <a:t>pag</a:t>
            </a:r>
            <a:r>
              <a:rPr lang="en-US" sz="1400" dirty="0"/>
              <a:t>. </a:t>
            </a:r>
            <a:r>
              <a:rPr lang="en-US" sz="1400" i="1" dirty="0"/>
              <a:t>Cran.r-project.org</a:t>
            </a:r>
            <a:r>
              <a:rPr lang="en-US" sz="1400" dirty="0"/>
              <a:t>. Cran.r-project.org, 21 Sept. 2014. Web. 5 Feb. 2016.</a:t>
            </a:r>
          </a:p>
          <a:p>
            <a:r>
              <a:rPr lang="en-US" sz="1400" dirty="0"/>
              <a:t> "Soda Production in the US." </a:t>
            </a:r>
            <a:r>
              <a:rPr lang="en-US" sz="1400" i="1" dirty="0"/>
              <a:t>IBISWorld</a:t>
            </a:r>
            <a:r>
              <a:rPr lang="en-US" sz="1400" dirty="0"/>
              <a:t>. IBISWorld, </a:t>
            </a:r>
            <a:r>
              <a:rPr lang="en-US" sz="1400" dirty="0" err="1"/>
              <a:t>n.d.</a:t>
            </a:r>
            <a:r>
              <a:rPr lang="en-US" sz="1400" dirty="0"/>
              <a:t> Web. 7 Feb. 2016.</a:t>
            </a:r>
          </a:p>
          <a:p>
            <a:r>
              <a:rPr lang="en-US" sz="1400" dirty="0"/>
              <a:t>http://www.investopedia.com/terms/c/covariance.asp#ixzz3ziLmsQN9 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http://www.investopedia.com/articles/07/monte_carlo_intro.asp</a:t>
            </a:r>
          </a:p>
        </p:txBody>
      </p:sp>
    </p:spTree>
    <p:extLst>
      <p:ext uri="{BB962C8B-B14F-4D97-AF65-F5344CB8AC3E}">
        <p14:creationId xmlns:p14="http://schemas.microsoft.com/office/powerpoint/2010/main" val="384723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705600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5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9368" y="2590800"/>
            <a:ext cx="49452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Questions?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77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1524000"/>
            <a:ext cx="45927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Theory 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Target Stocks 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Technical Tools 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Mechanics of a Trade 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Performance Measures 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Works Cited </a:t>
            </a:r>
            <a:r>
              <a:rPr lang="en-US" dirty="0"/>
              <a:t>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0329" y="152400"/>
            <a:ext cx="260334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Agenda</a:t>
            </a:r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28600"/>
            <a:ext cx="26441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Theory</a:t>
            </a:r>
            <a:endParaRPr lang="en-US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421" y="155608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Short Term trading strategy involving the price of sugar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Inverse relationship between sugar prices and stock prices of food and beverages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 technical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in sugar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Relative Strength Index (RSI)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Commodity Channel Index (CCI)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Bollinger Bands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RSI measures the speed and change of price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CCI measures the current price level relative to an average price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Bollinger Bands used to judge volatility and given a buy and sell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used RSI and CCI</a:t>
            </a:r>
          </a:p>
        </p:txBody>
      </p:sp>
    </p:spTree>
    <p:extLst>
      <p:ext uri="{BB962C8B-B14F-4D97-AF65-F5344CB8AC3E}">
        <p14:creationId xmlns:p14="http://schemas.microsoft.com/office/powerpoint/2010/main" val="412579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1389" y="228600"/>
            <a:ext cx="477727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Target Stocks</a:t>
            </a:r>
            <a:endParaRPr lang="en-US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4" y="1308521"/>
            <a:ext cx="7650076" cy="366854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600200" y="5181600"/>
            <a:ext cx="6294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Diverse Selection dictated by industry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Economic expectations across the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Price sensitivity expectations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77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8235" y="228600"/>
            <a:ext cx="53954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Technical Tools</a:t>
            </a:r>
            <a:endParaRPr lang="en-US" sz="66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3926" y="1752600"/>
            <a:ext cx="71440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Sugar Price Change: more than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Relative Strength Index: 70/30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Commodity Channel Index: 60/20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Bollinger Bands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030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2858" y="228600"/>
            <a:ext cx="7282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Mechanics of a Trade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3483" y="1676400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$50,000.00 starting allowance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Directional indicators must be satisfied for a trade to take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Bollinger Bands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Price Change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Trade Size: 10,000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Broker: Interactive Brokers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Tiered Pricing System conducive to quant trading</a:t>
            </a:r>
          </a:p>
        </p:txBody>
      </p:sp>
    </p:spTree>
    <p:extLst>
      <p:ext uri="{BB962C8B-B14F-4D97-AF65-F5344CB8AC3E}">
        <p14:creationId xmlns:p14="http://schemas.microsoft.com/office/powerpoint/2010/main" val="131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55" r="-67655"/>
          <a:stretch>
            <a:fillRect/>
          </a:stretch>
        </p:blipFill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8600" y="304799"/>
            <a:ext cx="87775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Performance Measures: Profit Ratios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59" r="-33859"/>
          <a:stretch>
            <a:fillRect/>
          </a:stretch>
        </p:blipFill>
        <p:spPr>
          <a:xfrm>
            <a:off x="0" y="1600200"/>
            <a:ext cx="9144000" cy="45259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5074" y="228600"/>
            <a:ext cx="848604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Performance Measures: Sharpe Ratio</a:t>
            </a:r>
            <a:endParaRPr lang="en-US" sz="4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655" r="-67655"/>
          <a:stretch>
            <a:fillRect/>
          </a:stretch>
        </p:blipFill>
        <p:spPr>
          <a:xfrm>
            <a:off x="0" y="1600200"/>
            <a:ext cx="9144000" cy="4525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494" y="533400"/>
            <a:ext cx="887890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Performance Measures: HSY Trade Plot</a:t>
            </a:r>
            <a:endParaRPr lang="en-US" sz="4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0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</TotalTime>
  <Words>209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preedee</dc:creator>
  <cp:lastModifiedBy>preedee</cp:lastModifiedBy>
  <cp:revision>7</cp:revision>
  <dcterms:created xsi:type="dcterms:W3CDTF">2016-02-10T03:19:00Z</dcterms:created>
  <dcterms:modified xsi:type="dcterms:W3CDTF">2016-02-10T04:36:58Z</dcterms:modified>
</cp:coreProperties>
</file>