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
      <p:font typeface="Nunito"/>
      <p:regular r:id="rId50"/>
      <p:bold r:id="rId51"/>
      <p:italic r:id="rId52"/>
      <p:boldItalic r:id="rId53"/>
    </p:embeddedFont>
    <p:embeddedFont>
      <p:font typeface="Maven Pro"/>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fntdata"/><Relationship Id="rId50" Type="http://schemas.openxmlformats.org/officeDocument/2006/relationships/font" Target="fonts/Nunito-regular.fntdata"/><Relationship Id="rId53" Type="http://schemas.openxmlformats.org/officeDocument/2006/relationships/font" Target="fonts/Nunito-boldItalic.fntdata"/><Relationship Id="rId52" Type="http://schemas.openxmlformats.org/officeDocument/2006/relationships/font" Target="fonts/Nunito-italic.fntdata"/><Relationship Id="rId11" Type="http://schemas.openxmlformats.org/officeDocument/2006/relationships/slide" Target="slides/slide6.xml"/><Relationship Id="rId55" Type="http://schemas.openxmlformats.org/officeDocument/2006/relationships/font" Target="fonts/MavenPro-bold.fntdata"/><Relationship Id="rId10" Type="http://schemas.openxmlformats.org/officeDocument/2006/relationships/slide" Target="slides/slide5.xml"/><Relationship Id="rId54"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e86328e57_5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6e86328e57_5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6e86328e57_5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6e86328e57_5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e86328e57_5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e86328e57_5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6e86328e57_5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6e86328e57_5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6e86328e57_5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6e86328e57_5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e86328e57_5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6e86328e57_5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e83c219e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e83c219e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6e83cf7552_2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6e83cf7552_2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6e83cf7552_2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6e83cf7552_2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6e83cf7552_2_1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6e83cf7552_2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e83cf7552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e83cf755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6e83cf7552_2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6e83cf7552_2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6e83cf7552_2_1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6e83cf7552_2_1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6e83cf7552_2_1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6e83cf7552_2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6e83cf7552_2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6e83cf7552_2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6e83cf7552_2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6e83cf7552_2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6e83cf7552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6e83cf7552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6e83cf755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6e83cf755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6e83c219e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6e83c219e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6e83cf7552_2_1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6e83cf7552_2_1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6e83cf7552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6e83cf7552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e86328e57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e86328e57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6e83cf7552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6e83cf7552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6e83cf7552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6e83cf7552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6e83cf7552_2_1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6e83cf7552_2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6e83cf7552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6e83cf7552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6e83cf7552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6e83cf7552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6e83cf7552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6e83cf7552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6e83cf7552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6e83cf7552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6e83cf7552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6e83cf7552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6e83cf7552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6e83cf7552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6e83cf7552_3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6e83cf7552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6e86328e57_5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6e86328e57_5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6e86328e57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6e86328e57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6e86328e57_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6e86328e57_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e86328e57_5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e86328e57_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6e86328e57_5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6e86328e57_5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6e86328e57_5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6e86328e57_5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6e83cf7552_2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6e83cf7552_2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file/d/1GcBa4Og20Cc4lNyjdLIW6NxFDL4Pykxp/view?usp=sharing" TargetMode="External"/><Relationship Id="rId4" Type="http://schemas.openxmlformats.org/officeDocument/2006/relationships/hyperlink" Target="https://www.youtube.com/@avinashshukla1566/feature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cs.toronto.edu/~vmnih/docs/dqn.pdf" TargetMode="External"/><Relationship Id="rId4" Type="http://schemas.openxmlformats.org/officeDocument/2006/relationships/hyperlink" Target="https://cs229.stanford.edu/proj2016/report/ChenYingLaird-DeepQLearningWithRecurrentNeuralNetwords-report.pdf" TargetMode="External"/><Relationship Id="rId5" Type="http://schemas.openxmlformats.org/officeDocument/2006/relationships/hyperlink" Target="https://www.cs.toronto.edu/~vmnih/docs/dqn.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64900" y="1136875"/>
            <a:ext cx="6688800" cy="2130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"Mastering Atari Games and Beyond: A Journey from Deep Q-Learning to Adaptive Recurrent Networks"</a:t>
            </a:r>
            <a:endParaRPr/>
          </a:p>
        </p:txBody>
      </p:sp>
      <p:sp>
        <p:nvSpPr>
          <p:cNvPr id="278" name="Google Shape;278;p13"/>
          <p:cNvSpPr txBox="1"/>
          <p:nvPr>
            <p:ph idx="1" type="subTitle"/>
          </p:nvPr>
        </p:nvSpPr>
        <p:spPr>
          <a:xfrm>
            <a:off x="364250" y="3596300"/>
            <a:ext cx="3631500" cy="10947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sz="2400">
                <a:solidFill>
                  <a:srgbClr val="FFFFFF"/>
                </a:solidFill>
              </a:rPr>
              <a:t>Avinash Shukla(210236)</a:t>
            </a:r>
            <a:endParaRPr b="1" sz="2400">
              <a:solidFill>
                <a:srgbClr val="FFFFFF"/>
              </a:solidFill>
            </a:endParaRPr>
          </a:p>
          <a:p>
            <a:pPr indent="0" lvl="0" marL="0" rtl="0" algn="l">
              <a:spcBef>
                <a:spcPts val="0"/>
              </a:spcBef>
              <a:spcAft>
                <a:spcPts val="0"/>
              </a:spcAft>
              <a:buNone/>
            </a:pPr>
            <a:r>
              <a:rPr b="1" lang="en" sz="2400">
                <a:solidFill>
                  <a:srgbClr val="FFFFFF"/>
                </a:solidFill>
              </a:rPr>
              <a:t>Bhavaj Singla(210265)</a:t>
            </a:r>
            <a:endParaRPr b="1" sz="2400">
              <a:solidFill>
                <a:srgbClr val="FFFFFF"/>
              </a:solidFill>
            </a:endParaRPr>
          </a:p>
          <a:p>
            <a:pPr indent="0" lvl="0" marL="0" rtl="0" algn="l">
              <a:spcBef>
                <a:spcPts val="0"/>
              </a:spcBef>
              <a:spcAft>
                <a:spcPts val="0"/>
              </a:spcAft>
              <a:buNone/>
            </a:pPr>
            <a:r>
              <a:rPr b="1" lang="en" sz="2400">
                <a:solidFill>
                  <a:srgbClr val="FFFFFF"/>
                </a:solidFill>
              </a:rPr>
              <a:t>Mohd. Sibtain Ansari(210616)</a:t>
            </a:r>
            <a:endParaRPr b="1" sz="2400">
              <a:solidFill>
                <a:srgbClr val="FFFFFF"/>
              </a:solidFill>
            </a:endParaRPr>
          </a:p>
        </p:txBody>
      </p:sp>
      <p:sp>
        <p:nvSpPr>
          <p:cNvPr id="279" name="Google Shape;279;p13"/>
          <p:cNvSpPr txBox="1"/>
          <p:nvPr/>
        </p:nvSpPr>
        <p:spPr>
          <a:xfrm>
            <a:off x="5463600" y="3509950"/>
            <a:ext cx="36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Link</a:t>
            </a:r>
            <a:r>
              <a:rPr lang="en"/>
              <a:t> - </a:t>
            </a:r>
            <a:r>
              <a:rPr lang="en" sz="1300" u="sng">
                <a:solidFill>
                  <a:schemeClr val="hlink"/>
                </a:solidFill>
                <a:latin typeface="Nunito"/>
                <a:ea typeface="Nunito"/>
                <a:cs typeface="Nunito"/>
                <a:sym typeface="Nunito"/>
                <a:hlinkClick r:id="rId3"/>
              </a:rPr>
              <a:t>PDF Explanation of DQN</a:t>
            </a:r>
            <a:endParaRPr sz="1300">
              <a:solidFill>
                <a:schemeClr val="dk2"/>
              </a:solidFill>
              <a:latin typeface="Nunito"/>
              <a:ea typeface="Nunito"/>
              <a:cs typeface="Nunito"/>
              <a:sym typeface="Nunito"/>
            </a:endParaRPr>
          </a:p>
        </p:txBody>
      </p:sp>
      <p:sp>
        <p:nvSpPr>
          <p:cNvPr id="280" name="Google Shape;280;p13"/>
          <p:cNvSpPr txBox="1"/>
          <p:nvPr/>
        </p:nvSpPr>
        <p:spPr>
          <a:xfrm>
            <a:off x="5827825" y="4315675"/>
            <a:ext cx="3333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281" name="Google Shape;281;p13"/>
          <p:cNvSpPr txBox="1"/>
          <p:nvPr/>
        </p:nvSpPr>
        <p:spPr>
          <a:xfrm>
            <a:off x="5463600" y="3852100"/>
            <a:ext cx="37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Link</a:t>
            </a:r>
            <a:r>
              <a:rPr lang="en">
                <a:solidFill>
                  <a:schemeClr val="dk2"/>
                </a:solidFill>
                <a:latin typeface="Nunito"/>
                <a:ea typeface="Nunito"/>
                <a:cs typeface="Nunito"/>
                <a:sym typeface="Nunito"/>
              </a:rPr>
              <a:t> -  </a:t>
            </a:r>
            <a:r>
              <a:rPr lang="en" u="sng">
                <a:solidFill>
                  <a:schemeClr val="hlink"/>
                </a:solidFill>
                <a:latin typeface="Nunito"/>
                <a:ea typeface="Nunito"/>
                <a:cs typeface="Nunito"/>
                <a:sym typeface="Nunito"/>
                <a:hlinkClick r:id="rId4"/>
              </a:rPr>
              <a:t>Video Link</a:t>
            </a:r>
            <a:endParaRPr>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1" name="Shape 351"/>
        <p:cNvGrpSpPr/>
        <p:nvPr/>
      </p:nvGrpSpPr>
      <p:grpSpPr>
        <a:xfrm>
          <a:off x="0" y="0"/>
          <a:ext cx="0" cy="0"/>
          <a:chOff x="0" y="0"/>
          <a:chExt cx="0" cy="0"/>
        </a:xfrm>
      </p:grpSpPr>
      <p:cxnSp>
        <p:nvCxnSpPr>
          <p:cNvPr id="352" name="Google Shape;352;p22"/>
          <p:cNvCxnSpPr/>
          <p:nvPr/>
        </p:nvCxnSpPr>
        <p:spPr>
          <a:xfrm flipH="1" rot="10800000">
            <a:off x="3055575" y="13725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353" name="Google Shape;353;p22"/>
          <p:cNvSpPr txBox="1"/>
          <p:nvPr/>
        </p:nvSpPr>
        <p:spPr>
          <a:xfrm>
            <a:off x="0" y="278325"/>
            <a:ext cx="7901400" cy="295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u="sng">
                <a:solidFill>
                  <a:srgbClr val="ECECEC"/>
                </a:solidFill>
                <a:latin typeface="Roboto"/>
                <a:ea typeface="Roboto"/>
                <a:cs typeface="Roboto"/>
                <a:sym typeface="Roboto"/>
              </a:rPr>
              <a:t>Model </a:t>
            </a:r>
            <a:r>
              <a:rPr lang="en" sz="2000" u="sng">
                <a:solidFill>
                  <a:srgbClr val="ECECEC"/>
                </a:solidFill>
                <a:latin typeface="Roboto"/>
                <a:ea typeface="Roboto"/>
                <a:cs typeface="Roboto"/>
                <a:sym typeface="Roboto"/>
              </a:rPr>
              <a:t>Architecture</a:t>
            </a:r>
            <a:r>
              <a:rPr lang="en" sz="2000" u="sng">
                <a:solidFill>
                  <a:srgbClr val="ECECEC"/>
                </a:solidFill>
                <a:latin typeface="Roboto"/>
                <a:ea typeface="Roboto"/>
                <a:cs typeface="Roboto"/>
                <a:sym typeface="Roboto"/>
              </a:rPr>
              <a:t> and </a:t>
            </a:r>
            <a:r>
              <a:rPr lang="en" sz="2000" u="sng">
                <a:solidFill>
                  <a:srgbClr val="ECECEC"/>
                </a:solidFill>
                <a:latin typeface="Roboto"/>
                <a:ea typeface="Roboto"/>
                <a:cs typeface="Roboto"/>
                <a:sym typeface="Roboto"/>
              </a:rPr>
              <a:t>Preprocessing</a:t>
            </a:r>
            <a:r>
              <a:rPr lang="en" sz="2000" u="sng">
                <a:solidFill>
                  <a:srgbClr val="ECECEC"/>
                </a:solidFill>
                <a:latin typeface="Roboto"/>
                <a:ea typeface="Roboto"/>
                <a:cs typeface="Roboto"/>
                <a:sym typeface="Roboto"/>
              </a:rPr>
              <a:t> </a:t>
            </a:r>
            <a:r>
              <a:rPr lang="en" sz="2000" u="sng">
                <a:solidFill>
                  <a:srgbClr val="ECECEC"/>
                </a:solidFill>
                <a:latin typeface="Roboto"/>
                <a:ea typeface="Roboto"/>
                <a:cs typeface="Roboto"/>
                <a:sym typeface="Roboto"/>
              </a:rPr>
              <a:t>:</a:t>
            </a:r>
            <a:endParaRPr sz="2000" u="sng">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Reduces the size of the image from 210 * 160 pixels and 128 color palette to 84 * 84 region of playing area and grayscaling</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The Transformation function(ɸ) takes last 4 buffer updates to transform the image</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Neural Network is constructed by taking only the state value as input and output nodes each mapping to one of the action value. Output is the Q-value of the state-action pair.</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sz="1200">
              <a:solidFill>
                <a:srgbClr val="ECECEC"/>
              </a:solidFill>
              <a:latin typeface="Roboto"/>
              <a:ea typeface="Roboto"/>
              <a:cs typeface="Roboto"/>
              <a:sym typeface="Roboto"/>
            </a:endParaRPr>
          </a:p>
        </p:txBody>
      </p:sp>
      <p:pic>
        <p:nvPicPr>
          <p:cNvPr id="354" name="Google Shape;354;p22"/>
          <p:cNvPicPr preferRelativeResize="0"/>
          <p:nvPr/>
        </p:nvPicPr>
        <p:blipFill>
          <a:blip r:embed="rId3">
            <a:alphaModFix/>
          </a:blip>
          <a:stretch>
            <a:fillRect/>
          </a:stretch>
        </p:blipFill>
        <p:spPr>
          <a:xfrm>
            <a:off x="656600" y="2821125"/>
            <a:ext cx="7244800" cy="2169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8" name="Shape 358"/>
        <p:cNvGrpSpPr/>
        <p:nvPr/>
      </p:nvGrpSpPr>
      <p:grpSpPr>
        <a:xfrm>
          <a:off x="0" y="0"/>
          <a:ext cx="0" cy="0"/>
          <a:chOff x="0" y="0"/>
          <a:chExt cx="0" cy="0"/>
        </a:xfrm>
      </p:grpSpPr>
      <p:cxnSp>
        <p:nvCxnSpPr>
          <p:cNvPr id="359" name="Google Shape;359;p23"/>
          <p:cNvCxnSpPr/>
          <p:nvPr/>
        </p:nvCxnSpPr>
        <p:spPr>
          <a:xfrm flipH="1" rot="10800000">
            <a:off x="3055575" y="13725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360" name="Google Shape;360;p23"/>
          <p:cNvSpPr txBox="1"/>
          <p:nvPr/>
        </p:nvSpPr>
        <p:spPr>
          <a:xfrm>
            <a:off x="0" y="278325"/>
            <a:ext cx="7901400" cy="306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u="sng">
                <a:solidFill>
                  <a:srgbClr val="ECECEC"/>
                </a:solidFill>
                <a:latin typeface="Roboto"/>
                <a:ea typeface="Roboto"/>
                <a:cs typeface="Roboto"/>
                <a:sym typeface="Roboto"/>
              </a:rPr>
              <a:t>Experiments</a:t>
            </a:r>
            <a:r>
              <a:rPr lang="en" sz="2000" u="sng">
                <a:solidFill>
                  <a:srgbClr val="ECECEC"/>
                </a:solidFill>
                <a:latin typeface="Roboto"/>
                <a:ea typeface="Roboto"/>
                <a:cs typeface="Roboto"/>
                <a:sym typeface="Roboto"/>
              </a:rPr>
              <a:t> :</a:t>
            </a:r>
            <a:endParaRPr sz="2000" u="sng">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sz="2000" u="sng">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E-greedy policy is used with epsilon linearly annealed from 1 to 0.1 over the first million frames and fixed at 0.1 thereafter. We train for a total of 10 million frames and replay memory of 1 million is used.</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All positive, zero and negative rewards are scaled to 1, 0 or -1.</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K-th frame skipping technique is used.</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sz="1200">
              <a:solidFill>
                <a:srgbClr val="ECECEC"/>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4" name="Shape 364"/>
        <p:cNvGrpSpPr/>
        <p:nvPr/>
      </p:nvGrpSpPr>
      <p:grpSpPr>
        <a:xfrm>
          <a:off x="0" y="0"/>
          <a:ext cx="0" cy="0"/>
          <a:chOff x="0" y="0"/>
          <a:chExt cx="0" cy="0"/>
        </a:xfrm>
      </p:grpSpPr>
      <p:cxnSp>
        <p:nvCxnSpPr>
          <p:cNvPr id="365" name="Google Shape;365;p24"/>
          <p:cNvCxnSpPr/>
          <p:nvPr/>
        </p:nvCxnSpPr>
        <p:spPr>
          <a:xfrm flipH="1" rot="10800000">
            <a:off x="3055575" y="13725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366" name="Google Shape;366;p24"/>
          <p:cNvSpPr txBox="1"/>
          <p:nvPr/>
        </p:nvSpPr>
        <p:spPr>
          <a:xfrm>
            <a:off x="0" y="77925"/>
            <a:ext cx="7901400" cy="355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u="sng">
                <a:solidFill>
                  <a:srgbClr val="ECECEC"/>
                </a:solidFill>
                <a:latin typeface="Roboto"/>
                <a:ea typeface="Roboto"/>
                <a:cs typeface="Roboto"/>
                <a:sym typeface="Roboto"/>
              </a:rPr>
              <a:t>Training and Stability Results</a:t>
            </a:r>
            <a:r>
              <a:rPr lang="en" sz="2000" u="sng">
                <a:solidFill>
                  <a:srgbClr val="ECECEC"/>
                </a:solidFill>
                <a:latin typeface="Roboto"/>
                <a:ea typeface="Roboto"/>
                <a:cs typeface="Roboto"/>
                <a:sym typeface="Roboto"/>
              </a:rPr>
              <a:t> :</a:t>
            </a:r>
            <a:endParaRPr sz="2000" u="sng">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sz="2000" u="sng">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Our Metric is the total reward the agent collects in an episode or game averaged over a number of games, we periodically compute it during training. The average total reward metric tends to be very noisy because small changes to the weights of a policy can lead to large changes in the distribution of states the policy visits.</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Another, more stable, metric is the policy’s estimated action-value function Q, which provides an estimate of how much discounted reward the agent can obtain by following its policy from any given state.</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sz="1200">
              <a:solidFill>
                <a:srgbClr val="ECECEC"/>
              </a:solidFill>
              <a:latin typeface="Roboto"/>
              <a:ea typeface="Roboto"/>
              <a:cs typeface="Roboto"/>
              <a:sym typeface="Roboto"/>
            </a:endParaRPr>
          </a:p>
        </p:txBody>
      </p:sp>
      <p:pic>
        <p:nvPicPr>
          <p:cNvPr id="367" name="Google Shape;367;p24"/>
          <p:cNvPicPr preferRelativeResize="0"/>
          <p:nvPr/>
        </p:nvPicPr>
        <p:blipFill>
          <a:blip r:embed="rId3">
            <a:alphaModFix/>
          </a:blip>
          <a:stretch>
            <a:fillRect/>
          </a:stretch>
        </p:blipFill>
        <p:spPr>
          <a:xfrm>
            <a:off x="196925" y="3095250"/>
            <a:ext cx="8467725" cy="149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1" name="Shape 371"/>
        <p:cNvGrpSpPr/>
        <p:nvPr/>
      </p:nvGrpSpPr>
      <p:grpSpPr>
        <a:xfrm>
          <a:off x="0" y="0"/>
          <a:ext cx="0" cy="0"/>
          <a:chOff x="0" y="0"/>
          <a:chExt cx="0" cy="0"/>
        </a:xfrm>
      </p:grpSpPr>
      <p:cxnSp>
        <p:nvCxnSpPr>
          <p:cNvPr id="372" name="Google Shape;372;p25"/>
          <p:cNvCxnSpPr/>
          <p:nvPr/>
        </p:nvCxnSpPr>
        <p:spPr>
          <a:xfrm flipH="1" rot="10800000">
            <a:off x="3055575" y="13725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373" name="Google Shape;373;p25"/>
          <p:cNvSpPr txBox="1"/>
          <p:nvPr/>
        </p:nvSpPr>
        <p:spPr>
          <a:xfrm>
            <a:off x="0" y="278325"/>
            <a:ext cx="7901400" cy="171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u="sng">
                <a:solidFill>
                  <a:srgbClr val="ECECEC"/>
                </a:solidFill>
                <a:latin typeface="Roboto"/>
                <a:ea typeface="Roboto"/>
                <a:cs typeface="Roboto"/>
                <a:sym typeface="Roboto"/>
              </a:rPr>
              <a:t> </a:t>
            </a:r>
            <a:r>
              <a:rPr lang="en" sz="2000" u="sng">
                <a:solidFill>
                  <a:srgbClr val="ECECEC"/>
                </a:solidFill>
                <a:latin typeface="Roboto"/>
                <a:ea typeface="Roboto"/>
                <a:cs typeface="Roboto"/>
                <a:sym typeface="Roboto"/>
              </a:rPr>
              <a:t>Comparison</a:t>
            </a:r>
            <a:r>
              <a:rPr lang="en" sz="2000" u="sng">
                <a:solidFill>
                  <a:srgbClr val="ECECEC"/>
                </a:solidFill>
                <a:latin typeface="Roboto"/>
                <a:ea typeface="Roboto"/>
                <a:cs typeface="Roboto"/>
                <a:sym typeface="Roboto"/>
              </a:rPr>
              <a:t> with other Methods</a:t>
            </a:r>
            <a:r>
              <a:rPr lang="en" sz="2000" u="sng">
                <a:solidFill>
                  <a:srgbClr val="ECECEC"/>
                </a:solidFill>
                <a:latin typeface="Roboto"/>
                <a:ea typeface="Roboto"/>
                <a:cs typeface="Roboto"/>
                <a:sym typeface="Roboto"/>
              </a:rPr>
              <a:t> :</a:t>
            </a:r>
            <a:endParaRPr sz="2000" u="sng">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DQN was compared with other methods in RL like SARSA, Contingency. </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Results were also compared with that of human players</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sz="1200">
              <a:solidFill>
                <a:srgbClr val="ECECEC"/>
              </a:solidFill>
              <a:latin typeface="Roboto"/>
              <a:ea typeface="Roboto"/>
              <a:cs typeface="Roboto"/>
              <a:sym typeface="Roboto"/>
            </a:endParaRPr>
          </a:p>
        </p:txBody>
      </p:sp>
      <p:pic>
        <p:nvPicPr>
          <p:cNvPr id="374" name="Google Shape;374;p25"/>
          <p:cNvPicPr preferRelativeResize="0"/>
          <p:nvPr/>
        </p:nvPicPr>
        <p:blipFill>
          <a:blip r:embed="rId3">
            <a:alphaModFix/>
          </a:blip>
          <a:stretch>
            <a:fillRect/>
          </a:stretch>
        </p:blipFill>
        <p:spPr>
          <a:xfrm>
            <a:off x="466725" y="1993125"/>
            <a:ext cx="8210550" cy="2257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8" name="Shape 378"/>
        <p:cNvGrpSpPr/>
        <p:nvPr/>
      </p:nvGrpSpPr>
      <p:grpSpPr>
        <a:xfrm>
          <a:off x="0" y="0"/>
          <a:ext cx="0" cy="0"/>
          <a:chOff x="0" y="0"/>
          <a:chExt cx="0" cy="0"/>
        </a:xfrm>
      </p:grpSpPr>
      <p:cxnSp>
        <p:nvCxnSpPr>
          <p:cNvPr id="379" name="Google Shape;379;p26"/>
          <p:cNvCxnSpPr/>
          <p:nvPr/>
        </p:nvCxnSpPr>
        <p:spPr>
          <a:xfrm flipH="1" rot="10800000">
            <a:off x="3055575" y="13725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380" name="Google Shape;380;p26"/>
          <p:cNvSpPr txBox="1"/>
          <p:nvPr/>
        </p:nvSpPr>
        <p:spPr>
          <a:xfrm>
            <a:off x="89050" y="278325"/>
            <a:ext cx="7901400" cy="375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300" u="sng">
                <a:solidFill>
                  <a:srgbClr val="ECECEC"/>
                </a:solidFill>
                <a:latin typeface="Roboto"/>
                <a:ea typeface="Roboto"/>
                <a:cs typeface="Roboto"/>
                <a:sym typeface="Roboto"/>
              </a:rPr>
              <a:t>Conclusion</a:t>
            </a:r>
            <a:r>
              <a:rPr lang="en" sz="2000" u="sng">
                <a:solidFill>
                  <a:srgbClr val="ECECEC"/>
                </a:solidFill>
                <a:latin typeface="Roboto"/>
                <a:ea typeface="Roboto"/>
                <a:cs typeface="Roboto"/>
                <a:sym typeface="Roboto"/>
              </a:rPr>
              <a:t> :</a:t>
            </a:r>
            <a:endParaRPr sz="2000" u="sng">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sz="2000" u="sng">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sz="2000" u="sng">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rPr lang="en" sz="1600">
                <a:solidFill>
                  <a:srgbClr val="ECECEC"/>
                </a:solidFill>
                <a:latin typeface="Roboto"/>
                <a:ea typeface="Roboto"/>
                <a:cs typeface="Roboto"/>
                <a:sym typeface="Roboto"/>
              </a:rPr>
              <a:t>This paper introduced a new deep learning model for reinforcement learning, and demonstrated its ability to master difficult control policies for Atari 2600 computer games, using only raw pixels as input. We also presented a variant of online Q-learning that combines stochastic minibatch updates with experience replay memory to ease the training of deep networks for RL. Our approach gave state-of-the-art results in six of the seven games it was tested on, with no adjustment of the architecture or hyperparameters.</a:t>
            </a:r>
            <a:endParaRPr sz="1600">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sz="1200">
              <a:solidFill>
                <a:srgbClr val="ECECEC"/>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84" name="Shape 384"/>
        <p:cNvGrpSpPr/>
        <p:nvPr/>
      </p:nvGrpSpPr>
      <p:grpSpPr>
        <a:xfrm>
          <a:off x="0" y="0"/>
          <a:ext cx="0" cy="0"/>
          <a:chOff x="0" y="0"/>
          <a:chExt cx="0" cy="0"/>
        </a:xfrm>
      </p:grpSpPr>
      <p:sp>
        <p:nvSpPr>
          <p:cNvPr id="385" name="Google Shape;385;p27"/>
          <p:cNvSpPr txBox="1"/>
          <p:nvPr>
            <p:ph type="title"/>
          </p:nvPr>
        </p:nvSpPr>
        <p:spPr>
          <a:xfrm>
            <a:off x="367575" y="195650"/>
            <a:ext cx="8383200" cy="1193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Deep Recurrent Q-Learning for Partially Observable MDPs</a:t>
            </a:r>
            <a:endParaRPr/>
          </a:p>
        </p:txBody>
      </p:sp>
      <p:cxnSp>
        <p:nvCxnSpPr>
          <p:cNvPr id="386" name="Google Shape;386;p27"/>
          <p:cNvCxnSpPr/>
          <p:nvPr/>
        </p:nvCxnSpPr>
        <p:spPr>
          <a:xfrm rot="10800000">
            <a:off x="2574000" y="1895425"/>
            <a:ext cx="1115700" cy="23400"/>
          </a:xfrm>
          <a:prstGeom prst="straightConnector1">
            <a:avLst/>
          </a:prstGeom>
          <a:noFill/>
          <a:ln cap="flat" cmpd="sng" w="9525">
            <a:solidFill>
              <a:srgbClr val="249C91"/>
            </a:solidFill>
            <a:prstDash val="solid"/>
            <a:round/>
            <a:headEnd len="sm" w="sm" type="none"/>
            <a:tailEnd len="med" w="med" type="oval"/>
          </a:ln>
        </p:spPr>
      </p:cxnSp>
      <p:pic>
        <p:nvPicPr>
          <p:cNvPr id="387" name="Google Shape;387;p27"/>
          <p:cNvPicPr preferRelativeResize="0"/>
          <p:nvPr/>
        </p:nvPicPr>
        <p:blipFill>
          <a:blip r:embed="rId3">
            <a:alphaModFix/>
          </a:blip>
          <a:stretch>
            <a:fillRect/>
          </a:stretch>
        </p:blipFill>
        <p:spPr>
          <a:xfrm>
            <a:off x="2456950" y="1714975"/>
            <a:ext cx="3848100" cy="287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8"/>
          <p:cNvSpPr txBox="1"/>
          <p:nvPr>
            <p:ph type="ctrTitle"/>
          </p:nvPr>
        </p:nvSpPr>
        <p:spPr>
          <a:xfrm>
            <a:off x="553900" y="1635300"/>
            <a:ext cx="6670500" cy="1872900"/>
          </a:xfrm>
          <a:prstGeom prst="rect">
            <a:avLst/>
          </a:prstGeom>
        </p:spPr>
        <p:txBody>
          <a:bodyPr anchorCtr="0" anchor="ctr" bIns="91425" lIns="91425" spcFirstLastPara="1" rIns="91425" wrap="square" tIns="91425">
            <a:normAutofit/>
          </a:bodyPr>
          <a:lstStyle/>
          <a:p>
            <a:pPr indent="-457200" lvl="0" marL="457200" rtl="0" algn="l">
              <a:spcBef>
                <a:spcPts val="0"/>
              </a:spcBef>
              <a:spcAft>
                <a:spcPts val="0"/>
              </a:spcAft>
              <a:buSzPts val="3600"/>
              <a:buAutoNum type="arabicPeriod"/>
            </a:pPr>
            <a:r>
              <a:rPr lang="en"/>
              <a:t>What Exactly is Partially Observable MDP?</a:t>
            </a:r>
            <a:endParaRPr/>
          </a:p>
        </p:txBody>
      </p:sp>
      <p:cxnSp>
        <p:nvCxnSpPr>
          <p:cNvPr id="393" name="Google Shape;393;p28"/>
          <p:cNvCxnSpPr/>
          <p:nvPr/>
        </p:nvCxnSpPr>
        <p:spPr>
          <a:xfrm>
            <a:off x="930050" y="1660475"/>
            <a:ext cx="0" cy="14679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97" name="Shape 397"/>
        <p:cNvGrpSpPr/>
        <p:nvPr/>
      </p:nvGrpSpPr>
      <p:grpSpPr>
        <a:xfrm>
          <a:off x="0" y="0"/>
          <a:ext cx="0" cy="0"/>
          <a:chOff x="0" y="0"/>
          <a:chExt cx="0" cy="0"/>
        </a:xfrm>
      </p:grpSpPr>
      <p:sp>
        <p:nvSpPr>
          <p:cNvPr id="398" name="Google Shape;398;p29"/>
          <p:cNvSpPr txBox="1"/>
          <p:nvPr>
            <p:ph type="title"/>
          </p:nvPr>
        </p:nvSpPr>
        <p:spPr>
          <a:xfrm>
            <a:off x="1058850" y="686100"/>
            <a:ext cx="5857800" cy="61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What is a POMDP?</a:t>
            </a:r>
            <a:endParaRPr/>
          </a:p>
        </p:txBody>
      </p:sp>
      <p:sp>
        <p:nvSpPr>
          <p:cNvPr id="399" name="Google Shape;399;p29"/>
          <p:cNvSpPr txBox="1"/>
          <p:nvPr/>
        </p:nvSpPr>
        <p:spPr>
          <a:xfrm>
            <a:off x="894825" y="1742675"/>
            <a:ext cx="6764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cxnSp>
        <p:nvCxnSpPr>
          <p:cNvPr id="400" name="Google Shape;400;p29"/>
          <p:cNvCxnSpPr/>
          <p:nvPr/>
        </p:nvCxnSpPr>
        <p:spPr>
          <a:xfrm flipH="1" rot="10800000">
            <a:off x="3055575" y="12963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401" name="Google Shape;401;p29"/>
          <p:cNvSpPr txBox="1"/>
          <p:nvPr/>
        </p:nvSpPr>
        <p:spPr>
          <a:xfrm>
            <a:off x="1058850" y="1586550"/>
            <a:ext cx="5857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Nunito"/>
                <a:ea typeface="Nunito"/>
                <a:cs typeface="Nunito"/>
                <a:sym typeface="Nunito"/>
              </a:rPr>
              <a:t>A Partially observable Markov decision process (POMDP) is an MDP with state uncertainty meaning we cannot know the true state, only a belief about the true state using observations.</a:t>
            </a:r>
            <a:endParaRPr sz="1500">
              <a:solidFill>
                <a:schemeClr val="lt1"/>
              </a:solidFill>
              <a:latin typeface="Nunito"/>
              <a:ea typeface="Nunito"/>
              <a:cs typeface="Nunito"/>
              <a:sym typeface="Nunito"/>
            </a:endParaRPr>
          </a:p>
          <a:p>
            <a:pPr indent="0" lvl="0" marL="0" rtl="0" algn="l">
              <a:spcBef>
                <a:spcPts val="0"/>
              </a:spcBef>
              <a:spcAft>
                <a:spcPts val="0"/>
              </a:spcAft>
              <a:buNone/>
            </a:pPr>
            <a:r>
              <a:t/>
            </a:r>
            <a:endParaRPr sz="1500">
              <a:solidFill>
                <a:schemeClr val="lt1"/>
              </a:solidFill>
              <a:latin typeface="Nunito"/>
              <a:ea typeface="Nunito"/>
              <a:cs typeface="Nunito"/>
              <a:sym typeface="Nunito"/>
            </a:endParaRPr>
          </a:p>
          <a:p>
            <a:pPr indent="0" lvl="0" marL="0" rtl="0" algn="l">
              <a:spcBef>
                <a:spcPts val="0"/>
              </a:spcBef>
              <a:spcAft>
                <a:spcPts val="0"/>
              </a:spcAft>
              <a:buNone/>
            </a:pPr>
            <a:r>
              <a:rPr lang="en" sz="1500">
                <a:solidFill>
                  <a:schemeClr val="lt1"/>
                </a:solidFill>
                <a:latin typeface="Nunito"/>
                <a:ea typeface="Nunito"/>
                <a:cs typeface="Nunito"/>
                <a:sym typeface="Nunito"/>
              </a:rPr>
              <a:t>Formally a POMDP is defined by the following:</a:t>
            </a:r>
            <a:endParaRPr sz="1500">
              <a:solidFill>
                <a:schemeClr val="lt1"/>
              </a:solidFill>
              <a:latin typeface="Nunito"/>
              <a:ea typeface="Nunito"/>
              <a:cs typeface="Nunito"/>
              <a:sym typeface="Nunito"/>
            </a:endParaRPr>
          </a:p>
          <a:p>
            <a:pPr indent="0" lvl="0" marL="0" rtl="0" algn="l">
              <a:spcBef>
                <a:spcPts val="0"/>
              </a:spcBef>
              <a:spcAft>
                <a:spcPts val="0"/>
              </a:spcAft>
              <a:buNone/>
            </a:pPr>
            <a:r>
              <a:t/>
            </a:r>
            <a:endParaRPr sz="1500">
              <a:solidFill>
                <a:schemeClr val="lt1"/>
              </a:solidFill>
              <a:latin typeface="Nunito"/>
              <a:ea typeface="Nunito"/>
              <a:cs typeface="Nunito"/>
              <a:sym typeface="Nunito"/>
            </a:endParaRPr>
          </a:p>
        </p:txBody>
      </p:sp>
      <p:pic>
        <p:nvPicPr>
          <p:cNvPr id="402" name="Google Shape;402;p29"/>
          <p:cNvPicPr preferRelativeResize="0"/>
          <p:nvPr/>
        </p:nvPicPr>
        <p:blipFill>
          <a:blip r:embed="rId3">
            <a:alphaModFix/>
          </a:blip>
          <a:stretch>
            <a:fillRect/>
          </a:stretch>
        </p:blipFill>
        <p:spPr>
          <a:xfrm>
            <a:off x="2113538" y="2949250"/>
            <a:ext cx="4654724" cy="20868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06" name="Shape 406"/>
        <p:cNvGrpSpPr/>
        <p:nvPr/>
      </p:nvGrpSpPr>
      <p:grpSpPr>
        <a:xfrm>
          <a:off x="0" y="0"/>
          <a:ext cx="0" cy="0"/>
          <a:chOff x="0" y="0"/>
          <a:chExt cx="0" cy="0"/>
        </a:xfrm>
      </p:grpSpPr>
      <p:sp>
        <p:nvSpPr>
          <p:cNvPr id="407" name="Google Shape;407;p30"/>
          <p:cNvSpPr txBox="1"/>
          <p:nvPr>
            <p:ph type="title"/>
          </p:nvPr>
        </p:nvSpPr>
        <p:spPr>
          <a:xfrm>
            <a:off x="1058850" y="509950"/>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More About Observation Space and Observation </a:t>
            </a:r>
            <a:r>
              <a:rPr lang="en" sz="2540"/>
              <a:t>Function</a:t>
            </a:r>
            <a:endParaRPr sz="2540"/>
          </a:p>
        </p:txBody>
      </p:sp>
      <p:sp>
        <p:nvSpPr>
          <p:cNvPr id="408" name="Google Shape;408;p30"/>
          <p:cNvSpPr txBox="1"/>
          <p:nvPr/>
        </p:nvSpPr>
        <p:spPr>
          <a:xfrm>
            <a:off x="319400" y="1578425"/>
            <a:ext cx="6764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Nunito"/>
                <a:ea typeface="Nunito"/>
                <a:cs typeface="Nunito"/>
                <a:sym typeface="Nunito"/>
              </a:rPr>
              <a:t>Observation Space:</a:t>
            </a:r>
            <a:endParaRPr b="1" sz="20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cxnSp>
        <p:nvCxnSpPr>
          <p:cNvPr id="409" name="Google Shape;409;p30"/>
          <p:cNvCxnSpPr/>
          <p:nvPr/>
        </p:nvCxnSpPr>
        <p:spPr>
          <a:xfrm flipH="1" rot="10800000">
            <a:off x="3055575" y="13725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410" name="Google Shape;410;p30"/>
          <p:cNvSpPr txBox="1"/>
          <p:nvPr/>
        </p:nvSpPr>
        <p:spPr>
          <a:xfrm>
            <a:off x="1129700" y="2059750"/>
            <a:ext cx="6270900" cy="2847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The observation space (Ω) represents the finite or infinite set of all possible observations that the agent can receive from the environment.</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a:solidFill>
                  <a:srgbClr val="ECECEC"/>
                </a:solidFill>
                <a:latin typeface="Roboto"/>
                <a:ea typeface="Roboto"/>
                <a:cs typeface="Roboto"/>
                <a:sym typeface="Roboto"/>
              </a:rPr>
              <a:t>The observation space encompasses all the information available to the agent about the current state of the environment, based on its sensors or perception mechanisms.</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a:solidFill>
                  <a:srgbClr val="ECECEC"/>
                </a:solidFill>
                <a:latin typeface="Roboto"/>
                <a:ea typeface="Roboto"/>
                <a:cs typeface="Roboto"/>
                <a:sym typeface="Roboto"/>
              </a:rPr>
              <a:t>For example, in a robotics scenario, the observation space might include sensor readings such as distance measurements, camera images, or other environmental cues.</a:t>
            </a:r>
            <a:endParaRPr sz="1300">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ECECEC"/>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14" name="Shape 414"/>
        <p:cNvGrpSpPr/>
        <p:nvPr/>
      </p:nvGrpSpPr>
      <p:grpSpPr>
        <a:xfrm>
          <a:off x="0" y="0"/>
          <a:ext cx="0" cy="0"/>
          <a:chOff x="0" y="0"/>
          <a:chExt cx="0" cy="0"/>
        </a:xfrm>
      </p:grpSpPr>
      <p:sp>
        <p:nvSpPr>
          <p:cNvPr id="415" name="Google Shape;415;p31"/>
          <p:cNvSpPr txBox="1"/>
          <p:nvPr>
            <p:ph type="title"/>
          </p:nvPr>
        </p:nvSpPr>
        <p:spPr>
          <a:xfrm>
            <a:off x="1058850" y="509950"/>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More About Observation Space and Observation Function</a:t>
            </a:r>
            <a:endParaRPr sz="2540"/>
          </a:p>
        </p:txBody>
      </p:sp>
      <p:sp>
        <p:nvSpPr>
          <p:cNvPr id="416" name="Google Shape;416;p31"/>
          <p:cNvSpPr txBox="1"/>
          <p:nvPr/>
        </p:nvSpPr>
        <p:spPr>
          <a:xfrm>
            <a:off x="319400" y="1578425"/>
            <a:ext cx="6764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Nunito"/>
                <a:ea typeface="Nunito"/>
                <a:cs typeface="Nunito"/>
                <a:sym typeface="Nunito"/>
              </a:rPr>
              <a:t>Observation </a:t>
            </a:r>
            <a:r>
              <a:rPr b="1" lang="en" sz="2000">
                <a:solidFill>
                  <a:schemeClr val="lt1"/>
                </a:solidFill>
                <a:latin typeface="Nunito"/>
                <a:ea typeface="Nunito"/>
                <a:cs typeface="Nunito"/>
                <a:sym typeface="Nunito"/>
              </a:rPr>
              <a:t>Functions</a:t>
            </a:r>
            <a:r>
              <a:rPr b="1" lang="en" sz="2000">
                <a:solidFill>
                  <a:schemeClr val="lt1"/>
                </a:solidFill>
                <a:latin typeface="Nunito"/>
                <a:ea typeface="Nunito"/>
                <a:cs typeface="Nunito"/>
                <a:sym typeface="Nunito"/>
              </a:rPr>
              <a:t>:</a:t>
            </a:r>
            <a:endParaRPr b="1" sz="20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cxnSp>
        <p:nvCxnSpPr>
          <p:cNvPr id="417" name="Google Shape;417;p31"/>
          <p:cNvCxnSpPr/>
          <p:nvPr/>
        </p:nvCxnSpPr>
        <p:spPr>
          <a:xfrm flipH="1" rot="10800000">
            <a:off x="3055575" y="12963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418" name="Google Shape;418;p31"/>
          <p:cNvSpPr txBox="1"/>
          <p:nvPr/>
        </p:nvSpPr>
        <p:spPr>
          <a:xfrm>
            <a:off x="1129700" y="2059750"/>
            <a:ext cx="7186800" cy="3095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The observation function (O) maps the underlying system states to observations in the observation space.</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It defines how the agent's observations are generated based on the true state of the environment.</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Mathematically, the observation function takes as input the current system state and produces an observation according to a probability distribution.</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The observation function encapsulates the uncertainty and noise in the agent's perception process, as well as any limitations in its sensing capabilities.</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For instance, in a navigation task, the observation function might model how sensor measurements are affected by factors like occlusions, noise, or environmental conditions.</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ECECEC"/>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ctrTitle"/>
          </p:nvPr>
        </p:nvSpPr>
        <p:spPr>
          <a:xfrm>
            <a:off x="824000" y="1613825"/>
            <a:ext cx="6273300" cy="516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87" name="Google Shape;287;p14"/>
          <p:cNvSpPr txBox="1"/>
          <p:nvPr>
            <p:ph idx="1" type="subTitle"/>
          </p:nvPr>
        </p:nvSpPr>
        <p:spPr>
          <a:xfrm>
            <a:off x="824000" y="2461375"/>
            <a:ext cx="4255500" cy="18303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AutoNum type="arabicPeriod"/>
            </a:pPr>
            <a:r>
              <a:rPr lang="en"/>
              <a:t>Deep Recurrent Q-Learning for Partially Observable MDPs </a:t>
            </a:r>
            <a:r>
              <a:rPr lang="en" u="sng">
                <a:solidFill>
                  <a:schemeClr val="hlink"/>
                </a:solidFill>
                <a:hlinkClick r:id="rId3"/>
              </a:rPr>
              <a:t>Link</a:t>
            </a:r>
            <a:endParaRPr/>
          </a:p>
          <a:p>
            <a:pPr indent="-330200" lvl="0" marL="457200" rtl="0" algn="l">
              <a:spcBef>
                <a:spcPts val="0"/>
              </a:spcBef>
              <a:spcAft>
                <a:spcPts val="0"/>
              </a:spcAft>
              <a:buSzPts val="1600"/>
              <a:buAutoNum type="arabicPeriod"/>
            </a:pPr>
            <a:r>
              <a:rPr lang="en"/>
              <a:t>Deep Q-Learning with Recurrent Neural Networks </a:t>
            </a:r>
            <a:r>
              <a:rPr lang="en" u="sng">
                <a:solidFill>
                  <a:schemeClr val="hlink"/>
                </a:solidFill>
                <a:hlinkClick r:id="rId4"/>
              </a:rPr>
              <a:t>Link</a:t>
            </a:r>
            <a:endParaRPr/>
          </a:p>
          <a:p>
            <a:pPr indent="-330200" lvl="0" marL="457200" rtl="0" algn="l">
              <a:spcBef>
                <a:spcPts val="0"/>
              </a:spcBef>
              <a:spcAft>
                <a:spcPts val="0"/>
              </a:spcAft>
              <a:buSzPts val="1600"/>
              <a:buAutoNum type="arabicPeriod"/>
            </a:pPr>
            <a:r>
              <a:rPr lang="en"/>
              <a:t>Playing Atari with Deep Reinforcement Learning </a:t>
            </a:r>
            <a:r>
              <a:rPr lang="en" u="sng">
                <a:solidFill>
                  <a:schemeClr val="hlink"/>
                </a:solidFill>
                <a:hlinkClick r:id="rId5"/>
              </a:rPr>
              <a:t>Link</a:t>
            </a:r>
            <a:endParaRPr/>
          </a:p>
          <a:p>
            <a:pPr indent="-330200" lvl="0" marL="457200" rtl="0" algn="l">
              <a:spcBef>
                <a:spcPts val="0"/>
              </a:spcBef>
              <a:spcAft>
                <a:spcPts val="0"/>
              </a:spcAft>
              <a:buSzPts val="1600"/>
              <a:buAutoNum type="arabicPeriod"/>
            </a:pPr>
            <a:r>
              <a:rPr lang="en"/>
              <a:t>Barton and Sutton Book</a:t>
            </a:r>
            <a:endParaRPr/>
          </a:p>
          <a:p>
            <a:pPr indent="0" lvl="0" marL="45720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22" name="Shape 422"/>
        <p:cNvGrpSpPr/>
        <p:nvPr/>
      </p:nvGrpSpPr>
      <p:grpSpPr>
        <a:xfrm>
          <a:off x="0" y="0"/>
          <a:ext cx="0" cy="0"/>
          <a:chOff x="0" y="0"/>
          <a:chExt cx="0" cy="0"/>
        </a:xfrm>
      </p:grpSpPr>
      <p:sp>
        <p:nvSpPr>
          <p:cNvPr id="423" name="Google Shape;423;p32"/>
          <p:cNvSpPr txBox="1"/>
          <p:nvPr>
            <p:ph type="title"/>
          </p:nvPr>
        </p:nvSpPr>
        <p:spPr>
          <a:xfrm>
            <a:off x="1058850" y="509950"/>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Atari Games: POMDP or MDP</a:t>
            </a:r>
            <a:endParaRPr sz="2540"/>
          </a:p>
        </p:txBody>
      </p:sp>
      <p:cxnSp>
        <p:nvCxnSpPr>
          <p:cNvPr id="424" name="Google Shape;424;p32"/>
          <p:cNvCxnSpPr/>
          <p:nvPr/>
        </p:nvCxnSpPr>
        <p:spPr>
          <a:xfrm flipH="1" rot="10800000">
            <a:off x="3055575" y="12963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425" name="Google Shape;425;p32"/>
          <p:cNvSpPr txBox="1"/>
          <p:nvPr/>
        </p:nvSpPr>
        <p:spPr>
          <a:xfrm>
            <a:off x="0" y="1354975"/>
            <a:ext cx="7186800" cy="2599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Atari 2600 games are typically described by the console's 128 bytes of RAM, yet players only see the console-generated game screens.</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Due to this discrepancy, a single game screen often fails to convey the complete game state, necessitating the expansion of the state representation.</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DQN addresses this by incorporating the last four game screens into its state representation, thereby transforming many POMDPs into MDPs.</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The challenge lies in introducing partial observability without reducing the number of input frames provided to DQN.</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ECECEC"/>
              </a:solidFill>
              <a:latin typeface="Roboto"/>
              <a:ea typeface="Roboto"/>
              <a:cs typeface="Roboto"/>
              <a:sym typeface="Roboto"/>
            </a:endParaRPr>
          </a:p>
        </p:txBody>
      </p:sp>
      <p:pic>
        <p:nvPicPr>
          <p:cNvPr id="426" name="Google Shape;426;p32"/>
          <p:cNvPicPr preferRelativeResize="0"/>
          <p:nvPr/>
        </p:nvPicPr>
        <p:blipFill>
          <a:blip r:embed="rId3">
            <a:alphaModFix/>
          </a:blip>
          <a:stretch>
            <a:fillRect/>
          </a:stretch>
        </p:blipFill>
        <p:spPr>
          <a:xfrm>
            <a:off x="7560725" y="215927"/>
            <a:ext cx="1274500" cy="1599250"/>
          </a:xfrm>
          <a:prstGeom prst="rect">
            <a:avLst/>
          </a:prstGeom>
          <a:noFill/>
          <a:ln>
            <a:noFill/>
          </a:ln>
        </p:spPr>
      </p:pic>
      <p:pic>
        <p:nvPicPr>
          <p:cNvPr id="427" name="Google Shape;427;p32"/>
          <p:cNvPicPr preferRelativeResize="0"/>
          <p:nvPr/>
        </p:nvPicPr>
        <p:blipFill>
          <a:blip r:embed="rId4">
            <a:alphaModFix/>
          </a:blip>
          <a:stretch>
            <a:fillRect/>
          </a:stretch>
        </p:blipFill>
        <p:spPr>
          <a:xfrm>
            <a:off x="7186800" y="2458975"/>
            <a:ext cx="1728600" cy="23525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31" name="Shape 431"/>
        <p:cNvGrpSpPr/>
        <p:nvPr/>
      </p:nvGrpSpPr>
      <p:grpSpPr>
        <a:xfrm>
          <a:off x="0" y="0"/>
          <a:ext cx="0" cy="0"/>
          <a:chOff x="0" y="0"/>
          <a:chExt cx="0" cy="0"/>
        </a:xfrm>
      </p:grpSpPr>
      <p:sp>
        <p:nvSpPr>
          <p:cNvPr id="432" name="Google Shape;432;p33"/>
          <p:cNvSpPr txBox="1"/>
          <p:nvPr>
            <p:ph type="title"/>
          </p:nvPr>
        </p:nvSpPr>
        <p:spPr>
          <a:xfrm>
            <a:off x="1058850" y="509950"/>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Flickering Atari Games</a:t>
            </a:r>
            <a:endParaRPr sz="2540"/>
          </a:p>
        </p:txBody>
      </p:sp>
      <p:cxnSp>
        <p:nvCxnSpPr>
          <p:cNvPr id="433" name="Google Shape;433;p33"/>
          <p:cNvCxnSpPr/>
          <p:nvPr/>
        </p:nvCxnSpPr>
        <p:spPr>
          <a:xfrm flipH="1" rot="10800000">
            <a:off x="3055575" y="12963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434" name="Google Shape;434;p33"/>
          <p:cNvSpPr txBox="1"/>
          <p:nvPr/>
        </p:nvSpPr>
        <p:spPr>
          <a:xfrm>
            <a:off x="1058850" y="1730950"/>
            <a:ext cx="7186800" cy="2878200"/>
          </a:xfrm>
          <a:prstGeom prst="rect">
            <a:avLst/>
          </a:prstGeom>
          <a:noFill/>
          <a:ln>
            <a:noFill/>
          </a:ln>
          <a:effectLst>
            <a:reflection blurRad="0" dir="5400000" dist="9525" endA="0" endPos="20000" fadeDir="5400012" kx="0" rotWithShape="0" algn="bl" stA="22000" stPos="0" sy="-100000" ky="0"/>
          </a:effectLst>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Introduction of Flickering Pong POMDP: Modification of the classic Pong game where each </a:t>
            </a:r>
            <a:r>
              <a:rPr lang="en">
                <a:solidFill>
                  <a:srgbClr val="ECECEC"/>
                </a:solidFill>
                <a:latin typeface="Roboto"/>
                <a:ea typeface="Roboto"/>
                <a:cs typeface="Roboto"/>
                <a:sym typeface="Roboto"/>
              </a:rPr>
              <a:t>timestep</a:t>
            </a:r>
            <a:r>
              <a:rPr lang="en">
                <a:solidFill>
                  <a:srgbClr val="ECECEC"/>
                </a:solidFill>
                <a:latin typeface="Roboto"/>
                <a:ea typeface="Roboto"/>
                <a:cs typeface="Roboto"/>
                <a:sym typeface="Roboto"/>
              </a:rPr>
              <a:t> screen is randomly fully revealed or obscured with a 50% probability.</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This probabilistic obscuring induces an incomplete memory of observations necessary for Pong to qualify as a POMDP.</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Success in Flickering Pong necessitates information integration across frames to estimate variables like ball location and velocity, considering the expected obscuring of half the frames.</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Exploiting the history of game screens, particularly in detecting object velocity through convolutional filters, presents a significant opportunity.</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4"/>
          <p:cNvSpPr txBox="1"/>
          <p:nvPr>
            <p:ph type="ctrTitle"/>
          </p:nvPr>
        </p:nvSpPr>
        <p:spPr>
          <a:xfrm>
            <a:off x="577775" y="1635300"/>
            <a:ext cx="6646500" cy="18729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en"/>
              <a:t>Shortcomings in Traditional DQN</a:t>
            </a:r>
            <a:endParaRPr/>
          </a:p>
        </p:txBody>
      </p:sp>
      <p:cxnSp>
        <p:nvCxnSpPr>
          <p:cNvPr id="440" name="Google Shape;440;p34"/>
          <p:cNvCxnSpPr/>
          <p:nvPr/>
        </p:nvCxnSpPr>
        <p:spPr>
          <a:xfrm>
            <a:off x="930050" y="1660475"/>
            <a:ext cx="0" cy="1467900"/>
          </a:xfrm>
          <a:prstGeom prst="straightConnector1">
            <a:avLst/>
          </a:prstGeom>
          <a:noFill/>
          <a:ln cap="flat" cmpd="sng" w="9525">
            <a:solidFill>
              <a:schemeClr val="lt2"/>
            </a:solidFill>
            <a:prstDash val="solid"/>
            <a:round/>
            <a:headEnd len="med" w="med" type="none"/>
            <a:tailEnd len="med" w="med" type="none"/>
          </a:ln>
        </p:spPr>
      </p:cxnSp>
      <p:sp>
        <p:nvSpPr>
          <p:cNvPr id="441" name="Google Shape;441;p34"/>
          <p:cNvSpPr txBox="1"/>
          <p:nvPr>
            <p:ph type="ctrTitle"/>
          </p:nvPr>
        </p:nvSpPr>
        <p:spPr>
          <a:xfrm>
            <a:off x="354400" y="1411000"/>
            <a:ext cx="6646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2.</a:t>
            </a:r>
            <a:endParaRPr/>
          </a:p>
        </p:txBody>
      </p:sp>
      <p:pic>
        <p:nvPicPr>
          <p:cNvPr id="442" name="Google Shape;442;p34"/>
          <p:cNvPicPr preferRelativeResize="0"/>
          <p:nvPr/>
        </p:nvPicPr>
        <p:blipFill rotWithShape="1">
          <a:blip r:embed="rId3">
            <a:alphaModFix/>
          </a:blip>
          <a:srcRect b="8622" l="0" r="0" t="8630"/>
          <a:stretch/>
        </p:blipFill>
        <p:spPr>
          <a:xfrm>
            <a:off x="4572000" y="283975"/>
            <a:ext cx="4116933" cy="427725"/>
          </a:xfrm>
          <a:prstGeom prst="rect">
            <a:avLst/>
          </a:prstGeom>
          <a:noFill/>
          <a:ln>
            <a:noFill/>
          </a:ln>
        </p:spPr>
      </p:pic>
      <p:pic>
        <p:nvPicPr>
          <p:cNvPr id="443" name="Google Shape;443;p34"/>
          <p:cNvPicPr preferRelativeResize="0"/>
          <p:nvPr/>
        </p:nvPicPr>
        <p:blipFill>
          <a:blip r:embed="rId4">
            <a:alphaModFix/>
          </a:blip>
          <a:stretch>
            <a:fillRect/>
          </a:stretch>
        </p:blipFill>
        <p:spPr>
          <a:xfrm>
            <a:off x="511325" y="953350"/>
            <a:ext cx="3053825" cy="634250"/>
          </a:xfrm>
          <a:prstGeom prst="rect">
            <a:avLst/>
          </a:prstGeom>
          <a:noFill/>
          <a:ln>
            <a:noFill/>
          </a:ln>
        </p:spPr>
      </p:pic>
      <p:pic>
        <p:nvPicPr>
          <p:cNvPr id="444" name="Google Shape;444;p34"/>
          <p:cNvPicPr preferRelativeResize="0"/>
          <p:nvPr/>
        </p:nvPicPr>
        <p:blipFill>
          <a:blip r:embed="rId5">
            <a:alphaModFix/>
          </a:blip>
          <a:stretch>
            <a:fillRect/>
          </a:stretch>
        </p:blipFill>
        <p:spPr>
          <a:xfrm>
            <a:off x="776338" y="3848250"/>
            <a:ext cx="6249377" cy="522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5"/>
          <p:cNvSpPr txBox="1"/>
          <p:nvPr>
            <p:ph type="ctrTitle"/>
          </p:nvPr>
        </p:nvSpPr>
        <p:spPr>
          <a:xfrm>
            <a:off x="248950" y="1425625"/>
            <a:ext cx="6975600" cy="208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3.		Introduction to DRQN</a:t>
            </a:r>
            <a:endParaRPr/>
          </a:p>
        </p:txBody>
      </p:sp>
      <p:cxnSp>
        <p:nvCxnSpPr>
          <p:cNvPr id="450" name="Google Shape;450;p35"/>
          <p:cNvCxnSpPr/>
          <p:nvPr/>
        </p:nvCxnSpPr>
        <p:spPr>
          <a:xfrm>
            <a:off x="930050" y="1660475"/>
            <a:ext cx="0" cy="14679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54" name="Shape 454"/>
        <p:cNvGrpSpPr/>
        <p:nvPr/>
      </p:nvGrpSpPr>
      <p:grpSpPr>
        <a:xfrm>
          <a:off x="0" y="0"/>
          <a:ext cx="0" cy="0"/>
          <a:chOff x="0" y="0"/>
          <a:chExt cx="0" cy="0"/>
        </a:xfrm>
      </p:grpSpPr>
      <p:sp>
        <p:nvSpPr>
          <p:cNvPr id="455" name="Google Shape;455;p36"/>
          <p:cNvSpPr txBox="1"/>
          <p:nvPr>
            <p:ph type="title"/>
          </p:nvPr>
        </p:nvSpPr>
        <p:spPr>
          <a:xfrm>
            <a:off x="1058850" y="509950"/>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Shortcomings in Traditional DQN</a:t>
            </a:r>
            <a:endParaRPr sz="2540"/>
          </a:p>
        </p:txBody>
      </p:sp>
      <p:cxnSp>
        <p:nvCxnSpPr>
          <p:cNvPr id="456" name="Google Shape;456;p36"/>
          <p:cNvCxnSpPr/>
          <p:nvPr/>
        </p:nvCxnSpPr>
        <p:spPr>
          <a:xfrm flipH="1" rot="10800000">
            <a:off x="3055575" y="12963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457" name="Google Shape;457;p36"/>
          <p:cNvSpPr txBox="1"/>
          <p:nvPr/>
        </p:nvSpPr>
        <p:spPr>
          <a:xfrm>
            <a:off x="272425" y="1049650"/>
            <a:ext cx="8278800" cy="4383000"/>
          </a:xfrm>
          <a:prstGeom prst="rect">
            <a:avLst/>
          </a:prstGeom>
          <a:noFill/>
          <a:ln>
            <a:noFill/>
          </a:ln>
          <a:effectLst>
            <a:reflection blurRad="0" dir="5400000" dist="9525" endA="0" endPos="20000" fadeDir="5400012" kx="0" rotWithShape="0" algn="bl" stA="22000" stPos="0" sy="-100000" ky="0"/>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sz="1500">
                <a:solidFill>
                  <a:schemeClr val="lt1"/>
                </a:solidFill>
                <a:latin typeface="Roboto"/>
                <a:ea typeface="Roboto"/>
                <a:cs typeface="Roboto"/>
                <a:sym typeface="Roboto"/>
              </a:rPr>
              <a:t> </a:t>
            </a:r>
            <a:r>
              <a:rPr b="1" lang="en" sz="1500">
                <a:solidFill>
                  <a:schemeClr val="lt1"/>
                </a:solidFill>
                <a:latin typeface="Roboto"/>
                <a:ea typeface="Roboto"/>
                <a:cs typeface="Roboto"/>
                <a:sym typeface="Roboto"/>
              </a:rPr>
              <a:t>Limited Memory in DQN</a:t>
            </a:r>
            <a:r>
              <a:rPr lang="en" sz="1500">
                <a:solidFill>
                  <a:schemeClr val="lt1"/>
                </a:solidFill>
                <a:latin typeface="Roboto"/>
                <a:ea typeface="Roboto"/>
                <a:cs typeface="Roboto"/>
                <a:sym typeface="Roboto"/>
              </a:rPr>
              <a:t>:</a:t>
            </a:r>
            <a:r>
              <a:rPr lang="en">
                <a:solidFill>
                  <a:srgbClr val="ECECEC"/>
                </a:solidFill>
                <a:latin typeface="Roboto"/>
                <a:ea typeface="Roboto"/>
                <a:cs typeface="Roboto"/>
                <a:sym typeface="Roboto"/>
              </a:rPr>
              <a:t> </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rPr lang="en">
                <a:solidFill>
                  <a:srgbClr val="ECECEC"/>
                </a:solidFill>
                <a:latin typeface="Roboto"/>
                <a:ea typeface="Roboto"/>
                <a:cs typeface="Roboto"/>
                <a:sym typeface="Roboto"/>
              </a:rPr>
              <a:t>DQNs have a fixed memory capacity, often restricted to the last few game screens, hindering their ability to effectively capture long-term dependencies in game states beyond a certain timeframe.</a:t>
            </a:r>
            <a:br>
              <a:rPr lang="en">
                <a:solidFill>
                  <a:srgbClr val="ECECEC"/>
                </a:solidFill>
                <a:latin typeface="Roboto"/>
                <a:ea typeface="Roboto"/>
                <a:cs typeface="Roboto"/>
                <a:sym typeface="Roboto"/>
              </a:rPr>
            </a:br>
            <a:endParaRPr>
              <a:solidFill>
                <a:srgbClr val="ECECEC"/>
              </a:solidFill>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a:solidFill>
                  <a:srgbClr val="ECECEC"/>
                </a:solidFill>
                <a:latin typeface="Roboto"/>
                <a:ea typeface="Roboto"/>
                <a:cs typeface="Roboto"/>
                <a:sym typeface="Roboto"/>
              </a:rPr>
              <a:t> </a:t>
            </a:r>
            <a:r>
              <a:rPr b="1" lang="en">
                <a:solidFill>
                  <a:srgbClr val="ECECEC"/>
                </a:solidFill>
                <a:latin typeface="Roboto"/>
                <a:ea typeface="Roboto"/>
                <a:cs typeface="Roboto"/>
                <a:sym typeface="Roboto"/>
              </a:rPr>
              <a:t>Shortcomings in Partial Observability Handling</a:t>
            </a:r>
            <a:r>
              <a:rPr lang="en">
                <a:solidFill>
                  <a:srgbClr val="ECECEC"/>
                </a:solidFill>
                <a:latin typeface="Roboto"/>
                <a:ea typeface="Roboto"/>
                <a:cs typeface="Roboto"/>
                <a:sym typeface="Roboto"/>
              </a:rPr>
              <a:t>: </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rPr lang="en">
                <a:solidFill>
                  <a:srgbClr val="ECECEC"/>
                </a:solidFill>
                <a:latin typeface="Roboto"/>
                <a:ea typeface="Roboto"/>
                <a:cs typeface="Roboto"/>
                <a:sym typeface="Roboto"/>
              </a:rPr>
              <a:t> DQNs are ill-equipped to handle partially observable environments where crucial information is missing from the current observation, leading to suboptimal performance and limited adaptability in real-world tasks featuring incomplete state information.</a:t>
            </a:r>
            <a:br>
              <a:rPr lang="en">
                <a:solidFill>
                  <a:srgbClr val="ECECEC"/>
                </a:solidFill>
                <a:latin typeface="Roboto"/>
                <a:ea typeface="Roboto"/>
                <a:cs typeface="Roboto"/>
                <a:sym typeface="Roboto"/>
              </a:rPr>
            </a:br>
            <a:endParaRPr>
              <a:solidFill>
                <a:srgbClr val="ECECEC"/>
              </a:solidFill>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b="1" lang="en">
                <a:solidFill>
                  <a:srgbClr val="ECECEC"/>
                </a:solidFill>
                <a:latin typeface="Roboto"/>
                <a:ea typeface="Roboto"/>
                <a:cs typeface="Roboto"/>
                <a:sym typeface="Roboto"/>
              </a:rPr>
              <a:t>Need for Improved Memory and Adaptability</a:t>
            </a:r>
            <a:r>
              <a:rPr lang="en">
                <a:solidFill>
                  <a:srgbClr val="ECECEC"/>
                </a:solidFill>
                <a:latin typeface="Roboto"/>
                <a:ea typeface="Roboto"/>
                <a:cs typeface="Roboto"/>
                <a:sym typeface="Roboto"/>
              </a:rPr>
              <a:t>: </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rPr lang="en">
                <a:solidFill>
                  <a:srgbClr val="ECECEC"/>
                </a:solidFill>
                <a:latin typeface="Roboto"/>
                <a:ea typeface="Roboto"/>
                <a:cs typeface="Roboto"/>
                <a:sym typeface="Roboto"/>
              </a:rPr>
              <a:t>The inherent limitations of DQN in addressing partial observability highlight the necessity for a more sophisticated approach capable of integrating information across time steps and adapting to varying levels of observation quality, which motivates the exploration of recurrent neural networks like DRQN.</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61" name="Shape 461"/>
        <p:cNvGrpSpPr/>
        <p:nvPr/>
      </p:nvGrpSpPr>
      <p:grpSpPr>
        <a:xfrm>
          <a:off x="0" y="0"/>
          <a:ext cx="0" cy="0"/>
          <a:chOff x="0" y="0"/>
          <a:chExt cx="0" cy="0"/>
        </a:xfrm>
      </p:grpSpPr>
      <p:sp>
        <p:nvSpPr>
          <p:cNvPr id="462" name="Google Shape;462;p37"/>
          <p:cNvSpPr txBox="1"/>
          <p:nvPr>
            <p:ph type="title"/>
          </p:nvPr>
        </p:nvSpPr>
        <p:spPr>
          <a:xfrm>
            <a:off x="1058850" y="509950"/>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Deep Recurrent Neural Networks(DRQN)</a:t>
            </a:r>
            <a:endParaRPr sz="2540"/>
          </a:p>
        </p:txBody>
      </p:sp>
      <p:cxnSp>
        <p:nvCxnSpPr>
          <p:cNvPr id="463" name="Google Shape;463;p37"/>
          <p:cNvCxnSpPr/>
          <p:nvPr/>
        </p:nvCxnSpPr>
        <p:spPr>
          <a:xfrm flipH="1" rot="10800000">
            <a:off x="3055575" y="12963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464" name="Google Shape;464;p37"/>
          <p:cNvSpPr txBox="1"/>
          <p:nvPr/>
        </p:nvSpPr>
        <p:spPr>
          <a:xfrm>
            <a:off x="1058850" y="1730950"/>
            <a:ext cx="7186800" cy="3374100"/>
          </a:xfrm>
          <a:prstGeom prst="rect">
            <a:avLst/>
          </a:prstGeom>
          <a:noFill/>
          <a:ln>
            <a:noFill/>
          </a:ln>
          <a:effectLst>
            <a:reflection blurRad="0" dir="5400000" dist="9525" endA="0" endPos="20000" fadeDir="5400012" kx="0" rotWithShape="0" algn="bl" stA="22000" stPos="0" sy="-100000" ky="0"/>
          </a:effectLst>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We explore the concept of a deep recurrent Q-network (DRQN), a combination of a recurrent neural network (RNN) and a deep Q-network (DQN).</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The idea being that the RNN will be able to retain information from states further back in time and incorporate that into predicting better Q values and thus performing better on games that require long term planning.</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We examined several architectures for the DRQN. One of them is the use of a RNN on top of a DQN, to retain information for longer periods of time. This should help the agent accomplish tasks that may require the agent to remember a particular event that happened several dozens screen back.</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8"/>
          <p:cNvSpPr txBox="1"/>
          <p:nvPr>
            <p:ph type="title"/>
          </p:nvPr>
        </p:nvSpPr>
        <p:spPr>
          <a:xfrm>
            <a:off x="624325" y="225175"/>
            <a:ext cx="76452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540"/>
              <a:t>DRQN Architecture</a:t>
            </a:r>
            <a:endParaRPr sz="2540"/>
          </a:p>
        </p:txBody>
      </p:sp>
      <p:pic>
        <p:nvPicPr>
          <p:cNvPr id="470" name="Google Shape;470;p38"/>
          <p:cNvPicPr preferRelativeResize="0"/>
          <p:nvPr/>
        </p:nvPicPr>
        <p:blipFill>
          <a:blip r:embed="rId3">
            <a:alphaModFix/>
          </a:blip>
          <a:stretch>
            <a:fillRect/>
          </a:stretch>
        </p:blipFill>
        <p:spPr>
          <a:xfrm>
            <a:off x="2628212" y="1208525"/>
            <a:ext cx="3637424" cy="3123999"/>
          </a:xfrm>
          <a:prstGeom prst="rect">
            <a:avLst/>
          </a:prstGeom>
          <a:noFill/>
          <a:ln>
            <a:noFill/>
          </a:ln>
          <a:effectLst>
            <a:outerShdw blurRad="428625" rotWithShape="0" algn="bl" dir="8160000" dist="333375">
              <a:srgbClr val="000000">
                <a:alpha val="44000"/>
              </a:srgbClr>
            </a:outerShdw>
          </a:effectLst>
        </p:spPr>
      </p:pic>
      <p:cxnSp>
        <p:nvCxnSpPr>
          <p:cNvPr id="471" name="Google Shape;471;p38"/>
          <p:cNvCxnSpPr/>
          <p:nvPr/>
        </p:nvCxnSpPr>
        <p:spPr>
          <a:xfrm>
            <a:off x="1511625" y="907975"/>
            <a:ext cx="6309000" cy="126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p39"/>
          <p:cNvPicPr preferRelativeResize="0"/>
          <p:nvPr/>
        </p:nvPicPr>
        <p:blipFill>
          <a:blip r:embed="rId3">
            <a:alphaModFix/>
          </a:blip>
          <a:stretch>
            <a:fillRect/>
          </a:stretch>
        </p:blipFill>
        <p:spPr>
          <a:xfrm>
            <a:off x="4792775" y="642325"/>
            <a:ext cx="3533675" cy="3858850"/>
          </a:xfrm>
          <a:prstGeom prst="rect">
            <a:avLst/>
          </a:prstGeom>
          <a:noFill/>
          <a:ln>
            <a:noFill/>
          </a:ln>
          <a:effectLst>
            <a:outerShdw blurRad="257175" rotWithShape="0" algn="bl" dir="8100000" dist="371475">
              <a:srgbClr val="000000">
                <a:alpha val="44000"/>
              </a:srgbClr>
            </a:outerShdw>
          </a:effectLst>
        </p:spPr>
      </p:pic>
      <p:sp>
        <p:nvSpPr>
          <p:cNvPr id="477" name="Google Shape;477;p39"/>
          <p:cNvSpPr txBox="1"/>
          <p:nvPr>
            <p:ph idx="4294967295" type="title"/>
          </p:nvPr>
        </p:nvSpPr>
        <p:spPr>
          <a:xfrm>
            <a:off x="205325" y="2080950"/>
            <a:ext cx="7645200" cy="6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solidFill>
                  <a:schemeClr val="lt1"/>
                </a:solidFill>
              </a:rPr>
              <a:t>Our DRQN Architecture </a:t>
            </a:r>
            <a:endParaRPr sz="2540">
              <a:solidFill>
                <a:schemeClr val="lt1"/>
              </a:solidFill>
            </a:endParaRPr>
          </a:p>
        </p:txBody>
      </p:sp>
      <p:cxnSp>
        <p:nvCxnSpPr>
          <p:cNvPr id="478" name="Google Shape;478;p39"/>
          <p:cNvCxnSpPr/>
          <p:nvPr/>
        </p:nvCxnSpPr>
        <p:spPr>
          <a:xfrm>
            <a:off x="4121725" y="1019300"/>
            <a:ext cx="61800" cy="29193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82" name="Shape 482"/>
        <p:cNvGrpSpPr/>
        <p:nvPr/>
      </p:nvGrpSpPr>
      <p:grpSpPr>
        <a:xfrm>
          <a:off x="0" y="0"/>
          <a:ext cx="0" cy="0"/>
          <a:chOff x="0" y="0"/>
          <a:chExt cx="0" cy="0"/>
        </a:xfrm>
      </p:grpSpPr>
      <p:sp>
        <p:nvSpPr>
          <p:cNvPr id="483" name="Google Shape;483;p40"/>
          <p:cNvSpPr txBox="1"/>
          <p:nvPr>
            <p:ph type="title"/>
          </p:nvPr>
        </p:nvSpPr>
        <p:spPr>
          <a:xfrm>
            <a:off x="1058850" y="509950"/>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Our </a:t>
            </a:r>
            <a:r>
              <a:rPr lang="en" sz="2540"/>
              <a:t>DRQN Architecture </a:t>
            </a:r>
            <a:endParaRPr sz="2540"/>
          </a:p>
        </p:txBody>
      </p:sp>
      <p:cxnSp>
        <p:nvCxnSpPr>
          <p:cNvPr id="484" name="Google Shape;484;p40"/>
          <p:cNvCxnSpPr/>
          <p:nvPr/>
        </p:nvCxnSpPr>
        <p:spPr>
          <a:xfrm flipH="1" rot="10800000">
            <a:off x="3055575" y="12963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485" name="Google Shape;485;p40"/>
          <p:cNvSpPr txBox="1"/>
          <p:nvPr/>
        </p:nvSpPr>
        <p:spPr>
          <a:xfrm>
            <a:off x="1058850" y="1404325"/>
            <a:ext cx="7186800" cy="3621900"/>
          </a:xfrm>
          <a:prstGeom prst="rect">
            <a:avLst/>
          </a:prstGeom>
          <a:noFill/>
          <a:ln>
            <a:noFill/>
          </a:ln>
          <a:effectLst>
            <a:reflection blurRad="0" dir="5400000" dist="9525" endA="0" endPos="20000" fadeDir="5400012" kx="0" rotWithShape="0" algn="bl" stA="22000" stPos="0" sy="-100000" ky="0"/>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b="1" lang="en">
                <a:solidFill>
                  <a:srgbClr val="ECECEC"/>
                </a:solidFill>
                <a:latin typeface="Roboto"/>
                <a:ea typeface="Roboto"/>
                <a:cs typeface="Roboto"/>
                <a:sym typeface="Roboto"/>
              </a:rPr>
              <a:t>Modified Architecture</a:t>
            </a:r>
            <a:r>
              <a:rPr lang="en">
                <a:solidFill>
                  <a:srgbClr val="ECECEC"/>
                </a:solidFill>
                <a:latin typeface="Roboto"/>
                <a:ea typeface="Roboto"/>
                <a:cs typeface="Roboto"/>
                <a:sym typeface="Roboto"/>
              </a:rPr>
              <a:t>: DRQN retains the basic structure of DQN but replaces its first fully connected layer with a recurrent LSTM layer, allowing it to capture temporal dependencies.</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b="1" lang="en">
                <a:solidFill>
                  <a:srgbClr val="ECECEC"/>
                </a:solidFill>
                <a:latin typeface="Roboto"/>
                <a:ea typeface="Roboto"/>
                <a:cs typeface="Roboto"/>
                <a:sym typeface="Roboto"/>
              </a:rPr>
              <a:t>Input Processing</a:t>
            </a:r>
            <a:r>
              <a:rPr lang="en">
                <a:solidFill>
                  <a:srgbClr val="ECECEC"/>
                </a:solidFill>
                <a:latin typeface="Roboto"/>
                <a:ea typeface="Roboto"/>
                <a:cs typeface="Roboto"/>
                <a:sym typeface="Roboto"/>
              </a:rPr>
              <a:t>: The architecture takes a single preprocessed image of size 84x84 as input, which is then processed through three convolutional layers. These layers extract features from the image before feeding them into the LSTM layer.</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b="1" lang="en">
                <a:solidFill>
                  <a:srgbClr val="ECECEC"/>
                </a:solidFill>
                <a:latin typeface="Roboto"/>
                <a:ea typeface="Roboto"/>
                <a:cs typeface="Roboto"/>
                <a:sym typeface="Roboto"/>
              </a:rPr>
              <a:t>Joint Learning:</a:t>
            </a:r>
            <a:r>
              <a:rPr lang="en">
                <a:solidFill>
                  <a:srgbClr val="ECECEC"/>
                </a:solidFill>
                <a:latin typeface="Roboto"/>
                <a:ea typeface="Roboto"/>
                <a:cs typeface="Roboto"/>
                <a:sym typeface="Roboto"/>
              </a:rPr>
              <a:t> During training, the parameters of both the convolutional and recurrent parts of the network are learned jointly from scratch. This ensures that the model learns to extract meaningful features from the input images and utilize them effectively in the Q-value estimation process.</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89" name="Shape 489"/>
        <p:cNvGrpSpPr/>
        <p:nvPr/>
      </p:nvGrpSpPr>
      <p:grpSpPr>
        <a:xfrm>
          <a:off x="0" y="0"/>
          <a:ext cx="0" cy="0"/>
          <a:chOff x="0" y="0"/>
          <a:chExt cx="0" cy="0"/>
        </a:xfrm>
      </p:grpSpPr>
      <p:sp>
        <p:nvSpPr>
          <p:cNvPr id="490" name="Google Shape;490;p41"/>
          <p:cNvSpPr txBox="1"/>
          <p:nvPr>
            <p:ph type="title"/>
          </p:nvPr>
        </p:nvSpPr>
        <p:spPr>
          <a:xfrm>
            <a:off x="1058850" y="509950"/>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Our DRQN Architecture : Convolutional Layers</a:t>
            </a:r>
            <a:endParaRPr sz="2540"/>
          </a:p>
        </p:txBody>
      </p:sp>
      <p:cxnSp>
        <p:nvCxnSpPr>
          <p:cNvPr id="491" name="Google Shape;491;p41"/>
          <p:cNvCxnSpPr/>
          <p:nvPr/>
        </p:nvCxnSpPr>
        <p:spPr>
          <a:xfrm flipH="1" rot="10800000">
            <a:off x="3055575" y="1296300"/>
            <a:ext cx="4720800" cy="11700"/>
          </a:xfrm>
          <a:prstGeom prst="straightConnector1">
            <a:avLst/>
          </a:prstGeom>
          <a:noFill/>
          <a:ln cap="flat" cmpd="sng" w="9525">
            <a:solidFill>
              <a:schemeClr val="lt2"/>
            </a:solidFill>
            <a:prstDash val="solid"/>
            <a:round/>
            <a:headEnd len="med" w="med" type="none"/>
            <a:tailEnd len="med" w="med" type="none"/>
          </a:ln>
        </p:spPr>
      </p:cxnSp>
      <p:pic>
        <p:nvPicPr>
          <p:cNvPr id="492" name="Google Shape;492;p41"/>
          <p:cNvPicPr preferRelativeResize="0"/>
          <p:nvPr/>
        </p:nvPicPr>
        <p:blipFill>
          <a:blip r:embed="rId3">
            <a:alphaModFix/>
          </a:blip>
          <a:stretch>
            <a:fillRect/>
          </a:stretch>
        </p:blipFill>
        <p:spPr>
          <a:xfrm>
            <a:off x="152400" y="1460400"/>
            <a:ext cx="4103001" cy="3204400"/>
          </a:xfrm>
          <a:prstGeom prst="rect">
            <a:avLst/>
          </a:prstGeom>
          <a:noFill/>
          <a:ln>
            <a:noFill/>
          </a:ln>
        </p:spPr>
      </p:pic>
      <p:pic>
        <p:nvPicPr>
          <p:cNvPr id="493" name="Google Shape;493;p41"/>
          <p:cNvPicPr preferRelativeResize="0"/>
          <p:nvPr/>
        </p:nvPicPr>
        <p:blipFill>
          <a:blip r:embed="rId4">
            <a:alphaModFix/>
          </a:blip>
          <a:stretch>
            <a:fillRect/>
          </a:stretch>
        </p:blipFill>
        <p:spPr>
          <a:xfrm>
            <a:off x="4774700" y="1484150"/>
            <a:ext cx="3929349" cy="344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1" name="Shape 291"/>
        <p:cNvGrpSpPr/>
        <p:nvPr/>
      </p:nvGrpSpPr>
      <p:grpSpPr>
        <a:xfrm>
          <a:off x="0" y="0"/>
          <a:ext cx="0" cy="0"/>
          <a:chOff x="0" y="0"/>
          <a:chExt cx="0" cy="0"/>
        </a:xfrm>
      </p:grpSpPr>
      <p:sp>
        <p:nvSpPr>
          <p:cNvPr id="292" name="Google Shape;292;p15"/>
          <p:cNvSpPr txBox="1"/>
          <p:nvPr>
            <p:ph type="title"/>
          </p:nvPr>
        </p:nvSpPr>
        <p:spPr>
          <a:xfrm>
            <a:off x="367575" y="195650"/>
            <a:ext cx="8383200" cy="1193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Playing Atari with Deep Reinforcement Learning</a:t>
            </a:r>
            <a:endParaRPr/>
          </a:p>
        </p:txBody>
      </p:sp>
      <p:cxnSp>
        <p:nvCxnSpPr>
          <p:cNvPr id="293" name="Google Shape;293;p15"/>
          <p:cNvCxnSpPr/>
          <p:nvPr/>
        </p:nvCxnSpPr>
        <p:spPr>
          <a:xfrm rot="10800000">
            <a:off x="2574000" y="1895425"/>
            <a:ext cx="1115700" cy="23400"/>
          </a:xfrm>
          <a:prstGeom prst="straightConnector1">
            <a:avLst/>
          </a:prstGeom>
          <a:noFill/>
          <a:ln cap="flat" cmpd="sng" w="9525">
            <a:solidFill>
              <a:srgbClr val="249C91"/>
            </a:solidFill>
            <a:prstDash val="solid"/>
            <a:round/>
            <a:headEnd len="sm" w="sm" type="none"/>
            <a:tailEnd len="med" w="med" type="oval"/>
          </a:ln>
        </p:spPr>
      </p:cxnSp>
      <p:pic>
        <p:nvPicPr>
          <p:cNvPr id="294" name="Google Shape;294;p15"/>
          <p:cNvPicPr preferRelativeResize="0"/>
          <p:nvPr/>
        </p:nvPicPr>
        <p:blipFill>
          <a:blip r:embed="rId3">
            <a:alphaModFix/>
          </a:blip>
          <a:stretch>
            <a:fillRect/>
          </a:stretch>
        </p:blipFill>
        <p:spPr>
          <a:xfrm>
            <a:off x="1053863" y="1821238"/>
            <a:ext cx="6791325" cy="1857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97" name="Shape 497"/>
        <p:cNvGrpSpPr/>
        <p:nvPr/>
      </p:nvGrpSpPr>
      <p:grpSpPr>
        <a:xfrm>
          <a:off x="0" y="0"/>
          <a:ext cx="0" cy="0"/>
          <a:chOff x="0" y="0"/>
          <a:chExt cx="0" cy="0"/>
        </a:xfrm>
      </p:grpSpPr>
      <p:sp>
        <p:nvSpPr>
          <p:cNvPr id="498" name="Google Shape;498;p42"/>
          <p:cNvSpPr txBox="1"/>
          <p:nvPr>
            <p:ph type="title"/>
          </p:nvPr>
        </p:nvSpPr>
        <p:spPr>
          <a:xfrm>
            <a:off x="1058850" y="509950"/>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Our DRQN Architecture: Convolutional Layer</a:t>
            </a:r>
            <a:endParaRPr sz="2540"/>
          </a:p>
        </p:txBody>
      </p:sp>
      <p:cxnSp>
        <p:nvCxnSpPr>
          <p:cNvPr id="499" name="Google Shape;499;p42"/>
          <p:cNvCxnSpPr/>
          <p:nvPr/>
        </p:nvCxnSpPr>
        <p:spPr>
          <a:xfrm flipH="1" rot="10800000">
            <a:off x="3055575" y="12963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500" name="Google Shape;500;p42"/>
          <p:cNvSpPr txBox="1"/>
          <p:nvPr/>
        </p:nvSpPr>
        <p:spPr>
          <a:xfrm>
            <a:off x="1058850" y="1404325"/>
            <a:ext cx="7186800" cy="3161700"/>
          </a:xfrm>
          <a:prstGeom prst="rect">
            <a:avLst/>
          </a:prstGeom>
          <a:noFill/>
          <a:ln>
            <a:noFill/>
          </a:ln>
          <a:effectLst>
            <a:reflection blurRad="0" dir="5400000" dist="9525" endA="0" endPos="20000" fadeDir="5400012" kx="0" rotWithShape="0" algn="bl" stA="22000" stPos="0" sy="-100000" ky="0"/>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b="1" lang="en" sz="1500">
                <a:solidFill>
                  <a:srgbClr val="ECECEC"/>
                </a:solidFill>
                <a:latin typeface="Roboto"/>
                <a:ea typeface="Roboto"/>
                <a:cs typeface="Roboto"/>
                <a:sym typeface="Roboto"/>
              </a:rPr>
              <a:t>Convolutional Filters Behavior</a:t>
            </a:r>
            <a:r>
              <a:rPr lang="en">
                <a:solidFill>
                  <a:srgbClr val="ECECEC"/>
                </a:solidFill>
                <a:latin typeface="Roboto"/>
                <a:ea typeface="Roboto"/>
                <a:cs typeface="Roboto"/>
                <a:sym typeface="Roboto"/>
              </a:rPr>
              <a:t>: The filters in different layers of DRQN detect various aspects of the game. The first layer mainly notices the paddle, while the second layer tracks ball movement and interactions with the paddle. The third layer monitors complex interactions like ball speed and direction.</a:t>
            </a:r>
            <a:endParaRPr b="1" sz="1600">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b="1" lang="en" sz="1500">
                <a:solidFill>
                  <a:srgbClr val="ECECEC"/>
                </a:solidFill>
                <a:latin typeface="Roboto"/>
                <a:ea typeface="Roboto"/>
                <a:cs typeface="Roboto"/>
                <a:sym typeface="Roboto"/>
              </a:rPr>
              <a:t>Integration of Information</a:t>
            </a:r>
            <a:r>
              <a:rPr lang="en">
                <a:solidFill>
                  <a:srgbClr val="ECECEC"/>
                </a:solidFill>
                <a:latin typeface="Roboto"/>
                <a:ea typeface="Roboto"/>
                <a:cs typeface="Roboto"/>
                <a:sym typeface="Roboto"/>
              </a:rPr>
              <a:t>: Even with just one frame per step, DRQN's LSTM units can understand important game events, like the player missing the ball or the ball bouncing off paddles and walls. This ability to integrate information over time helps DRQN understand the game dynamics.</a:t>
            </a:r>
            <a:endParaRPr b="1">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04" name="Shape 504"/>
        <p:cNvGrpSpPr/>
        <p:nvPr/>
      </p:nvGrpSpPr>
      <p:grpSpPr>
        <a:xfrm>
          <a:off x="0" y="0"/>
          <a:ext cx="0" cy="0"/>
          <a:chOff x="0" y="0"/>
          <a:chExt cx="0" cy="0"/>
        </a:xfrm>
      </p:grpSpPr>
      <p:sp>
        <p:nvSpPr>
          <p:cNvPr id="505" name="Google Shape;505;p43"/>
          <p:cNvSpPr txBox="1"/>
          <p:nvPr>
            <p:ph type="title"/>
          </p:nvPr>
        </p:nvSpPr>
        <p:spPr>
          <a:xfrm>
            <a:off x="1058850" y="509950"/>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Our DRQN Architecture: Convolutional Layer</a:t>
            </a:r>
            <a:endParaRPr sz="2540"/>
          </a:p>
        </p:txBody>
      </p:sp>
      <p:cxnSp>
        <p:nvCxnSpPr>
          <p:cNvPr id="506" name="Google Shape;506;p43"/>
          <p:cNvCxnSpPr/>
          <p:nvPr/>
        </p:nvCxnSpPr>
        <p:spPr>
          <a:xfrm flipH="1" rot="10800000">
            <a:off x="3055575" y="12963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507" name="Google Shape;507;p43"/>
          <p:cNvSpPr txBox="1"/>
          <p:nvPr/>
        </p:nvSpPr>
        <p:spPr>
          <a:xfrm>
            <a:off x="1058850" y="1404325"/>
            <a:ext cx="7186800" cy="3161700"/>
          </a:xfrm>
          <a:prstGeom prst="rect">
            <a:avLst/>
          </a:prstGeom>
          <a:noFill/>
          <a:ln>
            <a:noFill/>
          </a:ln>
          <a:effectLst>
            <a:reflection blurRad="0" dir="5400000" dist="9525" endA="0" endPos="20000" fadeDir="5400012" kx="0" rotWithShape="0" algn="bl" stA="22000" stPos="0" sy="-100000" ky="0"/>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b="1" lang="en" sz="1500">
                <a:solidFill>
                  <a:srgbClr val="ECECEC"/>
                </a:solidFill>
                <a:latin typeface="Roboto"/>
                <a:ea typeface="Roboto"/>
                <a:cs typeface="Roboto"/>
                <a:sym typeface="Roboto"/>
              </a:rPr>
              <a:t>Compensation for Limited Convolutional Detection:</a:t>
            </a:r>
            <a:r>
              <a:rPr lang="en">
                <a:solidFill>
                  <a:srgbClr val="ECECEC"/>
                </a:solidFill>
                <a:latin typeface="Roboto"/>
                <a:ea typeface="Roboto"/>
                <a:cs typeface="Roboto"/>
                <a:sym typeface="Roboto"/>
              </a:rPr>
              <a:t> With only one input frame per timestep, DRQN's convolutional layers cannot detect object velocity effectively. However, the higher-level recurrent layer compensates for this limitation by integrating information over time. This enables DRQN to perform well even with limited input information.</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b="1" lang="en" sz="1500">
                <a:solidFill>
                  <a:srgbClr val="ECECEC"/>
                </a:solidFill>
                <a:latin typeface="Roboto"/>
                <a:ea typeface="Roboto"/>
                <a:cs typeface="Roboto"/>
                <a:sym typeface="Roboto"/>
              </a:rPr>
              <a:t>Training and History Access</a:t>
            </a:r>
            <a:r>
              <a:rPr lang="en">
                <a:solidFill>
                  <a:srgbClr val="ECECEC"/>
                </a:solidFill>
                <a:latin typeface="Roboto"/>
                <a:ea typeface="Roboto"/>
                <a:cs typeface="Roboto"/>
                <a:sym typeface="Roboto"/>
              </a:rPr>
              <a:t>: During training, DRQN learns from the past ten frames. Both the standard DQN and the recurrent DRQN have access to this history, helping them understand the game's context better over time.</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4"/>
          <p:cNvSpPr txBox="1"/>
          <p:nvPr>
            <p:ph type="ctrTitle"/>
          </p:nvPr>
        </p:nvSpPr>
        <p:spPr>
          <a:xfrm>
            <a:off x="248950" y="1425625"/>
            <a:ext cx="6975600" cy="208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4</a:t>
            </a:r>
            <a:r>
              <a:rPr lang="en"/>
              <a:t>.		DRQN Vs DQN</a:t>
            </a:r>
            <a:endParaRPr/>
          </a:p>
        </p:txBody>
      </p:sp>
      <p:cxnSp>
        <p:nvCxnSpPr>
          <p:cNvPr id="513" name="Google Shape;513;p44"/>
          <p:cNvCxnSpPr/>
          <p:nvPr/>
        </p:nvCxnSpPr>
        <p:spPr>
          <a:xfrm>
            <a:off x="930050" y="1660475"/>
            <a:ext cx="0" cy="14679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17" name="Shape 517"/>
        <p:cNvGrpSpPr/>
        <p:nvPr/>
      </p:nvGrpSpPr>
      <p:grpSpPr>
        <a:xfrm>
          <a:off x="0" y="0"/>
          <a:ext cx="0" cy="0"/>
          <a:chOff x="0" y="0"/>
          <a:chExt cx="0" cy="0"/>
        </a:xfrm>
      </p:grpSpPr>
      <p:sp>
        <p:nvSpPr>
          <p:cNvPr id="518" name="Google Shape;518;p45"/>
          <p:cNvSpPr txBox="1"/>
          <p:nvPr>
            <p:ph type="title"/>
          </p:nvPr>
        </p:nvSpPr>
        <p:spPr>
          <a:xfrm>
            <a:off x="997775" y="216875"/>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DRQN Vs DQN</a:t>
            </a:r>
            <a:r>
              <a:rPr lang="en" sz="2540"/>
              <a:t> </a:t>
            </a:r>
            <a:endParaRPr sz="2540"/>
          </a:p>
        </p:txBody>
      </p:sp>
      <p:cxnSp>
        <p:nvCxnSpPr>
          <p:cNvPr id="519" name="Google Shape;519;p45"/>
          <p:cNvCxnSpPr/>
          <p:nvPr/>
        </p:nvCxnSpPr>
        <p:spPr>
          <a:xfrm flipH="1" rot="10800000">
            <a:off x="2994500" y="827075"/>
            <a:ext cx="4720800" cy="11700"/>
          </a:xfrm>
          <a:prstGeom prst="straightConnector1">
            <a:avLst/>
          </a:prstGeom>
          <a:noFill/>
          <a:ln cap="flat" cmpd="sng" w="9525">
            <a:solidFill>
              <a:schemeClr val="lt2"/>
            </a:solidFill>
            <a:prstDash val="solid"/>
            <a:round/>
            <a:headEnd len="med" w="med" type="none"/>
            <a:tailEnd len="med" w="med" type="none"/>
          </a:ln>
        </p:spPr>
      </p:cxnSp>
      <p:sp>
        <p:nvSpPr>
          <p:cNvPr id="520" name="Google Shape;520;p45"/>
          <p:cNvSpPr txBox="1"/>
          <p:nvPr/>
        </p:nvSpPr>
        <p:spPr>
          <a:xfrm>
            <a:off x="586150" y="1438625"/>
            <a:ext cx="7830600" cy="1656900"/>
          </a:xfrm>
          <a:prstGeom prst="rect">
            <a:avLst/>
          </a:prstGeom>
          <a:noFill/>
          <a:ln>
            <a:noFill/>
          </a:ln>
          <a:effectLst>
            <a:reflection blurRad="0" dir="5400000" dist="9525" endA="0" endPos="20000" fadeDir="5400012" kx="0" rotWithShape="0" algn="bl" stA="22000" stPos="0" sy="-100000" ky="0"/>
          </a:effectLst>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ECECEC"/>
              </a:buClr>
              <a:buSzPts val="1400"/>
              <a:buFont typeface="Roboto"/>
              <a:buChar char="●"/>
            </a:pPr>
            <a:r>
              <a:rPr b="1" lang="en" sz="1500">
                <a:solidFill>
                  <a:srgbClr val="ECECEC"/>
                </a:solidFill>
                <a:latin typeface="Roboto"/>
                <a:ea typeface="Roboto"/>
                <a:cs typeface="Roboto"/>
                <a:sym typeface="Roboto"/>
              </a:rPr>
              <a:t>Similar Performance in MDPs</a:t>
            </a:r>
            <a:r>
              <a:rPr lang="en">
                <a:solidFill>
                  <a:srgbClr val="ECECEC"/>
                </a:solidFill>
                <a:latin typeface="Roboto"/>
                <a:ea typeface="Roboto"/>
                <a:cs typeface="Roboto"/>
                <a:sym typeface="Roboto"/>
              </a:rPr>
              <a:t>: When evaluating on Atari games where the last four frames provide sufficient information (MDPs), both DQN and DRQN exhibit comparable performance. There is no significant advantage of DRQN over DQN in these scenarios, as indicated by similar scores across various games.</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p:txBody>
      </p:sp>
      <p:sp>
        <p:nvSpPr>
          <p:cNvPr id="521" name="Google Shape;521;p45"/>
          <p:cNvSpPr txBox="1"/>
          <p:nvPr/>
        </p:nvSpPr>
        <p:spPr>
          <a:xfrm>
            <a:off x="940300" y="976925"/>
            <a:ext cx="688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aven Pro"/>
                <a:ea typeface="Maven Pro"/>
                <a:cs typeface="Maven Pro"/>
                <a:sym typeface="Maven Pro"/>
              </a:rPr>
              <a:t>Evaluation on Standard Atari Games</a:t>
            </a:r>
            <a:endParaRPr b="1" sz="1800">
              <a:solidFill>
                <a:schemeClr val="lt1"/>
              </a:solidFill>
              <a:latin typeface="Maven Pro"/>
              <a:ea typeface="Maven Pro"/>
              <a:cs typeface="Maven Pro"/>
              <a:sym typeface="Maven Pro"/>
            </a:endParaRPr>
          </a:p>
        </p:txBody>
      </p:sp>
      <p:sp>
        <p:nvSpPr>
          <p:cNvPr id="522" name="Google Shape;522;p45"/>
          <p:cNvSpPr txBox="1"/>
          <p:nvPr/>
        </p:nvSpPr>
        <p:spPr>
          <a:xfrm>
            <a:off x="867025" y="2649900"/>
            <a:ext cx="63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Comparing DQN and DRQN on games Frostbite  and Beam Rider:</a:t>
            </a:r>
            <a:endParaRPr b="1">
              <a:solidFill>
                <a:schemeClr val="lt1"/>
              </a:solidFill>
              <a:latin typeface="Nunito"/>
              <a:ea typeface="Nunito"/>
              <a:cs typeface="Nunito"/>
              <a:sym typeface="Nunito"/>
            </a:endParaRPr>
          </a:p>
        </p:txBody>
      </p:sp>
      <p:sp>
        <p:nvSpPr>
          <p:cNvPr id="523" name="Google Shape;523;p45"/>
          <p:cNvSpPr txBox="1"/>
          <p:nvPr/>
        </p:nvSpPr>
        <p:spPr>
          <a:xfrm>
            <a:off x="867025" y="3199425"/>
            <a:ext cx="63576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Frost Ride Comparison:</a:t>
            </a:r>
            <a:endParaRPr sz="1300">
              <a:solidFill>
                <a:srgbClr val="ECECEC"/>
              </a:solidFill>
              <a:latin typeface="Roboto"/>
              <a:ea typeface="Roboto"/>
              <a:cs typeface="Roboto"/>
              <a:sym typeface="Roboto"/>
            </a:endParaRPr>
          </a:p>
          <a:p>
            <a:pPr indent="-311150" lvl="1" marL="914400" rtl="0" algn="l">
              <a:lnSpc>
                <a:spcPct val="115000"/>
              </a:lnSpc>
              <a:spcBef>
                <a:spcPts val="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DQN: Achieves moderate success, able to reliably advance past the first level after 12,000 episodes. Performs similarly to the original implementation on this game.</a:t>
            </a:r>
            <a:endParaRPr sz="1300">
              <a:solidFill>
                <a:srgbClr val="ECECEC"/>
              </a:solidFill>
              <a:latin typeface="Roboto"/>
              <a:ea typeface="Roboto"/>
              <a:cs typeface="Roboto"/>
              <a:sym typeface="Roboto"/>
            </a:endParaRPr>
          </a:p>
          <a:p>
            <a:pPr indent="-311150" lvl="1" marL="914400" rtl="0" algn="l">
              <a:lnSpc>
                <a:spcPct val="115000"/>
              </a:lnSpc>
              <a:spcBef>
                <a:spcPts val="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DRQN: Shows improvement over DQN, able to perform better on Frost Ride compared to DQN, discovering a policy that reliably advances past the first level.</a:t>
            </a:r>
            <a:endParaRPr sz="1300">
              <a:solidFill>
                <a:srgbClr val="ECECEC"/>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27" name="Shape 527"/>
        <p:cNvGrpSpPr/>
        <p:nvPr/>
      </p:nvGrpSpPr>
      <p:grpSpPr>
        <a:xfrm>
          <a:off x="0" y="0"/>
          <a:ext cx="0" cy="0"/>
          <a:chOff x="0" y="0"/>
          <a:chExt cx="0" cy="0"/>
        </a:xfrm>
      </p:grpSpPr>
      <p:sp>
        <p:nvSpPr>
          <p:cNvPr id="528" name="Google Shape;528;p46"/>
          <p:cNvSpPr txBox="1"/>
          <p:nvPr>
            <p:ph type="title"/>
          </p:nvPr>
        </p:nvSpPr>
        <p:spPr>
          <a:xfrm>
            <a:off x="997775" y="216875"/>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DRQN Vs DQN </a:t>
            </a:r>
            <a:endParaRPr sz="2540"/>
          </a:p>
        </p:txBody>
      </p:sp>
      <p:cxnSp>
        <p:nvCxnSpPr>
          <p:cNvPr id="529" name="Google Shape;529;p46"/>
          <p:cNvCxnSpPr/>
          <p:nvPr/>
        </p:nvCxnSpPr>
        <p:spPr>
          <a:xfrm flipH="1" rot="10800000">
            <a:off x="2994500" y="827075"/>
            <a:ext cx="4720800" cy="11700"/>
          </a:xfrm>
          <a:prstGeom prst="straightConnector1">
            <a:avLst/>
          </a:prstGeom>
          <a:noFill/>
          <a:ln cap="flat" cmpd="sng" w="9525">
            <a:solidFill>
              <a:schemeClr val="lt2"/>
            </a:solidFill>
            <a:prstDash val="solid"/>
            <a:round/>
            <a:headEnd len="med" w="med" type="none"/>
            <a:tailEnd len="med" w="med" type="none"/>
          </a:ln>
        </p:spPr>
      </p:cxnSp>
      <p:sp>
        <p:nvSpPr>
          <p:cNvPr id="530" name="Google Shape;530;p46"/>
          <p:cNvSpPr txBox="1"/>
          <p:nvPr/>
        </p:nvSpPr>
        <p:spPr>
          <a:xfrm>
            <a:off x="867025" y="1257800"/>
            <a:ext cx="63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Comparing DQN and DRQN on games Frostbite  and Beam Rider:</a:t>
            </a:r>
            <a:endParaRPr b="1">
              <a:solidFill>
                <a:schemeClr val="lt1"/>
              </a:solidFill>
              <a:latin typeface="Nunito"/>
              <a:ea typeface="Nunito"/>
              <a:cs typeface="Nunito"/>
              <a:sym typeface="Nunito"/>
            </a:endParaRPr>
          </a:p>
        </p:txBody>
      </p:sp>
      <p:sp>
        <p:nvSpPr>
          <p:cNvPr id="531" name="Google Shape;531;p46"/>
          <p:cNvSpPr txBox="1"/>
          <p:nvPr/>
        </p:nvSpPr>
        <p:spPr>
          <a:xfrm>
            <a:off x="867025" y="1905000"/>
            <a:ext cx="6357600" cy="1871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Beam Rider Comparison:</a:t>
            </a:r>
            <a:endParaRPr>
              <a:solidFill>
                <a:srgbClr val="ECECEC"/>
              </a:solidFill>
              <a:latin typeface="Roboto"/>
              <a:ea typeface="Roboto"/>
              <a:cs typeface="Roboto"/>
              <a:sym typeface="Roboto"/>
            </a:endParaRPr>
          </a:p>
          <a:p>
            <a:pPr indent="-317500" lvl="1" marL="9144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DQN: Performs reasonably well, achieving scores comparable to the original implementation.</a:t>
            </a:r>
            <a:endParaRPr>
              <a:solidFill>
                <a:srgbClr val="ECECEC"/>
              </a:solidFill>
              <a:latin typeface="Roboto"/>
              <a:ea typeface="Roboto"/>
              <a:cs typeface="Roboto"/>
              <a:sym typeface="Roboto"/>
            </a:endParaRPr>
          </a:p>
          <a:p>
            <a:pPr indent="-317500" lvl="1" marL="9144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DRQN: Experiences a decline in performance compared to DQN on Beam Rider, indicating that the recurrent architecture may not provide significant advantages for this specific game.</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300">
              <a:solidFill>
                <a:srgbClr val="ECECEC"/>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35" name="Shape 535"/>
        <p:cNvGrpSpPr/>
        <p:nvPr/>
      </p:nvGrpSpPr>
      <p:grpSpPr>
        <a:xfrm>
          <a:off x="0" y="0"/>
          <a:ext cx="0" cy="0"/>
          <a:chOff x="0" y="0"/>
          <a:chExt cx="0" cy="0"/>
        </a:xfrm>
      </p:grpSpPr>
      <p:sp>
        <p:nvSpPr>
          <p:cNvPr id="536" name="Google Shape;536;p47"/>
          <p:cNvSpPr txBox="1"/>
          <p:nvPr>
            <p:ph type="title"/>
          </p:nvPr>
        </p:nvSpPr>
        <p:spPr>
          <a:xfrm>
            <a:off x="997775" y="216875"/>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DRQN Vs DQN </a:t>
            </a:r>
            <a:endParaRPr sz="2540"/>
          </a:p>
        </p:txBody>
      </p:sp>
      <p:cxnSp>
        <p:nvCxnSpPr>
          <p:cNvPr id="537" name="Google Shape;537;p47"/>
          <p:cNvCxnSpPr/>
          <p:nvPr/>
        </p:nvCxnSpPr>
        <p:spPr>
          <a:xfrm flipH="1" rot="10800000">
            <a:off x="2994500" y="827075"/>
            <a:ext cx="4720800" cy="11700"/>
          </a:xfrm>
          <a:prstGeom prst="straightConnector1">
            <a:avLst/>
          </a:prstGeom>
          <a:noFill/>
          <a:ln cap="flat" cmpd="sng" w="9525">
            <a:solidFill>
              <a:schemeClr val="lt2"/>
            </a:solidFill>
            <a:prstDash val="solid"/>
            <a:round/>
            <a:headEnd len="med" w="med" type="none"/>
            <a:tailEnd len="med" w="med" type="none"/>
          </a:ln>
        </p:spPr>
      </p:cxnSp>
      <p:sp>
        <p:nvSpPr>
          <p:cNvPr id="538" name="Google Shape;538;p47"/>
          <p:cNvSpPr txBox="1"/>
          <p:nvPr/>
        </p:nvSpPr>
        <p:spPr>
          <a:xfrm>
            <a:off x="867025" y="1257800"/>
            <a:ext cx="63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Comparing DQN and DRQN on games Frostbite  and Beam Rider:</a:t>
            </a:r>
            <a:endParaRPr b="1">
              <a:solidFill>
                <a:schemeClr val="lt1"/>
              </a:solidFill>
              <a:latin typeface="Nunito"/>
              <a:ea typeface="Nunito"/>
              <a:cs typeface="Nunito"/>
              <a:sym typeface="Nunito"/>
            </a:endParaRPr>
          </a:p>
        </p:txBody>
      </p:sp>
      <p:pic>
        <p:nvPicPr>
          <p:cNvPr id="539" name="Google Shape;539;p47"/>
          <p:cNvPicPr preferRelativeResize="0"/>
          <p:nvPr/>
        </p:nvPicPr>
        <p:blipFill>
          <a:blip r:embed="rId3">
            <a:alphaModFix/>
          </a:blip>
          <a:stretch>
            <a:fillRect/>
          </a:stretch>
        </p:blipFill>
        <p:spPr>
          <a:xfrm>
            <a:off x="152400" y="1810400"/>
            <a:ext cx="3657076" cy="1682100"/>
          </a:xfrm>
          <a:prstGeom prst="rect">
            <a:avLst/>
          </a:prstGeom>
          <a:noFill/>
          <a:ln>
            <a:noFill/>
          </a:ln>
        </p:spPr>
      </p:pic>
      <p:pic>
        <p:nvPicPr>
          <p:cNvPr id="540" name="Google Shape;540;p47"/>
          <p:cNvPicPr preferRelativeResize="0"/>
          <p:nvPr/>
        </p:nvPicPr>
        <p:blipFill>
          <a:blip r:embed="rId4">
            <a:alphaModFix/>
          </a:blip>
          <a:stretch>
            <a:fillRect/>
          </a:stretch>
        </p:blipFill>
        <p:spPr>
          <a:xfrm>
            <a:off x="3961875" y="1810400"/>
            <a:ext cx="3753426" cy="1725010"/>
          </a:xfrm>
          <a:prstGeom prst="rect">
            <a:avLst/>
          </a:prstGeom>
          <a:noFill/>
          <a:ln>
            <a:noFill/>
          </a:ln>
        </p:spPr>
      </p:pic>
      <p:sp>
        <p:nvSpPr>
          <p:cNvPr id="541" name="Google Shape;541;p47"/>
          <p:cNvSpPr txBox="1"/>
          <p:nvPr/>
        </p:nvSpPr>
        <p:spPr>
          <a:xfrm>
            <a:off x="867025" y="3810000"/>
            <a:ext cx="696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Frostbite and Beam Rider represent the best and worst games for DRQN. Frostbite performance jumps as the agent learns to reliably complete the first level.</a:t>
            </a:r>
            <a:r>
              <a:rPr lang="en">
                <a:solidFill>
                  <a:schemeClr val="dk2"/>
                </a:solidFill>
                <a:latin typeface="Maven Pro"/>
                <a:ea typeface="Maven Pro"/>
                <a:cs typeface="Maven Pro"/>
                <a:sym typeface="Maven Pro"/>
              </a:rPr>
              <a:t> </a:t>
            </a:r>
            <a:endParaRPr>
              <a:solidFill>
                <a:schemeClr val="dk2"/>
              </a:solidFill>
              <a:latin typeface="Maven Pro"/>
              <a:ea typeface="Maven Pro"/>
              <a:cs typeface="Maven Pro"/>
              <a:sym typeface="Maven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45" name="Shape 545"/>
        <p:cNvGrpSpPr/>
        <p:nvPr/>
      </p:nvGrpSpPr>
      <p:grpSpPr>
        <a:xfrm>
          <a:off x="0" y="0"/>
          <a:ext cx="0" cy="0"/>
          <a:chOff x="0" y="0"/>
          <a:chExt cx="0" cy="0"/>
        </a:xfrm>
      </p:grpSpPr>
      <p:sp>
        <p:nvSpPr>
          <p:cNvPr id="546" name="Google Shape;546;p48"/>
          <p:cNvSpPr txBox="1"/>
          <p:nvPr>
            <p:ph type="title"/>
          </p:nvPr>
        </p:nvSpPr>
        <p:spPr>
          <a:xfrm>
            <a:off x="997775" y="216875"/>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DRQN Vs DQN </a:t>
            </a:r>
            <a:endParaRPr sz="2540"/>
          </a:p>
        </p:txBody>
      </p:sp>
      <p:cxnSp>
        <p:nvCxnSpPr>
          <p:cNvPr id="547" name="Google Shape;547;p48"/>
          <p:cNvCxnSpPr/>
          <p:nvPr/>
        </p:nvCxnSpPr>
        <p:spPr>
          <a:xfrm flipH="1" rot="10800000">
            <a:off x="2994500" y="827075"/>
            <a:ext cx="4720800" cy="11700"/>
          </a:xfrm>
          <a:prstGeom prst="straightConnector1">
            <a:avLst/>
          </a:prstGeom>
          <a:noFill/>
          <a:ln cap="flat" cmpd="sng" w="9525">
            <a:solidFill>
              <a:schemeClr val="lt2"/>
            </a:solidFill>
            <a:prstDash val="solid"/>
            <a:round/>
            <a:headEnd len="med" w="med" type="none"/>
            <a:tailEnd len="med" w="med" type="none"/>
          </a:ln>
        </p:spPr>
      </p:cxnSp>
      <p:sp>
        <p:nvSpPr>
          <p:cNvPr id="548" name="Google Shape;548;p48"/>
          <p:cNvSpPr txBox="1"/>
          <p:nvPr/>
        </p:nvSpPr>
        <p:spPr>
          <a:xfrm>
            <a:off x="867025" y="1040600"/>
            <a:ext cx="635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Nunito"/>
                <a:ea typeface="Nunito"/>
                <a:cs typeface="Nunito"/>
                <a:sym typeface="Nunito"/>
              </a:rPr>
              <a:t>MDP to POMDP Generalization</a:t>
            </a:r>
            <a:r>
              <a:rPr b="1" lang="en" sz="1500">
                <a:solidFill>
                  <a:schemeClr val="lt1"/>
                </a:solidFill>
                <a:latin typeface="Nunito"/>
                <a:ea typeface="Nunito"/>
                <a:cs typeface="Nunito"/>
                <a:sym typeface="Nunito"/>
              </a:rPr>
              <a:t>:</a:t>
            </a:r>
            <a:endParaRPr b="1" sz="1500">
              <a:solidFill>
                <a:schemeClr val="lt1"/>
              </a:solidFill>
              <a:latin typeface="Nunito"/>
              <a:ea typeface="Nunito"/>
              <a:cs typeface="Nunito"/>
              <a:sym typeface="Nunito"/>
            </a:endParaRPr>
          </a:p>
        </p:txBody>
      </p:sp>
      <p:sp>
        <p:nvSpPr>
          <p:cNvPr id="549" name="Google Shape;549;p48"/>
          <p:cNvSpPr txBox="1"/>
          <p:nvPr/>
        </p:nvSpPr>
        <p:spPr>
          <a:xfrm>
            <a:off x="867025" y="1953850"/>
            <a:ext cx="6357600" cy="171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ECECEC"/>
                </a:solidFill>
                <a:latin typeface="Roboto"/>
                <a:ea typeface="Roboto"/>
                <a:cs typeface="Roboto"/>
                <a:sym typeface="Roboto"/>
              </a:rPr>
              <a:t>In POMDP environments, DRQN retains more performance than DQN across all levels of flickering, showcasing its robustness against missing information. This suggests DRQN's superior ability to generalize from standard MDPs to POMDPs at evaluation time, underscoring its advantage over DQN in handling partially observable scenarios.</a:t>
            </a:r>
            <a:endParaRPr sz="1500">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300">
              <a:solidFill>
                <a:srgbClr val="ECECEC"/>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53" name="Shape 553"/>
        <p:cNvGrpSpPr/>
        <p:nvPr/>
      </p:nvGrpSpPr>
      <p:grpSpPr>
        <a:xfrm>
          <a:off x="0" y="0"/>
          <a:ext cx="0" cy="0"/>
          <a:chOff x="0" y="0"/>
          <a:chExt cx="0" cy="0"/>
        </a:xfrm>
      </p:grpSpPr>
      <p:sp>
        <p:nvSpPr>
          <p:cNvPr id="554" name="Google Shape;554;p49"/>
          <p:cNvSpPr txBox="1"/>
          <p:nvPr>
            <p:ph type="title"/>
          </p:nvPr>
        </p:nvSpPr>
        <p:spPr>
          <a:xfrm>
            <a:off x="997775" y="216875"/>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DRQN Vs DQN </a:t>
            </a:r>
            <a:endParaRPr sz="2540"/>
          </a:p>
        </p:txBody>
      </p:sp>
      <p:cxnSp>
        <p:nvCxnSpPr>
          <p:cNvPr id="555" name="Google Shape;555;p49"/>
          <p:cNvCxnSpPr/>
          <p:nvPr/>
        </p:nvCxnSpPr>
        <p:spPr>
          <a:xfrm flipH="1" rot="10800000">
            <a:off x="2994500" y="827075"/>
            <a:ext cx="4720800" cy="11700"/>
          </a:xfrm>
          <a:prstGeom prst="straightConnector1">
            <a:avLst/>
          </a:prstGeom>
          <a:noFill/>
          <a:ln cap="flat" cmpd="sng" w="9525">
            <a:solidFill>
              <a:schemeClr val="lt2"/>
            </a:solidFill>
            <a:prstDash val="solid"/>
            <a:round/>
            <a:headEnd len="med" w="med" type="none"/>
            <a:tailEnd len="med" w="med" type="none"/>
          </a:ln>
        </p:spPr>
      </p:cxnSp>
      <p:sp>
        <p:nvSpPr>
          <p:cNvPr id="556" name="Google Shape;556;p49"/>
          <p:cNvSpPr txBox="1"/>
          <p:nvPr/>
        </p:nvSpPr>
        <p:spPr>
          <a:xfrm>
            <a:off x="867025" y="1040600"/>
            <a:ext cx="635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Nunito"/>
                <a:ea typeface="Nunito"/>
                <a:cs typeface="Nunito"/>
                <a:sym typeface="Nunito"/>
              </a:rPr>
              <a:t>MDP to POMDP Generalization:</a:t>
            </a:r>
            <a:endParaRPr b="1" sz="1500">
              <a:solidFill>
                <a:schemeClr val="lt1"/>
              </a:solidFill>
              <a:latin typeface="Nunito"/>
              <a:ea typeface="Nunito"/>
              <a:cs typeface="Nunito"/>
              <a:sym typeface="Nunito"/>
            </a:endParaRPr>
          </a:p>
        </p:txBody>
      </p:sp>
      <p:pic>
        <p:nvPicPr>
          <p:cNvPr id="557" name="Google Shape;557;p49"/>
          <p:cNvPicPr preferRelativeResize="0"/>
          <p:nvPr/>
        </p:nvPicPr>
        <p:blipFill>
          <a:blip r:embed="rId3">
            <a:alphaModFix/>
          </a:blip>
          <a:stretch>
            <a:fillRect/>
          </a:stretch>
        </p:blipFill>
        <p:spPr>
          <a:xfrm>
            <a:off x="4781375" y="1456100"/>
            <a:ext cx="3669001" cy="2907650"/>
          </a:xfrm>
          <a:prstGeom prst="rect">
            <a:avLst/>
          </a:prstGeom>
          <a:noFill/>
          <a:ln>
            <a:noFill/>
          </a:ln>
        </p:spPr>
      </p:pic>
      <p:sp>
        <p:nvSpPr>
          <p:cNvPr id="558" name="Google Shape;558;p49"/>
          <p:cNvSpPr txBox="1"/>
          <p:nvPr/>
        </p:nvSpPr>
        <p:spPr>
          <a:xfrm>
            <a:off x="622800" y="2039325"/>
            <a:ext cx="35658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Nunito"/>
                <a:ea typeface="Nunito"/>
                <a:cs typeface="Nunito"/>
                <a:sym typeface="Nunito"/>
              </a:rPr>
              <a:t>When trained on normal games (MDPs) and then evaluated on flickering games (POMDPs), DRQN’s performance degrades more gracefully than DQN’s.</a:t>
            </a:r>
            <a:endParaRPr b="1" sz="1500">
              <a:solidFill>
                <a:schemeClr val="lt1"/>
              </a:solidFill>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0"/>
          <p:cNvSpPr txBox="1"/>
          <p:nvPr>
            <p:ph type="ctrTitle"/>
          </p:nvPr>
        </p:nvSpPr>
        <p:spPr>
          <a:xfrm>
            <a:off x="248950" y="1425625"/>
            <a:ext cx="6975600" cy="208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4.		Conclusion</a:t>
            </a:r>
            <a:endParaRPr/>
          </a:p>
        </p:txBody>
      </p:sp>
      <p:cxnSp>
        <p:nvCxnSpPr>
          <p:cNvPr id="564" name="Google Shape;564;p50"/>
          <p:cNvCxnSpPr/>
          <p:nvPr/>
        </p:nvCxnSpPr>
        <p:spPr>
          <a:xfrm>
            <a:off x="930050" y="1660475"/>
            <a:ext cx="0" cy="14679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68" name="Shape 568"/>
        <p:cNvGrpSpPr/>
        <p:nvPr/>
      </p:nvGrpSpPr>
      <p:grpSpPr>
        <a:xfrm>
          <a:off x="0" y="0"/>
          <a:ext cx="0" cy="0"/>
          <a:chOff x="0" y="0"/>
          <a:chExt cx="0" cy="0"/>
        </a:xfrm>
      </p:grpSpPr>
      <p:sp>
        <p:nvSpPr>
          <p:cNvPr id="569" name="Google Shape;569;p51"/>
          <p:cNvSpPr txBox="1"/>
          <p:nvPr>
            <p:ph type="title"/>
          </p:nvPr>
        </p:nvSpPr>
        <p:spPr>
          <a:xfrm>
            <a:off x="1058850" y="509950"/>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Conclusion</a:t>
            </a:r>
            <a:endParaRPr sz="2540"/>
          </a:p>
        </p:txBody>
      </p:sp>
      <p:cxnSp>
        <p:nvCxnSpPr>
          <p:cNvPr id="570" name="Google Shape;570;p51"/>
          <p:cNvCxnSpPr/>
          <p:nvPr/>
        </p:nvCxnSpPr>
        <p:spPr>
          <a:xfrm flipH="1" rot="10800000">
            <a:off x="3055575" y="12963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571" name="Google Shape;571;p51"/>
          <p:cNvSpPr txBox="1"/>
          <p:nvPr/>
        </p:nvSpPr>
        <p:spPr>
          <a:xfrm>
            <a:off x="1058850" y="1404325"/>
            <a:ext cx="7186800" cy="3905100"/>
          </a:xfrm>
          <a:prstGeom prst="rect">
            <a:avLst/>
          </a:prstGeom>
          <a:noFill/>
          <a:ln>
            <a:noFill/>
          </a:ln>
          <a:effectLst>
            <a:reflection blurRad="0" dir="5400000" dist="9525" endA="0" endPos="20000" fadeDir="5400012" kx="0" rotWithShape="0" algn="bl" stA="22000" stPos="0" sy="-100000" ky="0"/>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30200" lvl="0" marL="457200" rtl="0" algn="l">
              <a:lnSpc>
                <a:spcPct val="115000"/>
              </a:lnSpc>
              <a:spcBef>
                <a:spcPts val="0"/>
              </a:spcBef>
              <a:spcAft>
                <a:spcPts val="0"/>
              </a:spcAft>
              <a:buClr>
                <a:srgbClr val="ECECEC"/>
              </a:buClr>
              <a:buSzPts val="1600"/>
              <a:buFont typeface="Roboto"/>
              <a:buChar char="●"/>
            </a:pPr>
            <a:r>
              <a:rPr lang="en">
                <a:solidFill>
                  <a:srgbClr val="ECECEC"/>
                </a:solidFill>
                <a:latin typeface="Roboto"/>
                <a:ea typeface="Roboto"/>
                <a:cs typeface="Roboto"/>
                <a:sym typeface="Roboto"/>
              </a:rPr>
              <a:t>DRQN demonstrates its efficacy in handling partial observability by integrating information across frames to detect relevant features, such as object velocity, even when provided with only a single frame per timestep.</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The scalability of DRQN is evident as it can generalize its policies from partial observations to complete observations, showcasing near-perfect performance as observability increases in the Flickering Pong domain.</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While DRQN outperforms DQN in handling partial observability and generalizing across different levels of observability, it shows no systematic advantage over DQN in non-flickering Atari games, highlighting the importance of identifying game-specific characteristics that benefit from recurrent networks.</a:t>
            </a:r>
            <a:endParaRPr b="1">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8" name="Shape 298"/>
        <p:cNvGrpSpPr/>
        <p:nvPr/>
      </p:nvGrpSpPr>
      <p:grpSpPr>
        <a:xfrm>
          <a:off x="0" y="0"/>
          <a:ext cx="0" cy="0"/>
          <a:chOff x="0" y="0"/>
          <a:chExt cx="0" cy="0"/>
        </a:xfrm>
      </p:grpSpPr>
      <p:sp>
        <p:nvSpPr>
          <p:cNvPr id="299" name="Google Shape;299;p16"/>
          <p:cNvSpPr txBox="1"/>
          <p:nvPr>
            <p:ph type="title"/>
          </p:nvPr>
        </p:nvSpPr>
        <p:spPr>
          <a:xfrm>
            <a:off x="469825" y="509950"/>
            <a:ext cx="82341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Challenges for RL from Deep Learning Perspective</a:t>
            </a:r>
            <a:endParaRPr sz="2540"/>
          </a:p>
        </p:txBody>
      </p:sp>
      <p:cxnSp>
        <p:nvCxnSpPr>
          <p:cNvPr id="300" name="Google Shape;300;p16"/>
          <p:cNvCxnSpPr/>
          <p:nvPr/>
        </p:nvCxnSpPr>
        <p:spPr>
          <a:xfrm flipH="1" rot="10800000">
            <a:off x="3055575" y="13725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301" name="Google Shape;301;p16"/>
          <p:cNvSpPr txBox="1"/>
          <p:nvPr/>
        </p:nvSpPr>
        <p:spPr>
          <a:xfrm>
            <a:off x="536625" y="1384200"/>
            <a:ext cx="7982400" cy="2104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Scalar Rewards, Delayed, Frequently sparse and Noisy</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a:solidFill>
                  <a:srgbClr val="ECECEC"/>
                </a:solidFill>
                <a:latin typeface="Roboto"/>
                <a:ea typeface="Roboto"/>
                <a:cs typeface="Roboto"/>
                <a:sym typeface="Roboto"/>
              </a:rPr>
              <a:t>No hand-labelled training data available</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a:solidFill>
                  <a:srgbClr val="ECECEC"/>
                </a:solidFill>
                <a:latin typeface="Roboto"/>
                <a:ea typeface="Roboto"/>
                <a:cs typeface="Roboto"/>
                <a:sym typeface="Roboto"/>
              </a:rPr>
              <a:t>Data samples are highly correlated and dependant on each other</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a:solidFill>
                  <a:srgbClr val="ECECEC"/>
                </a:solidFill>
                <a:latin typeface="Roboto"/>
                <a:ea typeface="Roboto"/>
                <a:cs typeface="Roboto"/>
                <a:sym typeface="Roboto"/>
              </a:rPr>
              <a:t>Data distribution changes as the algorithm learns new behaviours and policy</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ECECEC"/>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75" name="Shape 575"/>
        <p:cNvGrpSpPr/>
        <p:nvPr/>
      </p:nvGrpSpPr>
      <p:grpSpPr>
        <a:xfrm>
          <a:off x="0" y="0"/>
          <a:ext cx="0" cy="0"/>
          <a:chOff x="0" y="0"/>
          <a:chExt cx="0" cy="0"/>
        </a:xfrm>
      </p:grpSpPr>
      <p:sp>
        <p:nvSpPr>
          <p:cNvPr id="576" name="Google Shape;576;p52"/>
          <p:cNvSpPr txBox="1"/>
          <p:nvPr>
            <p:ph type="title"/>
          </p:nvPr>
        </p:nvSpPr>
        <p:spPr>
          <a:xfrm>
            <a:off x="1058850" y="509950"/>
            <a:ext cx="76452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Future Prospects/Implementation</a:t>
            </a:r>
            <a:endParaRPr sz="2540"/>
          </a:p>
        </p:txBody>
      </p:sp>
      <p:cxnSp>
        <p:nvCxnSpPr>
          <p:cNvPr id="577" name="Google Shape;577;p52"/>
          <p:cNvCxnSpPr/>
          <p:nvPr/>
        </p:nvCxnSpPr>
        <p:spPr>
          <a:xfrm flipH="1" rot="10800000">
            <a:off x="3055575" y="12963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578" name="Google Shape;578;p52"/>
          <p:cNvSpPr txBox="1"/>
          <p:nvPr/>
        </p:nvSpPr>
        <p:spPr>
          <a:xfrm>
            <a:off x="1058850" y="1404325"/>
            <a:ext cx="7186800" cy="3940500"/>
          </a:xfrm>
          <a:prstGeom prst="rect">
            <a:avLst/>
          </a:prstGeom>
          <a:noFill/>
          <a:ln>
            <a:noFill/>
          </a:ln>
          <a:effectLst>
            <a:reflection blurRad="0" dir="5400000" dist="9525" endA="0" endPos="20000" fadeDir="5400012" kx="0" rotWithShape="0" algn="bl" stA="22000" stPos="0" sy="-100000" ky="0"/>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30200" lvl="0" marL="457200" rtl="0" algn="l">
              <a:lnSpc>
                <a:spcPct val="115000"/>
              </a:lnSpc>
              <a:spcBef>
                <a:spcPts val="0"/>
              </a:spcBef>
              <a:spcAft>
                <a:spcPts val="0"/>
              </a:spcAft>
              <a:buClr>
                <a:srgbClr val="ECECEC"/>
              </a:buClr>
              <a:buSzPts val="1600"/>
              <a:buFont typeface="Roboto"/>
              <a:buChar char="●"/>
            </a:pPr>
            <a:r>
              <a:rPr b="1" lang="en" sz="1500">
                <a:solidFill>
                  <a:srgbClr val="ECECEC"/>
                </a:solidFill>
                <a:latin typeface="Roboto"/>
                <a:ea typeface="Roboto"/>
                <a:cs typeface="Roboto"/>
                <a:sym typeface="Roboto"/>
              </a:rPr>
              <a:t>Smart Traffic Management</a:t>
            </a:r>
            <a:r>
              <a:rPr lang="en">
                <a:solidFill>
                  <a:srgbClr val="ECECEC"/>
                </a:solidFill>
                <a:latin typeface="Roboto"/>
                <a:ea typeface="Roboto"/>
                <a:cs typeface="Roboto"/>
                <a:sym typeface="Roboto"/>
              </a:rPr>
              <a:t>: Develop a DQN-based traffic management system to optimize traffic flow, reduce congestion, and minimize travel time in urban areas. The agent can learn to control traffic signals dynamically based on real-time traffic conditions.</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b="1" lang="en" sz="1500">
                <a:solidFill>
                  <a:srgbClr val="ECECEC"/>
                </a:solidFill>
                <a:latin typeface="Roboto"/>
                <a:ea typeface="Roboto"/>
                <a:cs typeface="Roboto"/>
                <a:sym typeface="Roboto"/>
              </a:rPr>
              <a:t>Real-time Strategy Game AI</a:t>
            </a:r>
            <a:r>
              <a:rPr lang="en">
                <a:solidFill>
                  <a:srgbClr val="ECECEC"/>
                </a:solidFill>
                <a:latin typeface="Roboto"/>
                <a:ea typeface="Roboto"/>
                <a:cs typeface="Roboto"/>
                <a:sym typeface="Roboto"/>
              </a:rPr>
              <a:t>: Design a DRQN-based AI agent for real-time strategy games (e.g., StarCraft) capable of learning complex strategies, adapting to opponents' moves, and making decisions in dynamic and uncertain environments.</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ECECEC"/>
                </a:solidFill>
                <a:latin typeface="Roboto"/>
                <a:ea typeface="Roboto"/>
                <a:cs typeface="Roboto"/>
                <a:sym typeface="Roboto"/>
              </a:rPr>
              <a:t> </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b="1" lang="en" sz="1500">
                <a:solidFill>
                  <a:srgbClr val="ECECEC"/>
                </a:solidFill>
                <a:latin typeface="Roboto"/>
                <a:ea typeface="Roboto"/>
                <a:cs typeface="Roboto"/>
                <a:sym typeface="Roboto"/>
              </a:rPr>
              <a:t>Autonomous Drone Navigation</a:t>
            </a:r>
            <a:r>
              <a:rPr lang="en">
                <a:solidFill>
                  <a:srgbClr val="ECECEC"/>
                </a:solidFill>
                <a:latin typeface="Roboto"/>
                <a:ea typeface="Roboto"/>
                <a:cs typeface="Roboto"/>
                <a:sym typeface="Roboto"/>
              </a:rPr>
              <a:t>: Implement a DRQN-based navigation system for autonomous drones to navigate complex environments, avoid obstacles, and perform tasks such as package delivery or search and rescue missions.</a:t>
            </a:r>
            <a:endParaRPr b="1">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5" name="Shape 305"/>
        <p:cNvGrpSpPr/>
        <p:nvPr/>
      </p:nvGrpSpPr>
      <p:grpSpPr>
        <a:xfrm>
          <a:off x="0" y="0"/>
          <a:ext cx="0" cy="0"/>
          <a:chOff x="0" y="0"/>
          <a:chExt cx="0" cy="0"/>
        </a:xfrm>
      </p:grpSpPr>
      <p:sp>
        <p:nvSpPr>
          <p:cNvPr id="306" name="Google Shape;306;p17"/>
          <p:cNvSpPr txBox="1"/>
          <p:nvPr>
            <p:ph type="title"/>
          </p:nvPr>
        </p:nvSpPr>
        <p:spPr>
          <a:xfrm>
            <a:off x="547750" y="509950"/>
            <a:ext cx="81564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Background</a:t>
            </a:r>
            <a:endParaRPr sz="2540"/>
          </a:p>
        </p:txBody>
      </p:sp>
      <p:sp>
        <p:nvSpPr>
          <p:cNvPr id="307" name="Google Shape;307;p17"/>
          <p:cNvSpPr txBox="1"/>
          <p:nvPr/>
        </p:nvSpPr>
        <p:spPr>
          <a:xfrm>
            <a:off x="319400" y="1284750"/>
            <a:ext cx="6764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Nunito"/>
                <a:ea typeface="Nunito"/>
                <a:cs typeface="Nunito"/>
                <a:sym typeface="Nunito"/>
              </a:rPr>
              <a:t>Components</a:t>
            </a:r>
            <a:r>
              <a:rPr b="1" lang="en" sz="2000">
                <a:solidFill>
                  <a:schemeClr val="lt1"/>
                </a:solidFill>
                <a:latin typeface="Nunito"/>
                <a:ea typeface="Nunito"/>
                <a:cs typeface="Nunito"/>
                <a:sym typeface="Nunito"/>
              </a:rPr>
              <a:t>:</a:t>
            </a:r>
            <a:endParaRPr b="1" sz="20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cxnSp>
        <p:nvCxnSpPr>
          <p:cNvPr id="308" name="Google Shape;308;p17"/>
          <p:cNvCxnSpPr/>
          <p:nvPr/>
        </p:nvCxnSpPr>
        <p:spPr>
          <a:xfrm flipH="1" rot="10800000">
            <a:off x="3055575" y="13725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309" name="Google Shape;309;p17"/>
          <p:cNvSpPr txBox="1"/>
          <p:nvPr/>
        </p:nvSpPr>
        <p:spPr>
          <a:xfrm>
            <a:off x="1107425" y="1703500"/>
            <a:ext cx="6270900" cy="3591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Environment (E): Atari emulator</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a:solidFill>
                  <a:srgbClr val="ECECEC"/>
                </a:solidFill>
                <a:latin typeface="Roboto"/>
                <a:ea typeface="Roboto"/>
                <a:cs typeface="Roboto"/>
                <a:sym typeface="Roboto"/>
              </a:rPr>
              <a:t>Action Space: A={1,2,3…K} action denoted by a</a:t>
            </a:r>
            <a:r>
              <a:rPr baseline="-25000" lang="en">
                <a:solidFill>
                  <a:srgbClr val="ECECEC"/>
                </a:solidFill>
                <a:latin typeface="Roboto"/>
                <a:ea typeface="Roboto"/>
                <a:cs typeface="Roboto"/>
                <a:sym typeface="Roboto"/>
              </a:rPr>
              <a:t>t</a:t>
            </a:r>
            <a:endParaRPr baseline="-25000">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a:solidFill>
                  <a:srgbClr val="ECECEC"/>
                </a:solidFill>
                <a:latin typeface="Roboto"/>
                <a:ea typeface="Roboto"/>
                <a:cs typeface="Roboto"/>
                <a:sym typeface="Roboto"/>
              </a:rPr>
              <a:t>Environment Replay Buffer(size ~1 million) denoted by </a:t>
            </a:r>
            <a:r>
              <a:rPr i="1" lang="en">
                <a:solidFill>
                  <a:srgbClr val="ECECEC"/>
                </a:solidFill>
                <a:latin typeface="Roboto"/>
                <a:ea typeface="Roboto"/>
                <a:cs typeface="Roboto"/>
                <a:sym typeface="Roboto"/>
              </a:rPr>
              <a:t>D</a:t>
            </a:r>
            <a:endParaRPr i="1">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i="1">
              <a:solidFill>
                <a:srgbClr val="ECECEC"/>
              </a:solidFill>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a:solidFill>
                  <a:srgbClr val="ECECEC"/>
                </a:solidFill>
                <a:latin typeface="Roboto"/>
                <a:ea typeface="Roboto"/>
                <a:cs typeface="Roboto"/>
                <a:sym typeface="Roboto"/>
              </a:rPr>
              <a:t>Total Future Reward denoted by</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a:solidFill>
                  <a:srgbClr val="ECECEC"/>
                </a:solidFill>
                <a:latin typeface="Roboto"/>
                <a:ea typeface="Roboto"/>
                <a:cs typeface="Roboto"/>
                <a:sym typeface="Roboto"/>
              </a:rPr>
              <a:t>Image obtained from the emulator x</a:t>
            </a:r>
            <a:r>
              <a:rPr baseline="-25000" lang="en">
                <a:solidFill>
                  <a:srgbClr val="ECECEC"/>
                </a:solidFill>
                <a:latin typeface="Roboto"/>
                <a:ea typeface="Roboto"/>
                <a:cs typeface="Roboto"/>
                <a:sym typeface="Roboto"/>
              </a:rPr>
              <a:t>t</a:t>
            </a:r>
            <a:r>
              <a:rPr lang="en">
                <a:solidFill>
                  <a:srgbClr val="ECECEC"/>
                </a:solidFill>
                <a:latin typeface="Roboto"/>
                <a:ea typeface="Roboto"/>
                <a:cs typeface="Roboto"/>
                <a:sym typeface="Roboto"/>
              </a:rPr>
              <a:t> 𝜖 R</a:t>
            </a:r>
            <a:r>
              <a:rPr baseline="30000" lang="en">
                <a:solidFill>
                  <a:srgbClr val="ECECEC"/>
                </a:solidFill>
                <a:latin typeface="Roboto"/>
                <a:ea typeface="Roboto"/>
                <a:cs typeface="Roboto"/>
                <a:sym typeface="Roboto"/>
              </a:rPr>
              <a:t>d</a:t>
            </a:r>
            <a:endParaRPr baseline="30000">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a:solidFill>
                  <a:srgbClr val="ECECEC"/>
                </a:solidFill>
                <a:latin typeface="Roboto"/>
                <a:ea typeface="Roboto"/>
                <a:cs typeface="Roboto"/>
                <a:sym typeface="Roboto"/>
              </a:rPr>
              <a:t>Optimal Action Value function </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ECECEC"/>
              </a:solidFill>
              <a:latin typeface="Roboto"/>
              <a:ea typeface="Roboto"/>
              <a:cs typeface="Roboto"/>
              <a:sym typeface="Roboto"/>
            </a:endParaRPr>
          </a:p>
        </p:txBody>
      </p:sp>
      <p:pic>
        <p:nvPicPr>
          <p:cNvPr id="310" name="Google Shape;310;p17"/>
          <p:cNvPicPr preferRelativeResize="0"/>
          <p:nvPr/>
        </p:nvPicPr>
        <p:blipFill>
          <a:blip r:embed="rId3">
            <a:alphaModFix/>
          </a:blip>
          <a:stretch>
            <a:fillRect/>
          </a:stretch>
        </p:blipFill>
        <p:spPr>
          <a:xfrm>
            <a:off x="4326150" y="3247575"/>
            <a:ext cx="1333500" cy="238125"/>
          </a:xfrm>
          <a:prstGeom prst="rect">
            <a:avLst/>
          </a:prstGeom>
          <a:noFill/>
          <a:ln>
            <a:noFill/>
          </a:ln>
        </p:spPr>
      </p:pic>
      <p:pic>
        <p:nvPicPr>
          <p:cNvPr id="311" name="Google Shape;311;p17"/>
          <p:cNvPicPr preferRelativeResize="0"/>
          <p:nvPr/>
        </p:nvPicPr>
        <p:blipFill>
          <a:blip r:embed="rId4">
            <a:alphaModFix/>
          </a:blip>
          <a:stretch>
            <a:fillRect/>
          </a:stretch>
        </p:blipFill>
        <p:spPr>
          <a:xfrm>
            <a:off x="4071250" y="4260525"/>
            <a:ext cx="2790825" cy="20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5" name="Shape 315"/>
        <p:cNvGrpSpPr/>
        <p:nvPr/>
      </p:nvGrpSpPr>
      <p:grpSpPr>
        <a:xfrm>
          <a:off x="0" y="0"/>
          <a:ext cx="0" cy="0"/>
          <a:chOff x="0" y="0"/>
          <a:chExt cx="0" cy="0"/>
        </a:xfrm>
      </p:grpSpPr>
      <p:sp>
        <p:nvSpPr>
          <p:cNvPr id="316" name="Google Shape;316;p18"/>
          <p:cNvSpPr txBox="1"/>
          <p:nvPr>
            <p:ph type="title"/>
          </p:nvPr>
        </p:nvSpPr>
        <p:spPr>
          <a:xfrm>
            <a:off x="260025" y="104650"/>
            <a:ext cx="8726700" cy="4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Optimising the Action-Value Function to Optimal Value</a:t>
            </a:r>
            <a:endParaRPr sz="2540"/>
          </a:p>
        </p:txBody>
      </p:sp>
      <p:sp>
        <p:nvSpPr>
          <p:cNvPr id="317" name="Google Shape;317;p18"/>
          <p:cNvSpPr txBox="1"/>
          <p:nvPr/>
        </p:nvSpPr>
        <p:spPr>
          <a:xfrm>
            <a:off x="260025" y="1170525"/>
            <a:ext cx="6812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Nunito"/>
                <a:ea typeface="Nunito"/>
                <a:cs typeface="Nunito"/>
                <a:sym typeface="Nunito"/>
              </a:rPr>
              <a:t>Old Method that doesn’t work for our Problem: </a:t>
            </a:r>
            <a:endParaRPr b="1" sz="20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18" name="Google Shape;318;p18"/>
          <p:cNvSpPr txBox="1"/>
          <p:nvPr/>
        </p:nvSpPr>
        <p:spPr>
          <a:xfrm>
            <a:off x="284175" y="628225"/>
            <a:ext cx="6764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chemeClr val="lt1"/>
                </a:solidFill>
                <a:latin typeface="Nunito"/>
                <a:ea typeface="Nunito"/>
                <a:cs typeface="Nunito"/>
                <a:sym typeface="Nunito"/>
              </a:rPr>
              <a:t>Bellman Equation</a:t>
            </a:r>
            <a:r>
              <a:rPr b="1" lang="en" sz="2000">
                <a:solidFill>
                  <a:schemeClr val="lt1"/>
                </a:solidFill>
                <a:latin typeface="Nunito"/>
                <a:ea typeface="Nunito"/>
                <a:cs typeface="Nunito"/>
                <a:sym typeface="Nunito"/>
              </a:rPr>
              <a:t>:</a:t>
            </a:r>
            <a:endParaRPr b="1" sz="20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19" name="Google Shape;319;p18"/>
          <p:cNvPicPr preferRelativeResize="0"/>
          <p:nvPr/>
        </p:nvPicPr>
        <p:blipFill>
          <a:blip r:embed="rId3">
            <a:alphaModFix/>
          </a:blip>
          <a:stretch>
            <a:fillRect/>
          </a:stretch>
        </p:blipFill>
        <p:spPr>
          <a:xfrm>
            <a:off x="2608438" y="700763"/>
            <a:ext cx="3000375" cy="352425"/>
          </a:xfrm>
          <a:prstGeom prst="rect">
            <a:avLst/>
          </a:prstGeom>
          <a:noFill/>
          <a:ln>
            <a:noFill/>
          </a:ln>
        </p:spPr>
      </p:pic>
      <p:pic>
        <p:nvPicPr>
          <p:cNvPr id="320" name="Google Shape;320;p18"/>
          <p:cNvPicPr preferRelativeResize="0"/>
          <p:nvPr/>
        </p:nvPicPr>
        <p:blipFill>
          <a:blip r:embed="rId4">
            <a:alphaModFix/>
          </a:blip>
          <a:stretch>
            <a:fillRect/>
          </a:stretch>
        </p:blipFill>
        <p:spPr>
          <a:xfrm>
            <a:off x="6016625" y="1317125"/>
            <a:ext cx="956634" cy="200025"/>
          </a:xfrm>
          <a:prstGeom prst="rect">
            <a:avLst/>
          </a:prstGeom>
          <a:noFill/>
          <a:ln>
            <a:noFill/>
          </a:ln>
        </p:spPr>
      </p:pic>
      <p:pic>
        <p:nvPicPr>
          <p:cNvPr id="321" name="Google Shape;321;p18"/>
          <p:cNvPicPr preferRelativeResize="0"/>
          <p:nvPr/>
        </p:nvPicPr>
        <p:blipFill>
          <a:blip r:embed="rId5">
            <a:alphaModFix/>
          </a:blip>
          <a:stretch>
            <a:fillRect/>
          </a:stretch>
        </p:blipFill>
        <p:spPr>
          <a:xfrm>
            <a:off x="6973250" y="1320925"/>
            <a:ext cx="1766850" cy="192429"/>
          </a:xfrm>
          <a:prstGeom prst="rect">
            <a:avLst/>
          </a:prstGeom>
          <a:noFill/>
          <a:ln>
            <a:noFill/>
          </a:ln>
        </p:spPr>
      </p:pic>
      <p:sp>
        <p:nvSpPr>
          <p:cNvPr id="322" name="Google Shape;322;p18"/>
          <p:cNvSpPr txBox="1"/>
          <p:nvPr/>
        </p:nvSpPr>
        <p:spPr>
          <a:xfrm>
            <a:off x="260025" y="1802325"/>
            <a:ext cx="86709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chemeClr val="lt1"/>
                </a:solidFill>
                <a:latin typeface="Nunito"/>
                <a:ea typeface="Nunito"/>
                <a:cs typeface="Nunito"/>
                <a:sym typeface="Nunito"/>
              </a:rPr>
              <a:t>Functional Approximators</a:t>
            </a:r>
            <a:r>
              <a:rPr b="1" lang="en" sz="2000">
                <a:solidFill>
                  <a:schemeClr val="lt1"/>
                </a:solidFill>
                <a:latin typeface="Nunito"/>
                <a:ea typeface="Nunito"/>
                <a:cs typeface="Nunito"/>
                <a:sym typeface="Nunito"/>
              </a:rPr>
              <a:t>: </a:t>
            </a:r>
            <a:r>
              <a:rPr b="1" lang="en" sz="1500">
                <a:solidFill>
                  <a:schemeClr val="lt1"/>
                </a:solidFill>
                <a:latin typeface="Nunito"/>
                <a:ea typeface="Nunito"/>
                <a:cs typeface="Nunito"/>
                <a:sym typeface="Nunito"/>
              </a:rPr>
              <a:t>In reinforced learning setting, we can define a linear functional approximator, non-linear as well, and estimate the optimal Q values. The estimated Q value approximator can be trained by minimising the Loss Function.</a:t>
            </a:r>
            <a:endParaRPr b="1" sz="1500">
              <a:solidFill>
                <a:schemeClr val="lt1"/>
              </a:solidFill>
              <a:latin typeface="Nunito"/>
              <a:ea typeface="Nunito"/>
              <a:cs typeface="Nunito"/>
              <a:sym typeface="Nunito"/>
            </a:endParaRPr>
          </a:p>
          <a:p>
            <a:pPr indent="0" lvl="0" marL="0" rtl="0" algn="l">
              <a:spcBef>
                <a:spcPts val="0"/>
              </a:spcBef>
              <a:spcAft>
                <a:spcPts val="0"/>
              </a:spcAft>
              <a:buNone/>
            </a:pPr>
            <a:r>
              <a:t/>
            </a:r>
            <a:endParaRPr b="1" sz="15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23" name="Google Shape;323;p18"/>
          <p:cNvPicPr preferRelativeResize="0"/>
          <p:nvPr/>
        </p:nvPicPr>
        <p:blipFill>
          <a:blip r:embed="rId6">
            <a:alphaModFix/>
          </a:blip>
          <a:stretch>
            <a:fillRect/>
          </a:stretch>
        </p:blipFill>
        <p:spPr>
          <a:xfrm>
            <a:off x="2416175" y="2861400"/>
            <a:ext cx="3600450" cy="523875"/>
          </a:xfrm>
          <a:prstGeom prst="rect">
            <a:avLst/>
          </a:prstGeom>
          <a:noFill/>
          <a:ln>
            <a:noFill/>
          </a:ln>
        </p:spPr>
      </p:pic>
      <p:sp>
        <p:nvSpPr>
          <p:cNvPr id="324" name="Google Shape;324;p18"/>
          <p:cNvSpPr txBox="1"/>
          <p:nvPr/>
        </p:nvSpPr>
        <p:spPr>
          <a:xfrm>
            <a:off x="390150" y="3324075"/>
            <a:ext cx="86709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Nunito"/>
                <a:ea typeface="Nunito"/>
                <a:cs typeface="Nunito"/>
                <a:sym typeface="Nunito"/>
              </a:rPr>
              <a:t>We minimise the value of the Loss Function using </a:t>
            </a:r>
            <a:r>
              <a:rPr b="1" lang="en" sz="1500">
                <a:solidFill>
                  <a:schemeClr val="lt1"/>
                </a:solidFill>
                <a:latin typeface="Nunito"/>
                <a:ea typeface="Nunito"/>
                <a:cs typeface="Nunito"/>
                <a:sym typeface="Nunito"/>
              </a:rPr>
              <a:t>Stochastic</a:t>
            </a:r>
            <a:r>
              <a:rPr b="1" lang="en" sz="1500">
                <a:solidFill>
                  <a:schemeClr val="lt1"/>
                </a:solidFill>
                <a:latin typeface="Nunito"/>
                <a:ea typeface="Nunito"/>
                <a:cs typeface="Nunito"/>
                <a:sym typeface="Nunito"/>
              </a:rPr>
              <a:t> Gradient Descent, keeping the previous iteration parameters ie y</a:t>
            </a:r>
            <a:r>
              <a:rPr b="1" baseline="-25000" lang="en" sz="1500">
                <a:solidFill>
                  <a:schemeClr val="lt1"/>
                </a:solidFill>
                <a:latin typeface="Nunito"/>
                <a:ea typeface="Nunito"/>
                <a:cs typeface="Nunito"/>
                <a:sym typeface="Nunito"/>
              </a:rPr>
              <a:t>i  </a:t>
            </a:r>
            <a:r>
              <a:rPr b="1" lang="en" sz="1500">
                <a:solidFill>
                  <a:schemeClr val="lt1"/>
                </a:solidFill>
                <a:latin typeface="Nunito"/>
                <a:ea typeface="Nunito"/>
                <a:cs typeface="Nunito"/>
                <a:sym typeface="Nunito"/>
              </a:rPr>
              <a:t>fixed.</a:t>
            </a:r>
            <a:endParaRPr b="1" baseline="-25000" sz="1500">
              <a:solidFill>
                <a:schemeClr val="lt1"/>
              </a:solidFill>
              <a:latin typeface="Nunito"/>
              <a:ea typeface="Nunito"/>
              <a:cs typeface="Nunito"/>
              <a:sym typeface="Nunito"/>
            </a:endParaRPr>
          </a:p>
          <a:p>
            <a:pPr indent="0" lvl="0" marL="0" rtl="0" algn="l">
              <a:spcBef>
                <a:spcPts val="0"/>
              </a:spcBef>
              <a:spcAft>
                <a:spcPts val="0"/>
              </a:spcAft>
              <a:buNone/>
            </a:pPr>
            <a:r>
              <a:t/>
            </a:r>
            <a:endParaRPr b="1" sz="15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25" name="Google Shape;325;p18"/>
          <p:cNvPicPr preferRelativeResize="0"/>
          <p:nvPr/>
        </p:nvPicPr>
        <p:blipFill>
          <a:blip r:embed="rId7">
            <a:alphaModFix/>
          </a:blip>
          <a:stretch>
            <a:fillRect/>
          </a:stretch>
        </p:blipFill>
        <p:spPr>
          <a:xfrm>
            <a:off x="986850" y="4406600"/>
            <a:ext cx="7170308" cy="437325"/>
          </a:xfrm>
          <a:prstGeom prst="rect">
            <a:avLst/>
          </a:prstGeom>
          <a:noFill/>
          <a:ln>
            <a:noFill/>
          </a:ln>
        </p:spPr>
      </p:pic>
      <p:pic>
        <p:nvPicPr>
          <p:cNvPr id="326" name="Google Shape;326;p18"/>
          <p:cNvPicPr preferRelativeResize="0"/>
          <p:nvPr/>
        </p:nvPicPr>
        <p:blipFill>
          <a:blip r:embed="rId8">
            <a:alphaModFix/>
          </a:blip>
          <a:stretch>
            <a:fillRect/>
          </a:stretch>
        </p:blipFill>
        <p:spPr>
          <a:xfrm>
            <a:off x="2356750" y="4002550"/>
            <a:ext cx="3990975" cy="25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0" name="Shape 330"/>
        <p:cNvGrpSpPr/>
        <p:nvPr/>
      </p:nvGrpSpPr>
      <p:grpSpPr>
        <a:xfrm>
          <a:off x="0" y="0"/>
          <a:ext cx="0" cy="0"/>
          <a:chOff x="0" y="0"/>
          <a:chExt cx="0" cy="0"/>
        </a:xfrm>
      </p:grpSpPr>
      <p:sp>
        <p:nvSpPr>
          <p:cNvPr id="331" name="Google Shape;331;p19"/>
          <p:cNvSpPr txBox="1"/>
          <p:nvPr>
            <p:ph type="title"/>
          </p:nvPr>
        </p:nvSpPr>
        <p:spPr>
          <a:xfrm>
            <a:off x="164675" y="209350"/>
            <a:ext cx="8156400" cy="6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t>Properties of the Algorithm</a:t>
            </a:r>
            <a:endParaRPr sz="2540"/>
          </a:p>
        </p:txBody>
      </p:sp>
      <p:sp>
        <p:nvSpPr>
          <p:cNvPr id="332" name="Google Shape;332;p19"/>
          <p:cNvSpPr txBox="1"/>
          <p:nvPr/>
        </p:nvSpPr>
        <p:spPr>
          <a:xfrm>
            <a:off x="292175" y="2923163"/>
            <a:ext cx="6764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chemeClr val="lt1"/>
                </a:solidFill>
                <a:latin typeface="Nunito"/>
                <a:ea typeface="Nunito"/>
                <a:cs typeface="Nunito"/>
                <a:sym typeface="Nunito"/>
              </a:rPr>
              <a:t>Deadly Triad of Divergence</a:t>
            </a:r>
            <a:r>
              <a:rPr b="1" lang="en" sz="2000">
                <a:solidFill>
                  <a:schemeClr val="lt1"/>
                </a:solidFill>
                <a:latin typeface="Nunito"/>
                <a:ea typeface="Nunito"/>
                <a:cs typeface="Nunito"/>
                <a:sym typeface="Nunito"/>
              </a:rPr>
              <a:t>: </a:t>
            </a:r>
            <a:r>
              <a:rPr b="1" lang="en" sz="1500">
                <a:solidFill>
                  <a:schemeClr val="lt1"/>
                </a:solidFill>
                <a:latin typeface="Nunito"/>
                <a:ea typeface="Nunito"/>
                <a:cs typeface="Nunito"/>
                <a:sym typeface="Nunito"/>
              </a:rPr>
              <a:t>Model-free, non-linear function approximation, off-policy methods</a:t>
            </a:r>
            <a:endParaRPr b="1" sz="15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cxnSp>
        <p:nvCxnSpPr>
          <p:cNvPr id="333" name="Google Shape;333;p19"/>
          <p:cNvCxnSpPr/>
          <p:nvPr/>
        </p:nvCxnSpPr>
        <p:spPr>
          <a:xfrm flipH="1" rot="10800000">
            <a:off x="3055575" y="13725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334" name="Google Shape;334;p19"/>
          <p:cNvSpPr txBox="1"/>
          <p:nvPr/>
        </p:nvSpPr>
        <p:spPr>
          <a:xfrm>
            <a:off x="164675" y="914075"/>
            <a:ext cx="7901400" cy="3095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ECECEC"/>
              </a:buClr>
              <a:buSzPts val="1400"/>
              <a:buFont typeface="Roboto"/>
              <a:buChar char="●"/>
            </a:pPr>
            <a:r>
              <a:rPr lang="en" u="sng">
                <a:solidFill>
                  <a:srgbClr val="ECECEC"/>
                </a:solidFill>
                <a:latin typeface="Roboto"/>
                <a:ea typeface="Roboto"/>
                <a:cs typeface="Roboto"/>
                <a:sym typeface="Roboto"/>
              </a:rPr>
              <a:t>Model free</a:t>
            </a:r>
            <a:r>
              <a:rPr lang="en">
                <a:solidFill>
                  <a:srgbClr val="ECECEC"/>
                </a:solidFill>
                <a:latin typeface="Roboto"/>
                <a:ea typeface="Roboto"/>
                <a:cs typeface="Roboto"/>
                <a:sym typeface="Roboto"/>
              </a:rPr>
              <a:t>: samples are taken directly from E, no state transition probabilty is calculated</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u="sng">
                <a:solidFill>
                  <a:srgbClr val="ECECEC"/>
                </a:solidFill>
                <a:latin typeface="Roboto"/>
                <a:ea typeface="Roboto"/>
                <a:cs typeface="Roboto"/>
                <a:sym typeface="Roboto"/>
              </a:rPr>
              <a:t>Off-Policy</a:t>
            </a:r>
            <a:r>
              <a:rPr lang="en">
                <a:solidFill>
                  <a:srgbClr val="ECECEC"/>
                </a:solidFill>
                <a:latin typeface="Roboto"/>
                <a:ea typeface="Roboto"/>
                <a:cs typeface="Roboto"/>
                <a:sym typeface="Roboto"/>
              </a:rPr>
              <a:t>: greedy strategy of action selection as in Q learning</a:t>
            </a:r>
            <a:endParaRPr baseline="-25000">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u="sng">
                <a:solidFill>
                  <a:srgbClr val="ECECEC"/>
                </a:solidFill>
                <a:latin typeface="Roboto"/>
                <a:ea typeface="Roboto"/>
                <a:cs typeface="Roboto"/>
                <a:sym typeface="Roboto"/>
              </a:rPr>
              <a:t>Epsilon-Soft</a:t>
            </a:r>
            <a:r>
              <a:rPr lang="en">
                <a:solidFill>
                  <a:srgbClr val="ECECEC"/>
                </a:solidFill>
                <a:latin typeface="Roboto"/>
                <a:ea typeface="Roboto"/>
                <a:cs typeface="Roboto"/>
                <a:sym typeface="Roboto"/>
              </a:rPr>
              <a:t>: Each action has a certain probability of selection exploration is supported</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i="1">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ECECEC"/>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8" name="Shape 338"/>
        <p:cNvGrpSpPr/>
        <p:nvPr/>
      </p:nvGrpSpPr>
      <p:grpSpPr>
        <a:xfrm>
          <a:off x="0" y="0"/>
          <a:ext cx="0" cy="0"/>
          <a:chOff x="0" y="0"/>
          <a:chExt cx="0" cy="0"/>
        </a:xfrm>
      </p:grpSpPr>
      <p:cxnSp>
        <p:nvCxnSpPr>
          <p:cNvPr id="339" name="Google Shape;339;p20"/>
          <p:cNvCxnSpPr/>
          <p:nvPr/>
        </p:nvCxnSpPr>
        <p:spPr>
          <a:xfrm flipH="1" rot="10800000">
            <a:off x="3055575" y="1372500"/>
            <a:ext cx="4720800" cy="11700"/>
          </a:xfrm>
          <a:prstGeom prst="straightConnector1">
            <a:avLst/>
          </a:prstGeom>
          <a:noFill/>
          <a:ln cap="flat" cmpd="sng" w="9525">
            <a:solidFill>
              <a:schemeClr val="lt2"/>
            </a:solidFill>
            <a:prstDash val="solid"/>
            <a:round/>
            <a:headEnd len="med" w="med" type="none"/>
            <a:tailEnd len="med" w="med" type="none"/>
          </a:ln>
        </p:spPr>
      </p:cxnSp>
      <p:sp>
        <p:nvSpPr>
          <p:cNvPr id="340" name="Google Shape;340;p20"/>
          <p:cNvSpPr txBox="1"/>
          <p:nvPr/>
        </p:nvSpPr>
        <p:spPr>
          <a:xfrm>
            <a:off x="0" y="278325"/>
            <a:ext cx="7901400" cy="702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u="sng">
                <a:solidFill>
                  <a:srgbClr val="ECECEC"/>
                </a:solidFill>
                <a:latin typeface="Roboto"/>
                <a:ea typeface="Roboto"/>
                <a:cs typeface="Roboto"/>
                <a:sym typeface="Roboto"/>
              </a:rPr>
              <a:t>Experience Replay:</a:t>
            </a:r>
            <a:endParaRPr sz="2000" u="sng">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Store agent’s experience at each time step e</a:t>
            </a:r>
            <a:r>
              <a:rPr baseline="-25000" lang="en">
                <a:solidFill>
                  <a:srgbClr val="ECECEC"/>
                </a:solidFill>
                <a:latin typeface="Roboto"/>
                <a:ea typeface="Roboto"/>
                <a:cs typeface="Roboto"/>
                <a:sym typeface="Roboto"/>
              </a:rPr>
              <a:t>t</a:t>
            </a:r>
            <a:r>
              <a:rPr lang="en">
                <a:solidFill>
                  <a:srgbClr val="ECECEC"/>
                </a:solidFill>
                <a:latin typeface="Roboto"/>
                <a:ea typeface="Roboto"/>
                <a:cs typeface="Roboto"/>
                <a:sym typeface="Roboto"/>
              </a:rPr>
              <a:t> = (s</a:t>
            </a:r>
            <a:r>
              <a:rPr baseline="-25000" lang="en">
                <a:solidFill>
                  <a:srgbClr val="ECECEC"/>
                </a:solidFill>
                <a:latin typeface="Roboto"/>
                <a:ea typeface="Roboto"/>
                <a:cs typeface="Roboto"/>
                <a:sym typeface="Roboto"/>
              </a:rPr>
              <a:t>t</a:t>
            </a:r>
            <a:r>
              <a:rPr lang="en">
                <a:solidFill>
                  <a:srgbClr val="ECECEC"/>
                </a:solidFill>
                <a:latin typeface="Roboto"/>
                <a:ea typeface="Roboto"/>
                <a:cs typeface="Roboto"/>
                <a:sym typeface="Roboto"/>
              </a:rPr>
              <a:t>, a</a:t>
            </a:r>
            <a:r>
              <a:rPr baseline="-25000" lang="en">
                <a:solidFill>
                  <a:srgbClr val="ECECEC"/>
                </a:solidFill>
                <a:latin typeface="Roboto"/>
                <a:ea typeface="Roboto"/>
                <a:cs typeface="Roboto"/>
                <a:sym typeface="Roboto"/>
              </a:rPr>
              <a:t>t</a:t>
            </a:r>
            <a:r>
              <a:rPr lang="en">
                <a:solidFill>
                  <a:srgbClr val="ECECEC"/>
                </a:solidFill>
                <a:latin typeface="Roboto"/>
                <a:ea typeface="Roboto"/>
                <a:cs typeface="Roboto"/>
                <a:sym typeface="Roboto"/>
              </a:rPr>
              <a:t>, r</a:t>
            </a:r>
            <a:r>
              <a:rPr baseline="-25000" lang="en">
                <a:solidFill>
                  <a:srgbClr val="ECECEC"/>
                </a:solidFill>
                <a:latin typeface="Roboto"/>
                <a:ea typeface="Roboto"/>
                <a:cs typeface="Roboto"/>
                <a:sym typeface="Roboto"/>
              </a:rPr>
              <a:t>t </a:t>
            </a:r>
            <a:r>
              <a:rPr lang="en">
                <a:solidFill>
                  <a:srgbClr val="ECECEC"/>
                </a:solidFill>
                <a:latin typeface="Roboto"/>
                <a:ea typeface="Roboto"/>
                <a:cs typeface="Roboto"/>
                <a:sym typeface="Roboto"/>
              </a:rPr>
              <a:t>, s</a:t>
            </a:r>
            <a:r>
              <a:rPr baseline="-25000" lang="en">
                <a:solidFill>
                  <a:srgbClr val="ECECEC"/>
                </a:solidFill>
                <a:latin typeface="Roboto"/>
                <a:ea typeface="Roboto"/>
                <a:cs typeface="Roboto"/>
                <a:sym typeface="Roboto"/>
              </a:rPr>
              <a:t>t+1</a:t>
            </a:r>
            <a:r>
              <a:rPr lang="en">
                <a:solidFill>
                  <a:srgbClr val="ECECEC"/>
                </a:solidFill>
                <a:latin typeface="Roboto"/>
                <a:ea typeface="Roboto"/>
                <a:cs typeface="Roboto"/>
                <a:sym typeface="Roboto"/>
              </a:rPr>
              <a:t>) in the Experience buffer of constant size. Recent 1 million steps are stored in the buffer.</a:t>
            </a:r>
            <a:endParaRPr>
              <a:solidFill>
                <a:srgbClr val="ECECEC"/>
              </a:solidFill>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Apply Q-learning updates, minibatch updates to sample of experience drawn from experience buffer. After updation, agent uses e-greedy policy to choose next action</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rPr lang="en" sz="1600" u="sng">
                <a:solidFill>
                  <a:srgbClr val="ECECEC"/>
                </a:solidFill>
                <a:latin typeface="Roboto"/>
                <a:ea typeface="Roboto"/>
                <a:cs typeface="Roboto"/>
                <a:sym typeface="Roboto"/>
              </a:rPr>
              <a:t>Q-function works on fixed length representation of histories produced by a function ɸ</a:t>
            </a:r>
            <a:endParaRPr sz="1600" u="sng">
              <a:solidFill>
                <a:srgbClr val="ECECEC"/>
              </a:solidFill>
              <a:latin typeface="Roboto"/>
              <a:ea typeface="Roboto"/>
              <a:cs typeface="Roboto"/>
              <a:sym typeface="Roboto"/>
            </a:endParaRPr>
          </a:p>
          <a:p>
            <a:pPr indent="-330200" lvl="0" marL="457200" rtl="0" algn="l">
              <a:lnSpc>
                <a:spcPct val="115000"/>
              </a:lnSpc>
              <a:spcBef>
                <a:spcPts val="0"/>
              </a:spcBef>
              <a:spcAft>
                <a:spcPts val="0"/>
              </a:spcAft>
              <a:buClr>
                <a:srgbClr val="ECECEC"/>
              </a:buClr>
              <a:buSzPts val="1600"/>
              <a:buFont typeface="Roboto"/>
              <a:buChar char="●"/>
            </a:pPr>
            <a:r>
              <a:rPr lang="en" sz="1600">
                <a:solidFill>
                  <a:srgbClr val="ECECEC"/>
                </a:solidFill>
                <a:latin typeface="Roboto"/>
                <a:ea typeface="Roboto"/>
                <a:cs typeface="Roboto"/>
                <a:sym typeface="Roboto"/>
              </a:rPr>
              <a:t>Each step of experience is used multiple times in different weight updates</a:t>
            </a:r>
            <a:endParaRPr sz="1600">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ECECEC"/>
              </a:solidFill>
              <a:latin typeface="Roboto"/>
              <a:ea typeface="Roboto"/>
              <a:cs typeface="Roboto"/>
              <a:sym typeface="Roboto"/>
            </a:endParaRPr>
          </a:p>
          <a:p>
            <a:pPr indent="-330200" lvl="0" marL="457200" rtl="0" algn="l">
              <a:lnSpc>
                <a:spcPct val="115000"/>
              </a:lnSpc>
              <a:spcBef>
                <a:spcPts val="0"/>
              </a:spcBef>
              <a:spcAft>
                <a:spcPts val="0"/>
              </a:spcAft>
              <a:buClr>
                <a:srgbClr val="ECECEC"/>
              </a:buClr>
              <a:buSzPts val="1600"/>
              <a:buFont typeface="Roboto"/>
              <a:buChar char="●"/>
            </a:pPr>
            <a:r>
              <a:rPr lang="en" sz="1600">
                <a:solidFill>
                  <a:srgbClr val="ECECEC"/>
                </a:solidFill>
                <a:latin typeface="Roboto"/>
                <a:ea typeface="Roboto"/>
                <a:cs typeface="Roboto"/>
                <a:sym typeface="Roboto"/>
              </a:rPr>
              <a:t>Learning from continuous samples is inefficient. Randomisation breaks these correlations and decreases variance of updates.</a:t>
            </a:r>
            <a:endParaRPr sz="1600">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ECECEC"/>
              </a:solidFill>
              <a:latin typeface="Roboto"/>
              <a:ea typeface="Roboto"/>
              <a:cs typeface="Roboto"/>
              <a:sym typeface="Roboto"/>
            </a:endParaRPr>
          </a:p>
          <a:p>
            <a:pPr indent="-330200" lvl="0" marL="457200" rtl="0" algn="l">
              <a:lnSpc>
                <a:spcPct val="115000"/>
              </a:lnSpc>
              <a:spcBef>
                <a:spcPts val="0"/>
              </a:spcBef>
              <a:spcAft>
                <a:spcPts val="0"/>
              </a:spcAft>
              <a:buClr>
                <a:srgbClr val="ECECEC"/>
              </a:buClr>
              <a:buSzPts val="1600"/>
              <a:buFont typeface="Roboto"/>
              <a:buChar char="●"/>
            </a:pPr>
            <a:r>
              <a:rPr lang="en" sz="1600">
                <a:solidFill>
                  <a:srgbClr val="ECECEC"/>
                </a:solidFill>
                <a:latin typeface="Roboto"/>
                <a:ea typeface="Roboto"/>
                <a:cs typeface="Roboto"/>
                <a:sym typeface="Roboto"/>
              </a:rPr>
              <a:t>Prevents Divergence of the function</a:t>
            </a:r>
            <a:endParaRPr sz="1600">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9144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CECEC"/>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ECECEC"/>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4" name="Shape 344"/>
        <p:cNvGrpSpPr/>
        <p:nvPr/>
      </p:nvGrpSpPr>
      <p:grpSpPr>
        <a:xfrm>
          <a:off x="0" y="0"/>
          <a:ext cx="0" cy="0"/>
          <a:chOff x="0" y="0"/>
          <a:chExt cx="0" cy="0"/>
        </a:xfrm>
      </p:grpSpPr>
      <p:cxnSp>
        <p:nvCxnSpPr>
          <p:cNvPr id="345" name="Google Shape;345;p21"/>
          <p:cNvCxnSpPr/>
          <p:nvPr/>
        </p:nvCxnSpPr>
        <p:spPr>
          <a:xfrm rot="10800000">
            <a:off x="2574000" y="1895425"/>
            <a:ext cx="1115700" cy="23400"/>
          </a:xfrm>
          <a:prstGeom prst="straightConnector1">
            <a:avLst/>
          </a:prstGeom>
          <a:noFill/>
          <a:ln cap="flat" cmpd="sng" w="9525">
            <a:solidFill>
              <a:srgbClr val="249C91"/>
            </a:solidFill>
            <a:prstDash val="solid"/>
            <a:round/>
            <a:headEnd len="sm" w="sm" type="none"/>
            <a:tailEnd len="med" w="med" type="oval"/>
          </a:ln>
        </p:spPr>
      </p:cxnSp>
      <p:cxnSp>
        <p:nvCxnSpPr>
          <p:cNvPr id="346" name="Google Shape;346;p21"/>
          <p:cNvCxnSpPr/>
          <p:nvPr/>
        </p:nvCxnSpPr>
        <p:spPr>
          <a:xfrm rot="10800000">
            <a:off x="2381562" y="3108425"/>
            <a:ext cx="826212" cy="0"/>
          </a:xfrm>
          <a:prstGeom prst="straightConnector1">
            <a:avLst/>
          </a:prstGeom>
          <a:noFill/>
          <a:ln cap="flat" cmpd="sng" w="9525">
            <a:solidFill>
              <a:srgbClr val="1F887E"/>
            </a:solidFill>
            <a:prstDash val="solid"/>
            <a:round/>
            <a:headEnd len="sm" w="sm" type="none"/>
            <a:tailEnd len="med" w="med" type="oval"/>
          </a:ln>
        </p:spPr>
      </p:cxnSp>
      <p:pic>
        <p:nvPicPr>
          <p:cNvPr id="347" name="Google Shape;347;p21"/>
          <p:cNvPicPr preferRelativeResize="0"/>
          <p:nvPr/>
        </p:nvPicPr>
        <p:blipFill>
          <a:blip r:embed="rId3">
            <a:alphaModFix/>
          </a:blip>
          <a:stretch>
            <a:fillRect/>
          </a:stretch>
        </p:blipFill>
        <p:spPr>
          <a:xfrm>
            <a:off x="519800" y="694725"/>
            <a:ext cx="7254125" cy="4018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