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itsucsW8K1snYCdEb1FLk5vdmL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24FAB8-A8F0-499E-BC53-92DC65A0A5B3}">
  <a:tblStyle styleId="{7D24FAB8-A8F0-499E-BC53-92DC65A0A5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0dc5fa5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b0dc5fa5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0dc5fa5e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b0dc5fa5e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0dc5fa5e5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b0dc5fa5e5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dc01de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adc01de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dc01de56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adc01de56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dc01de56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adc01de56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Anova test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dc01de5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adc01de5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dc01de56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adc01de56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778d0e38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a778d0e38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35fe6c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a35fe6c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0dc5fa5e5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b0dc5fa5e5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0dc5fa5e5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b0dc5fa5e5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0e8e6f6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b0e8e6f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778d0e38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a778d0e38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0dc5fa5e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b0dc5fa5e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0dc5fa5e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b0dc5fa5e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0dc5fa5e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b0dc5fa5e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0dc5fa5e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b0dc5fa5e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778d0e38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a778d0e38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0dc5fa5e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b0dc5fa5e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c01de56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adc01de56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0dc5fa5e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b0dc5fa5e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dc01de5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adc01de5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dc01de5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adc01de5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def5437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adef5437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Total hospitals 58, but only 46 had tweets dated from jan to sept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d9b36af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ad9b36af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dbfd85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adbfd85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7"/>
          <p:cNvSpPr txBox="1"/>
          <p:nvPr>
            <p:ph type="ctrTitle"/>
          </p:nvPr>
        </p:nvSpPr>
        <p:spPr>
          <a:xfrm>
            <a:off x="4987075" y="781525"/>
            <a:ext cx="3437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" name="Google Shape;10;p47"/>
          <p:cNvSpPr txBox="1"/>
          <p:nvPr>
            <p:ph idx="1" type="subTitle"/>
          </p:nvPr>
        </p:nvSpPr>
        <p:spPr>
          <a:xfrm>
            <a:off x="4987075" y="2834125"/>
            <a:ext cx="2514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2" type="title"/>
          </p:nvPr>
        </p:nvSpPr>
        <p:spPr>
          <a:xfrm>
            <a:off x="1277050" y="3033233"/>
            <a:ext cx="18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" name="Google Shape;53;p54"/>
          <p:cNvSpPr txBox="1"/>
          <p:nvPr>
            <p:ph idx="1" type="subTitle"/>
          </p:nvPr>
        </p:nvSpPr>
        <p:spPr>
          <a:xfrm>
            <a:off x="1277050" y="3365450"/>
            <a:ext cx="187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54"/>
          <p:cNvSpPr txBox="1"/>
          <p:nvPr>
            <p:ph idx="3" type="title"/>
          </p:nvPr>
        </p:nvSpPr>
        <p:spPr>
          <a:xfrm>
            <a:off x="3634348" y="3033233"/>
            <a:ext cx="18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5" name="Google Shape;55;p54"/>
          <p:cNvSpPr txBox="1"/>
          <p:nvPr>
            <p:ph idx="4" type="subTitle"/>
          </p:nvPr>
        </p:nvSpPr>
        <p:spPr>
          <a:xfrm>
            <a:off x="3634348" y="3365450"/>
            <a:ext cx="187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" name="Google Shape;56;p54"/>
          <p:cNvSpPr txBox="1"/>
          <p:nvPr>
            <p:ph idx="5" type="title"/>
          </p:nvPr>
        </p:nvSpPr>
        <p:spPr>
          <a:xfrm>
            <a:off x="5991647" y="3033233"/>
            <a:ext cx="18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7" name="Google Shape;57;p54"/>
          <p:cNvSpPr txBox="1"/>
          <p:nvPr>
            <p:ph idx="6" type="subTitle"/>
          </p:nvPr>
        </p:nvSpPr>
        <p:spPr>
          <a:xfrm>
            <a:off x="5991647" y="3365450"/>
            <a:ext cx="187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6"/>
          <p:cNvSpPr txBox="1"/>
          <p:nvPr>
            <p:ph hasCustomPrompt="1" type="title"/>
          </p:nvPr>
        </p:nvSpPr>
        <p:spPr>
          <a:xfrm>
            <a:off x="2417700" y="1859620"/>
            <a:ext cx="4308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" name="Google Shape;62;p56"/>
          <p:cNvSpPr txBox="1"/>
          <p:nvPr>
            <p:ph idx="1" type="subTitle"/>
          </p:nvPr>
        </p:nvSpPr>
        <p:spPr>
          <a:xfrm>
            <a:off x="2799450" y="3211100"/>
            <a:ext cx="3545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56"/>
          <p:cNvSpPr txBox="1"/>
          <p:nvPr>
            <p:ph idx="2"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úmero grande 1">
  <p:cSld name="BIG_NUMBER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/>
          <p:nvPr>
            <p:ph type="title"/>
          </p:nvPr>
        </p:nvSpPr>
        <p:spPr>
          <a:xfrm>
            <a:off x="3675900" y="1345956"/>
            <a:ext cx="1792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6" name="Google Shape;66;p57"/>
          <p:cNvSpPr txBox="1"/>
          <p:nvPr>
            <p:ph idx="2" type="title"/>
          </p:nvPr>
        </p:nvSpPr>
        <p:spPr>
          <a:xfrm>
            <a:off x="3358650" y="1798900"/>
            <a:ext cx="24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57"/>
          <p:cNvSpPr txBox="1"/>
          <p:nvPr>
            <p:ph idx="1" type="subTitle"/>
          </p:nvPr>
        </p:nvSpPr>
        <p:spPr>
          <a:xfrm>
            <a:off x="3642600" y="2074650"/>
            <a:ext cx="185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57"/>
          <p:cNvSpPr txBox="1"/>
          <p:nvPr>
            <p:ph idx="3"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7"/>
          <p:cNvSpPr txBox="1"/>
          <p:nvPr>
            <p:ph idx="4" type="title"/>
          </p:nvPr>
        </p:nvSpPr>
        <p:spPr>
          <a:xfrm>
            <a:off x="6162775" y="1294300"/>
            <a:ext cx="1792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0" name="Google Shape;70;p57"/>
          <p:cNvSpPr txBox="1"/>
          <p:nvPr>
            <p:ph idx="5" type="title"/>
          </p:nvPr>
        </p:nvSpPr>
        <p:spPr>
          <a:xfrm>
            <a:off x="5845525" y="1798900"/>
            <a:ext cx="24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57"/>
          <p:cNvSpPr txBox="1"/>
          <p:nvPr>
            <p:ph idx="6" type="subTitle"/>
          </p:nvPr>
        </p:nvSpPr>
        <p:spPr>
          <a:xfrm>
            <a:off x="6129475" y="2074650"/>
            <a:ext cx="1821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57"/>
          <p:cNvSpPr txBox="1"/>
          <p:nvPr>
            <p:ph idx="7" type="title"/>
          </p:nvPr>
        </p:nvSpPr>
        <p:spPr>
          <a:xfrm>
            <a:off x="1189025" y="1294300"/>
            <a:ext cx="1792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3" name="Google Shape;73;p57"/>
          <p:cNvSpPr txBox="1"/>
          <p:nvPr>
            <p:ph idx="8" type="title"/>
          </p:nvPr>
        </p:nvSpPr>
        <p:spPr>
          <a:xfrm>
            <a:off x="871775" y="1798900"/>
            <a:ext cx="24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57"/>
          <p:cNvSpPr txBox="1"/>
          <p:nvPr>
            <p:ph idx="9" type="subTitle"/>
          </p:nvPr>
        </p:nvSpPr>
        <p:spPr>
          <a:xfrm>
            <a:off x="1155725" y="2074650"/>
            <a:ext cx="18588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TITLE_AND_DESCRIPTION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8"/>
          <p:cNvSpPr/>
          <p:nvPr/>
        </p:nvSpPr>
        <p:spPr>
          <a:xfrm>
            <a:off x="-31750" y="-39675"/>
            <a:ext cx="6127800" cy="518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8"/>
          <p:cNvSpPr txBox="1"/>
          <p:nvPr>
            <p:ph type="title"/>
          </p:nvPr>
        </p:nvSpPr>
        <p:spPr>
          <a:xfrm>
            <a:off x="774850" y="1698650"/>
            <a:ext cx="4129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58"/>
          <p:cNvSpPr txBox="1"/>
          <p:nvPr>
            <p:ph idx="1" type="subTitle"/>
          </p:nvPr>
        </p:nvSpPr>
        <p:spPr>
          <a:xfrm>
            <a:off x="1656850" y="3108204"/>
            <a:ext cx="3247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58"/>
          <p:cNvSpPr txBox="1"/>
          <p:nvPr>
            <p:ph idx="2" type="title"/>
          </p:nvPr>
        </p:nvSpPr>
        <p:spPr>
          <a:xfrm>
            <a:off x="3149350" y="1367754"/>
            <a:ext cx="1754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9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2" type="title"/>
          </p:nvPr>
        </p:nvSpPr>
        <p:spPr>
          <a:xfrm>
            <a:off x="848400" y="3013500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59"/>
          <p:cNvSpPr txBox="1"/>
          <p:nvPr>
            <p:ph idx="1" type="subTitle"/>
          </p:nvPr>
        </p:nvSpPr>
        <p:spPr>
          <a:xfrm>
            <a:off x="848400" y="3365450"/>
            <a:ext cx="169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4" name="Google Shape;84;p59"/>
          <p:cNvSpPr txBox="1"/>
          <p:nvPr>
            <p:ph idx="3" type="title"/>
          </p:nvPr>
        </p:nvSpPr>
        <p:spPr>
          <a:xfrm>
            <a:off x="2765499" y="3013500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59"/>
          <p:cNvSpPr txBox="1"/>
          <p:nvPr>
            <p:ph idx="4" type="subTitle"/>
          </p:nvPr>
        </p:nvSpPr>
        <p:spPr>
          <a:xfrm>
            <a:off x="2765499" y="3365450"/>
            <a:ext cx="169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6" name="Google Shape;86;p59"/>
          <p:cNvSpPr txBox="1"/>
          <p:nvPr>
            <p:ph idx="5" type="title"/>
          </p:nvPr>
        </p:nvSpPr>
        <p:spPr>
          <a:xfrm>
            <a:off x="4682598" y="3013500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59"/>
          <p:cNvSpPr txBox="1"/>
          <p:nvPr>
            <p:ph idx="6" type="subTitle"/>
          </p:nvPr>
        </p:nvSpPr>
        <p:spPr>
          <a:xfrm>
            <a:off x="4682598" y="3365450"/>
            <a:ext cx="169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8" name="Google Shape;88;p59"/>
          <p:cNvSpPr txBox="1"/>
          <p:nvPr>
            <p:ph idx="7" type="title"/>
          </p:nvPr>
        </p:nvSpPr>
        <p:spPr>
          <a:xfrm>
            <a:off x="6599697" y="3013500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59"/>
          <p:cNvSpPr txBox="1"/>
          <p:nvPr>
            <p:ph idx="8" type="subTitle"/>
          </p:nvPr>
        </p:nvSpPr>
        <p:spPr>
          <a:xfrm>
            <a:off x="6599697" y="3365450"/>
            <a:ext cx="169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1"/>
          <p:cNvSpPr txBox="1"/>
          <p:nvPr>
            <p:ph type="title"/>
          </p:nvPr>
        </p:nvSpPr>
        <p:spPr>
          <a:xfrm>
            <a:off x="818250" y="450150"/>
            <a:ext cx="3070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2"/>
          <p:cNvSpPr txBox="1"/>
          <p:nvPr>
            <p:ph idx="1" type="body"/>
          </p:nvPr>
        </p:nvSpPr>
        <p:spPr>
          <a:xfrm>
            <a:off x="818250" y="2097750"/>
            <a:ext cx="25392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94" name="Google Shape;94;p62"/>
          <p:cNvSpPr txBox="1"/>
          <p:nvPr>
            <p:ph type="title"/>
          </p:nvPr>
        </p:nvSpPr>
        <p:spPr>
          <a:xfrm>
            <a:off x="818250" y="459775"/>
            <a:ext cx="456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SECTION_TITLE_AND_DESCRIPTION_1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3"/>
          <p:cNvSpPr txBox="1"/>
          <p:nvPr>
            <p:ph type="title"/>
          </p:nvPr>
        </p:nvSpPr>
        <p:spPr>
          <a:xfrm>
            <a:off x="895163" y="1690704"/>
            <a:ext cx="3247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63"/>
          <p:cNvSpPr txBox="1"/>
          <p:nvPr>
            <p:ph idx="1" type="subTitle"/>
          </p:nvPr>
        </p:nvSpPr>
        <p:spPr>
          <a:xfrm>
            <a:off x="895163" y="3108204"/>
            <a:ext cx="3247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" name="Google Shape;98;p63"/>
          <p:cNvSpPr txBox="1"/>
          <p:nvPr>
            <p:ph idx="2" type="title"/>
          </p:nvPr>
        </p:nvSpPr>
        <p:spPr>
          <a:xfrm>
            <a:off x="1641413" y="1367754"/>
            <a:ext cx="1754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63"/>
          <p:cNvSpPr/>
          <p:nvPr/>
        </p:nvSpPr>
        <p:spPr>
          <a:xfrm>
            <a:off x="6524625" y="0"/>
            <a:ext cx="2619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4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64"/>
          <p:cNvSpPr txBox="1"/>
          <p:nvPr>
            <p:ph idx="2" type="title"/>
          </p:nvPr>
        </p:nvSpPr>
        <p:spPr>
          <a:xfrm>
            <a:off x="669900" y="3453858"/>
            <a:ext cx="18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64"/>
          <p:cNvSpPr txBox="1"/>
          <p:nvPr>
            <p:ph idx="1" type="subTitle"/>
          </p:nvPr>
        </p:nvSpPr>
        <p:spPr>
          <a:xfrm>
            <a:off x="669900" y="3786075"/>
            <a:ext cx="187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4" name="Google Shape;104;p64"/>
          <p:cNvSpPr txBox="1"/>
          <p:nvPr>
            <p:ph idx="3" type="title"/>
          </p:nvPr>
        </p:nvSpPr>
        <p:spPr>
          <a:xfrm>
            <a:off x="2646198" y="3453858"/>
            <a:ext cx="18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64"/>
          <p:cNvSpPr txBox="1"/>
          <p:nvPr>
            <p:ph idx="4" type="subTitle"/>
          </p:nvPr>
        </p:nvSpPr>
        <p:spPr>
          <a:xfrm>
            <a:off x="2646198" y="3786075"/>
            <a:ext cx="187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6" name="Google Shape;106;p64"/>
          <p:cNvSpPr txBox="1"/>
          <p:nvPr>
            <p:ph idx="5" type="title"/>
          </p:nvPr>
        </p:nvSpPr>
        <p:spPr>
          <a:xfrm>
            <a:off x="4622497" y="3453858"/>
            <a:ext cx="18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64"/>
          <p:cNvSpPr txBox="1"/>
          <p:nvPr>
            <p:ph idx="6" type="subTitle"/>
          </p:nvPr>
        </p:nvSpPr>
        <p:spPr>
          <a:xfrm>
            <a:off x="4622497" y="3786075"/>
            <a:ext cx="187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p64"/>
          <p:cNvSpPr txBox="1"/>
          <p:nvPr>
            <p:ph idx="7" type="title"/>
          </p:nvPr>
        </p:nvSpPr>
        <p:spPr>
          <a:xfrm>
            <a:off x="2646200" y="1778458"/>
            <a:ext cx="18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9" name="Google Shape;109;p64"/>
          <p:cNvSpPr txBox="1"/>
          <p:nvPr>
            <p:ph idx="8" type="subTitle"/>
          </p:nvPr>
        </p:nvSpPr>
        <p:spPr>
          <a:xfrm>
            <a:off x="2646200" y="2110675"/>
            <a:ext cx="187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0" name="Google Shape;110;p64"/>
          <p:cNvSpPr txBox="1"/>
          <p:nvPr>
            <p:ph idx="9" type="title"/>
          </p:nvPr>
        </p:nvSpPr>
        <p:spPr>
          <a:xfrm>
            <a:off x="4622498" y="1778458"/>
            <a:ext cx="18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1" name="Google Shape;111;p64"/>
          <p:cNvSpPr txBox="1"/>
          <p:nvPr>
            <p:ph idx="13" type="subTitle"/>
          </p:nvPr>
        </p:nvSpPr>
        <p:spPr>
          <a:xfrm>
            <a:off x="4622498" y="2110675"/>
            <a:ext cx="187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2" name="Google Shape;112;p64"/>
          <p:cNvSpPr txBox="1"/>
          <p:nvPr>
            <p:ph idx="14" type="title"/>
          </p:nvPr>
        </p:nvSpPr>
        <p:spPr>
          <a:xfrm>
            <a:off x="6598797" y="1778458"/>
            <a:ext cx="18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64"/>
          <p:cNvSpPr txBox="1"/>
          <p:nvPr>
            <p:ph idx="15" type="subTitle"/>
          </p:nvPr>
        </p:nvSpPr>
        <p:spPr>
          <a:xfrm>
            <a:off x="6598797" y="2110675"/>
            <a:ext cx="1875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49"/>
          <p:cNvSpPr txBox="1"/>
          <p:nvPr>
            <p:ph idx="2" type="title"/>
          </p:nvPr>
        </p:nvSpPr>
        <p:spPr>
          <a:xfrm>
            <a:off x="848400" y="2019475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49"/>
          <p:cNvSpPr txBox="1"/>
          <p:nvPr>
            <p:ph idx="3" type="title"/>
          </p:nvPr>
        </p:nvSpPr>
        <p:spPr>
          <a:xfrm>
            <a:off x="848400" y="2861100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" name="Google Shape;15;p49"/>
          <p:cNvSpPr txBox="1"/>
          <p:nvPr>
            <p:ph idx="1" type="subTitle"/>
          </p:nvPr>
        </p:nvSpPr>
        <p:spPr>
          <a:xfrm>
            <a:off x="848400" y="3365450"/>
            <a:ext cx="169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49"/>
          <p:cNvSpPr txBox="1"/>
          <p:nvPr>
            <p:ph idx="4" type="title"/>
          </p:nvPr>
        </p:nvSpPr>
        <p:spPr>
          <a:xfrm>
            <a:off x="2765499" y="2019475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49"/>
          <p:cNvSpPr txBox="1"/>
          <p:nvPr>
            <p:ph idx="5" type="title"/>
          </p:nvPr>
        </p:nvSpPr>
        <p:spPr>
          <a:xfrm>
            <a:off x="2765499" y="2861100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" name="Google Shape;18;p49"/>
          <p:cNvSpPr txBox="1"/>
          <p:nvPr>
            <p:ph idx="6" type="subTitle"/>
          </p:nvPr>
        </p:nvSpPr>
        <p:spPr>
          <a:xfrm>
            <a:off x="2765499" y="3365450"/>
            <a:ext cx="169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49"/>
          <p:cNvSpPr txBox="1"/>
          <p:nvPr>
            <p:ph idx="7" type="title"/>
          </p:nvPr>
        </p:nvSpPr>
        <p:spPr>
          <a:xfrm>
            <a:off x="4682598" y="2019475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49"/>
          <p:cNvSpPr txBox="1"/>
          <p:nvPr>
            <p:ph idx="8" type="title"/>
          </p:nvPr>
        </p:nvSpPr>
        <p:spPr>
          <a:xfrm>
            <a:off x="4682598" y="2861100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" name="Google Shape;21;p49"/>
          <p:cNvSpPr txBox="1"/>
          <p:nvPr>
            <p:ph idx="9" type="subTitle"/>
          </p:nvPr>
        </p:nvSpPr>
        <p:spPr>
          <a:xfrm>
            <a:off x="4682598" y="3365450"/>
            <a:ext cx="169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49"/>
          <p:cNvSpPr txBox="1"/>
          <p:nvPr>
            <p:ph idx="13" type="title"/>
          </p:nvPr>
        </p:nvSpPr>
        <p:spPr>
          <a:xfrm>
            <a:off x="6599697" y="2019475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49"/>
          <p:cNvSpPr txBox="1"/>
          <p:nvPr>
            <p:ph idx="14" type="title"/>
          </p:nvPr>
        </p:nvSpPr>
        <p:spPr>
          <a:xfrm>
            <a:off x="6599697" y="2861100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49"/>
          <p:cNvSpPr txBox="1"/>
          <p:nvPr>
            <p:ph idx="15" type="subTitle"/>
          </p:nvPr>
        </p:nvSpPr>
        <p:spPr>
          <a:xfrm>
            <a:off x="6599697" y="3365450"/>
            <a:ext cx="1695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5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65"/>
          <p:cNvSpPr txBox="1"/>
          <p:nvPr>
            <p:ph idx="2" type="title"/>
          </p:nvPr>
        </p:nvSpPr>
        <p:spPr>
          <a:xfrm>
            <a:off x="1454388" y="2583950"/>
            <a:ext cx="249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65"/>
          <p:cNvSpPr txBox="1"/>
          <p:nvPr>
            <p:ph idx="1" type="subTitle"/>
          </p:nvPr>
        </p:nvSpPr>
        <p:spPr>
          <a:xfrm>
            <a:off x="1454388" y="2916172"/>
            <a:ext cx="2493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8" name="Google Shape;118;p65"/>
          <p:cNvSpPr txBox="1"/>
          <p:nvPr>
            <p:ph idx="3" type="title"/>
          </p:nvPr>
        </p:nvSpPr>
        <p:spPr>
          <a:xfrm>
            <a:off x="5196323" y="2583950"/>
            <a:ext cx="249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65"/>
          <p:cNvSpPr txBox="1"/>
          <p:nvPr>
            <p:ph idx="4" type="subTitle"/>
          </p:nvPr>
        </p:nvSpPr>
        <p:spPr>
          <a:xfrm>
            <a:off x="5196323" y="2916172"/>
            <a:ext cx="2493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0" name="Google Shape;120;p65"/>
          <p:cNvSpPr txBox="1"/>
          <p:nvPr>
            <p:ph idx="5" type="title"/>
          </p:nvPr>
        </p:nvSpPr>
        <p:spPr>
          <a:xfrm>
            <a:off x="1853100" y="1868675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65"/>
          <p:cNvSpPr txBox="1"/>
          <p:nvPr>
            <p:ph idx="6" type="title"/>
          </p:nvPr>
        </p:nvSpPr>
        <p:spPr>
          <a:xfrm>
            <a:off x="5595025" y="1868675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6"/>
          <p:cNvSpPr txBox="1"/>
          <p:nvPr>
            <p:ph idx="1" type="subTitle"/>
          </p:nvPr>
        </p:nvSpPr>
        <p:spPr>
          <a:xfrm>
            <a:off x="818250" y="1755325"/>
            <a:ext cx="3492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66"/>
          <p:cNvSpPr txBox="1"/>
          <p:nvPr>
            <p:ph idx="2" type="body"/>
          </p:nvPr>
        </p:nvSpPr>
        <p:spPr>
          <a:xfrm>
            <a:off x="4992700" y="1230025"/>
            <a:ext cx="33681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66"/>
          <p:cNvSpPr txBox="1"/>
          <p:nvPr>
            <p:ph type="title"/>
          </p:nvPr>
        </p:nvSpPr>
        <p:spPr>
          <a:xfrm>
            <a:off x="818250" y="459775"/>
            <a:ext cx="353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redits">
  <p:cSld name="SECTION_TITLE_AND_DESCRIPTION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7"/>
          <p:cNvSpPr txBox="1"/>
          <p:nvPr>
            <p:ph idx="1" type="subTitle"/>
          </p:nvPr>
        </p:nvSpPr>
        <p:spPr>
          <a:xfrm>
            <a:off x="818250" y="1106038"/>
            <a:ext cx="3492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67"/>
          <p:cNvSpPr txBox="1"/>
          <p:nvPr>
            <p:ph type="title"/>
          </p:nvPr>
        </p:nvSpPr>
        <p:spPr>
          <a:xfrm>
            <a:off x="818250" y="459775"/>
            <a:ext cx="353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67"/>
          <p:cNvSpPr txBox="1"/>
          <p:nvPr/>
        </p:nvSpPr>
        <p:spPr>
          <a:xfrm>
            <a:off x="818250" y="3303950"/>
            <a:ext cx="30624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0" i="0" lang="en" sz="9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0" i="0" lang="en" sz="9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0" i="0" lang="en" sz="9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9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9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AND_BODY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/>
          <p:nvPr>
            <p:ph type="title"/>
          </p:nvPr>
        </p:nvSpPr>
        <p:spPr>
          <a:xfrm>
            <a:off x="895163" y="1690704"/>
            <a:ext cx="3247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52"/>
          <p:cNvSpPr txBox="1"/>
          <p:nvPr>
            <p:ph idx="1" type="subTitle"/>
          </p:nvPr>
        </p:nvSpPr>
        <p:spPr>
          <a:xfrm>
            <a:off x="895163" y="3108204"/>
            <a:ext cx="3247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" name="Google Shape;28;p52"/>
          <p:cNvSpPr txBox="1"/>
          <p:nvPr>
            <p:ph idx="2" type="title"/>
          </p:nvPr>
        </p:nvSpPr>
        <p:spPr>
          <a:xfrm>
            <a:off x="1641413" y="1367754"/>
            <a:ext cx="1754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0"/>
          <p:cNvSpPr txBox="1"/>
          <p:nvPr>
            <p:ph idx="1" type="body"/>
          </p:nvPr>
        </p:nvSpPr>
        <p:spPr>
          <a:xfrm>
            <a:off x="985975" y="2203400"/>
            <a:ext cx="33669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0"/>
          <p:cNvSpPr txBox="1"/>
          <p:nvPr>
            <p:ph idx="2" type="body"/>
          </p:nvPr>
        </p:nvSpPr>
        <p:spPr>
          <a:xfrm>
            <a:off x="4791124" y="2203400"/>
            <a:ext cx="33669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0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3" type="title"/>
          </p:nvPr>
        </p:nvSpPr>
        <p:spPr>
          <a:xfrm>
            <a:off x="985975" y="1640473"/>
            <a:ext cx="33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0"/>
          <p:cNvSpPr txBox="1"/>
          <p:nvPr>
            <p:ph idx="4" type="title"/>
          </p:nvPr>
        </p:nvSpPr>
        <p:spPr>
          <a:xfrm>
            <a:off x="4791125" y="1640473"/>
            <a:ext cx="33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" type="body"/>
          </p:nvPr>
        </p:nvSpPr>
        <p:spPr>
          <a:xfrm>
            <a:off x="818250" y="1236525"/>
            <a:ext cx="72450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8"/>
          <p:cNvSpPr txBox="1"/>
          <p:nvPr>
            <p:ph idx="1" type="body"/>
          </p:nvPr>
        </p:nvSpPr>
        <p:spPr>
          <a:xfrm>
            <a:off x="985975" y="1185700"/>
            <a:ext cx="3366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8"/>
          <p:cNvSpPr txBox="1"/>
          <p:nvPr>
            <p:ph idx="2" type="body"/>
          </p:nvPr>
        </p:nvSpPr>
        <p:spPr>
          <a:xfrm>
            <a:off x="4791125" y="1185700"/>
            <a:ext cx="3366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68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1"/>
          <p:cNvSpPr txBox="1"/>
          <p:nvPr>
            <p:ph type="title"/>
          </p:nvPr>
        </p:nvSpPr>
        <p:spPr>
          <a:xfrm>
            <a:off x="5786451" y="3831950"/>
            <a:ext cx="25224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p51"/>
          <p:cNvSpPr txBox="1"/>
          <p:nvPr>
            <p:ph idx="2" type="title"/>
          </p:nvPr>
        </p:nvSpPr>
        <p:spPr>
          <a:xfrm>
            <a:off x="818250" y="459775"/>
            <a:ext cx="4579200" cy="24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idx="1" type="body"/>
          </p:nvPr>
        </p:nvSpPr>
        <p:spPr>
          <a:xfrm>
            <a:off x="818250" y="1345650"/>
            <a:ext cx="28080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SECTION_TITLE_AND_DESCRIPTION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3"/>
          <p:cNvSpPr txBox="1"/>
          <p:nvPr>
            <p:ph type="title"/>
          </p:nvPr>
        </p:nvSpPr>
        <p:spPr>
          <a:xfrm>
            <a:off x="2674202" y="1469300"/>
            <a:ext cx="3795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4570600" y="435925"/>
            <a:ext cx="4265100" cy="23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TWITTER DATA ANALYSIS FOR ILLINOIS HOSPITALS</a:t>
            </a:r>
            <a:endParaRPr/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4570600" y="2834125"/>
            <a:ext cx="47118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Krishangi Deka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Ipsita Ghatak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Shreya Gowda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Chaitra Venkateshaiah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Prasanna Vengatesh Venkataraman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b0dc5fa5e5_0_10"/>
          <p:cNvPicPr preferRelativeResize="0"/>
          <p:nvPr/>
        </p:nvPicPr>
        <p:blipFill rotWithShape="1">
          <a:blip r:embed="rId3">
            <a:alphaModFix/>
          </a:blip>
          <a:srcRect b="0" l="12164" r="29212" t="0"/>
          <a:stretch/>
        </p:blipFill>
        <p:spPr>
          <a:xfrm>
            <a:off x="4626258" y="0"/>
            <a:ext cx="4517744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b0dc5fa5e5_0_10"/>
          <p:cNvSpPr/>
          <p:nvPr/>
        </p:nvSpPr>
        <p:spPr>
          <a:xfrm>
            <a:off x="0" y="865800"/>
            <a:ext cx="5014500" cy="341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b0dc5fa5e5_0_10"/>
          <p:cNvSpPr txBox="1"/>
          <p:nvPr>
            <p:ph type="title"/>
          </p:nvPr>
        </p:nvSpPr>
        <p:spPr>
          <a:xfrm>
            <a:off x="537150" y="1256925"/>
            <a:ext cx="40890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COVID TOPIC ANALYSIS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0dc5fa5e5_1_73"/>
          <p:cNvSpPr txBox="1"/>
          <p:nvPr>
            <p:ph type="title"/>
          </p:nvPr>
        </p:nvSpPr>
        <p:spPr>
          <a:xfrm>
            <a:off x="780275" y="322000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 of tweets under COVID Topics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50" name="Google Shape;250;gb0dc5fa5e5_1_73"/>
          <p:cNvSpPr txBox="1"/>
          <p:nvPr>
            <p:ph idx="1" type="body"/>
          </p:nvPr>
        </p:nvSpPr>
        <p:spPr>
          <a:xfrm>
            <a:off x="780275" y="1125675"/>
            <a:ext cx="72831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en" sz="1300">
                <a:solidFill>
                  <a:schemeClr val="dk1"/>
                </a:solidFill>
              </a:rPr>
              <a:t>Hospital specific COVID education: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Supporting front line workers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How to prevent spread of COVID-19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Encouraging people to get flu shot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COVID-19 vaccine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en" sz="1300">
                <a:solidFill>
                  <a:schemeClr val="dk1"/>
                </a:solidFill>
              </a:rPr>
              <a:t>COVID specific event: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COVID-19 drive-through testing events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Events on vaccine clinical trials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Online events on safely returning to school and work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Online events on precautions and best practices to be taken to prevent spread of COVID-19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Online events on recovering from COVID-19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 sz="1700"/>
          </a:p>
        </p:txBody>
      </p:sp>
      <p:cxnSp>
        <p:nvCxnSpPr>
          <p:cNvPr id="251" name="Google Shape;251;gb0dc5fa5e5_1_73"/>
          <p:cNvCxnSpPr/>
          <p:nvPr/>
        </p:nvCxnSpPr>
        <p:spPr>
          <a:xfrm flipH="1" rot="10800000">
            <a:off x="1438950" y="826550"/>
            <a:ext cx="6225900" cy="10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0dc5fa5e5_1_79"/>
          <p:cNvSpPr txBox="1"/>
          <p:nvPr>
            <p:ph type="title"/>
          </p:nvPr>
        </p:nvSpPr>
        <p:spPr>
          <a:xfrm>
            <a:off x="780275" y="37942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Type of tweets under </a:t>
            </a:r>
            <a:r>
              <a:rPr lang="en"/>
              <a:t>COVID</a:t>
            </a:r>
            <a:r>
              <a:rPr lang="en"/>
              <a:t> Topics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57" name="Google Shape;257;gb0dc5fa5e5_1_79"/>
          <p:cNvSpPr txBox="1"/>
          <p:nvPr>
            <p:ph idx="1" type="body"/>
          </p:nvPr>
        </p:nvSpPr>
        <p:spPr>
          <a:xfrm>
            <a:off x="780275" y="1125675"/>
            <a:ext cx="72831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en" sz="1300">
                <a:solidFill>
                  <a:schemeClr val="dk1"/>
                </a:solidFill>
              </a:rPr>
              <a:t>COVID Policy Changes: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COVID hotline 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Visitor policy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Patient or visitor screening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en" sz="1300">
                <a:solidFill>
                  <a:schemeClr val="dk1"/>
                </a:solidFill>
              </a:rPr>
              <a:t>General COVID Awareness: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CDC guidelines and recommendations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Traveling during COVID-19</a:t>
            </a: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 sz="1300">
                <a:solidFill>
                  <a:schemeClr val="dk1"/>
                </a:solidFill>
              </a:rPr>
              <a:t>How cancer patients can take extra precautions to protect themselves from COVID-19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258" name="Google Shape;258;gb0dc5fa5e5_1_79"/>
          <p:cNvCxnSpPr/>
          <p:nvPr/>
        </p:nvCxnSpPr>
        <p:spPr>
          <a:xfrm flipH="1" rot="10800000">
            <a:off x="1438950" y="883975"/>
            <a:ext cx="6225900" cy="10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adc01de56f_0_0"/>
          <p:cNvPicPr preferRelativeResize="0"/>
          <p:nvPr/>
        </p:nvPicPr>
        <p:blipFill rotWithShape="1">
          <a:blip r:embed="rId3">
            <a:alphaModFix/>
          </a:blip>
          <a:srcRect b="0" l="12164" r="29211" t="0"/>
          <a:stretch/>
        </p:blipFill>
        <p:spPr>
          <a:xfrm>
            <a:off x="4626258" y="0"/>
            <a:ext cx="4517744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adc01de56f_0_0"/>
          <p:cNvSpPr/>
          <p:nvPr/>
        </p:nvSpPr>
        <p:spPr>
          <a:xfrm>
            <a:off x="0" y="865800"/>
            <a:ext cx="5163000" cy="341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gadc01de56f_0_0"/>
          <p:cNvSpPr txBox="1"/>
          <p:nvPr>
            <p:ph idx="1" type="subTitle"/>
          </p:nvPr>
        </p:nvSpPr>
        <p:spPr>
          <a:xfrm>
            <a:off x="622959" y="2059200"/>
            <a:ext cx="3801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3600">
                <a:solidFill>
                  <a:schemeClr val="lt1"/>
                </a:solidFill>
              </a:rPr>
              <a:t>TOOLS AND TECHNIQUES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dc01de56f_0_53"/>
          <p:cNvSpPr txBox="1"/>
          <p:nvPr>
            <p:ph type="title"/>
          </p:nvPr>
        </p:nvSpPr>
        <p:spPr>
          <a:xfrm>
            <a:off x="7343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Topic Modelling - Tools and Techniques</a:t>
            </a:r>
            <a:endParaRPr/>
          </a:p>
        </p:txBody>
      </p:sp>
      <p:sp>
        <p:nvSpPr>
          <p:cNvPr id="271" name="Google Shape;271;gadc01de56f_0_53"/>
          <p:cNvSpPr txBox="1"/>
          <p:nvPr>
            <p:ph idx="1" type="body"/>
          </p:nvPr>
        </p:nvSpPr>
        <p:spPr>
          <a:xfrm>
            <a:off x="780275" y="1032475"/>
            <a:ext cx="7283100" cy="3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600"/>
              <a:t>Twint</a:t>
            </a:r>
            <a:endParaRPr b="1"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dk1"/>
                </a:solidFill>
              </a:rPr>
              <a:t>A Twitter scraping tool written in Python</a:t>
            </a:r>
            <a:endParaRPr sz="1300">
              <a:solidFill>
                <a:srgbClr val="24292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>
              <a:solidFill>
                <a:srgbClr val="24292E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Lemmatization</a:t>
            </a:r>
            <a:endParaRPr b="1"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process of reducing a word to its base form according to the dictionary meaning of the word</a:t>
            </a:r>
            <a:endParaRPr b="1" sz="17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600"/>
              <a:t>CorEx (Correlation explanation)</a:t>
            </a:r>
            <a:endParaRPr b="1"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dk1"/>
                </a:solidFill>
              </a:rPr>
              <a:t>Finds coherent meaningful topics measured across a corpus of text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600"/>
              <a:t>Un-Supervised and Semi-Supervised Learning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dk1"/>
                </a:solidFill>
              </a:rPr>
              <a:t>Unsupervised classification generates keywords for corresponding topics 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chemeClr val="dk1"/>
                </a:solidFill>
              </a:rPr>
              <a:t>Semi-Supervised classification, manually generated keywords are used for classifying data into topics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 sz="1700"/>
          </a:p>
        </p:txBody>
      </p:sp>
      <p:cxnSp>
        <p:nvCxnSpPr>
          <p:cNvPr id="272" name="Google Shape;272;gadc01de56f_0_53"/>
          <p:cNvCxnSpPr/>
          <p:nvPr/>
        </p:nvCxnSpPr>
        <p:spPr>
          <a:xfrm flipH="1" rot="10800000">
            <a:off x="964400" y="964325"/>
            <a:ext cx="7050900" cy="10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dc01de56f_0_77"/>
          <p:cNvSpPr txBox="1"/>
          <p:nvPr>
            <p:ph type="title"/>
          </p:nvPr>
        </p:nvSpPr>
        <p:spPr>
          <a:xfrm>
            <a:off x="734350" y="448300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Regression - Tools and Techniques</a:t>
            </a:r>
            <a:endParaRPr/>
          </a:p>
        </p:txBody>
      </p:sp>
      <p:sp>
        <p:nvSpPr>
          <p:cNvPr id="278" name="Google Shape;278;gadc01de56f_0_77"/>
          <p:cNvSpPr txBox="1"/>
          <p:nvPr>
            <p:ph idx="1" type="body"/>
          </p:nvPr>
        </p:nvSpPr>
        <p:spPr>
          <a:xfrm>
            <a:off x="734350" y="1159050"/>
            <a:ext cx="73290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600"/>
              <a:t>Exploratory Data Analysis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dk1"/>
                </a:solidFill>
              </a:rPr>
              <a:t>Hypothesis testing used for finding significant variables in dataset</a:t>
            </a:r>
            <a:endParaRPr sz="13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ANOVA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T-test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Pearson Correlation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dk1"/>
                </a:solidFill>
              </a:rPr>
              <a:t>Fe</a:t>
            </a:r>
            <a:r>
              <a:rPr lang="en" sz="1400">
                <a:solidFill>
                  <a:schemeClr val="dk1"/>
                </a:solidFill>
              </a:rPr>
              <a:t>ature Selection is used for automatically selecting features most relevant to our prediction variable or output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Stepwise regression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Variance Inflation Factor (VIF)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Correlation Matrix</a:t>
            </a:r>
            <a:endParaRPr sz="1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600"/>
              <a:t>Linear Regression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/>
              <a:t>Models a relationship between two sets of variables </a:t>
            </a:r>
            <a:endParaRPr sz="1400"/>
          </a:p>
        </p:txBody>
      </p:sp>
      <p:cxnSp>
        <p:nvCxnSpPr>
          <p:cNvPr id="279" name="Google Shape;279;gadc01de56f_0_77"/>
          <p:cNvCxnSpPr/>
          <p:nvPr/>
        </p:nvCxnSpPr>
        <p:spPr>
          <a:xfrm flipH="1" rot="10800000">
            <a:off x="1393025" y="964325"/>
            <a:ext cx="6225900" cy="10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adc01de56f_0_7"/>
          <p:cNvPicPr preferRelativeResize="0"/>
          <p:nvPr/>
        </p:nvPicPr>
        <p:blipFill rotWithShape="1">
          <a:blip r:embed="rId3">
            <a:alphaModFix/>
          </a:blip>
          <a:srcRect b="0" l="12164" r="29211" t="0"/>
          <a:stretch/>
        </p:blipFill>
        <p:spPr>
          <a:xfrm>
            <a:off x="4626258" y="0"/>
            <a:ext cx="4517744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adc01de56f_0_7"/>
          <p:cNvSpPr/>
          <p:nvPr/>
        </p:nvSpPr>
        <p:spPr>
          <a:xfrm>
            <a:off x="0" y="865800"/>
            <a:ext cx="5014500" cy="341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adc01de56f_0_7"/>
          <p:cNvSpPr txBox="1"/>
          <p:nvPr>
            <p:ph type="title"/>
          </p:nvPr>
        </p:nvSpPr>
        <p:spPr>
          <a:xfrm>
            <a:off x="537150" y="1093850"/>
            <a:ext cx="4089000" cy="25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EXPLORATORY DATA ANALYSIS AND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dc01de56f_0_59"/>
          <p:cNvSpPr txBox="1"/>
          <p:nvPr>
            <p:ph type="title"/>
          </p:nvPr>
        </p:nvSpPr>
        <p:spPr>
          <a:xfrm>
            <a:off x="818250" y="5792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Topics Distribution</a:t>
            </a:r>
            <a:endParaRPr/>
          </a:p>
        </p:txBody>
      </p:sp>
      <p:cxnSp>
        <p:nvCxnSpPr>
          <p:cNvPr id="292" name="Google Shape;292;gadc01de56f_0_59"/>
          <p:cNvCxnSpPr/>
          <p:nvPr/>
        </p:nvCxnSpPr>
        <p:spPr>
          <a:xfrm flipH="1" rot="10800000">
            <a:off x="1952800" y="560100"/>
            <a:ext cx="5337300" cy="3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3" name="Google Shape;293;gadc01de56f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00" y="711000"/>
            <a:ext cx="7799749" cy="4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778d0e382_1_50"/>
          <p:cNvSpPr txBox="1"/>
          <p:nvPr>
            <p:ph type="title"/>
          </p:nvPr>
        </p:nvSpPr>
        <p:spPr>
          <a:xfrm>
            <a:off x="7343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Observations - Topics</a:t>
            </a:r>
            <a:endParaRPr/>
          </a:p>
        </p:txBody>
      </p:sp>
      <p:sp>
        <p:nvSpPr>
          <p:cNvPr id="299" name="Google Shape;299;ga778d0e382_1_50"/>
          <p:cNvSpPr txBox="1"/>
          <p:nvPr>
            <p:ph idx="1" type="body"/>
          </p:nvPr>
        </p:nvSpPr>
        <p:spPr>
          <a:xfrm>
            <a:off x="780275" y="1165400"/>
            <a:ext cx="7283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Two-thirds of tweets by Illinois Hospitals belong to the </a:t>
            </a:r>
            <a:r>
              <a:rPr b="1" lang="en" sz="1500"/>
              <a:t>Hospital Promotion</a:t>
            </a:r>
            <a:r>
              <a:rPr lang="en" sz="1500"/>
              <a:t> followed by </a:t>
            </a:r>
            <a:r>
              <a:rPr b="1" lang="en" sz="1500"/>
              <a:t>Award/Achievement/Appreciation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Event</a:t>
            </a:r>
            <a:r>
              <a:rPr lang="en" sz="1500"/>
              <a:t> is the least tweeted Topic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COVID related tweets are equally distributed between </a:t>
            </a:r>
            <a:r>
              <a:rPr b="1" lang="en" sz="1500"/>
              <a:t>Hospital specific COVID education </a:t>
            </a:r>
            <a:r>
              <a:rPr lang="en" sz="1500"/>
              <a:t>and </a:t>
            </a:r>
            <a:r>
              <a:rPr b="1" lang="en" sz="1500"/>
              <a:t>COVID specific event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General COVID awareness</a:t>
            </a:r>
            <a:r>
              <a:rPr lang="en" sz="1500"/>
              <a:t> is the least tweeted COVID Topic 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000"/>
              <a:buNone/>
            </a:pPr>
            <a:r>
              <a:t/>
            </a:r>
            <a:endParaRPr sz="1600"/>
          </a:p>
        </p:txBody>
      </p:sp>
      <p:cxnSp>
        <p:nvCxnSpPr>
          <p:cNvPr id="300" name="Google Shape;300;ga778d0e382_1_50"/>
          <p:cNvCxnSpPr/>
          <p:nvPr/>
        </p:nvCxnSpPr>
        <p:spPr>
          <a:xfrm flipH="1" rot="10800000">
            <a:off x="1903350" y="950425"/>
            <a:ext cx="5337300" cy="3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35fe6cbb9_0_0"/>
          <p:cNvSpPr txBox="1"/>
          <p:nvPr>
            <p:ph type="title"/>
          </p:nvPr>
        </p:nvSpPr>
        <p:spPr>
          <a:xfrm>
            <a:off x="585100" y="47800"/>
            <a:ext cx="769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COVID Tweet Counts</a:t>
            </a:r>
            <a:r>
              <a:rPr lang="en" sz="2400"/>
              <a:t>   </a:t>
            </a:r>
            <a:endParaRPr sz="2400"/>
          </a:p>
        </p:txBody>
      </p:sp>
      <p:cxnSp>
        <p:nvCxnSpPr>
          <p:cNvPr id="306" name="Google Shape;306;ga35fe6cbb9_0_0"/>
          <p:cNvCxnSpPr/>
          <p:nvPr/>
        </p:nvCxnSpPr>
        <p:spPr>
          <a:xfrm flipH="1" rot="10800000">
            <a:off x="1903350" y="517175"/>
            <a:ext cx="5337300" cy="3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ga35fe6cbb9_0_0"/>
          <p:cNvSpPr txBox="1"/>
          <p:nvPr/>
        </p:nvSpPr>
        <p:spPr>
          <a:xfrm>
            <a:off x="627750" y="4552125"/>
            <a:ext cx="78186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Note: The count is in descending order of total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COVID</a:t>
            </a: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tweets per hospital, filtered by the top 10 count values.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" name="Google Shape;308;ga35fe6cbb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25" y="577875"/>
            <a:ext cx="7442875" cy="39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3"/>
          <p:cNvCxnSpPr/>
          <p:nvPr/>
        </p:nvCxnSpPr>
        <p:spPr>
          <a:xfrm>
            <a:off x="-14700" y="1617338"/>
            <a:ext cx="9173400" cy="0"/>
          </a:xfrm>
          <a:prstGeom prst="straightConnector1">
            <a:avLst/>
          </a:prstGeom>
          <a:noFill/>
          <a:ln cap="flat" cmpd="sng" w="19050">
            <a:solidFill>
              <a:srgbClr val="FBD7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3"/>
          <p:cNvSpPr/>
          <p:nvPr/>
        </p:nvSpPr>
        <p:spPr>
          <a:xfrm>
            <a:off x="1328700" y="1249688"/>
            <a:ext cx="735300" cy="73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3245800" y="1249688"/>
            <a:ext cx="735300" cy="73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5162900" y="1249688"/>
            <a:ext cx="735300" cy="73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7080000" y="1249688"/>
            <a:ext cx="735300" cy="73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8" name="Google Shape;148;p3"/>
          <p:cNvSpPr txBox="1"/>
          <p:nvPr>
            <p:ph idx="2" type="title"/>
          </p:nvPr>
        </p:nvSpPr>
        <p:spPr>
          <a:xfrm>
            <a:off x="848400" y="1364901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9" name="Google Shape;149;p3"/>
          <p:cNvSpPr txBox="1"/>
          <p:nvPr>
            <p:ph idx="3" type="title"/>
          </p:nvPr>
        </p:nvSpPr>
        <p:spPr>
          <a:xfrm>
            <a:off x="848400" y="1977500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Project Goals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(Slide 3)</a:t>
            </a:r>
            <a:endParaRPr/>
          </a:p>
        </p:txBody>
      </p:sp>
      <p:sp>
        <p:nvSpPr>
          <p:cNvPr id="150" name="Google Shape;150;p3"/>
          <p:cNvSpPr txBox="1"/>
          <p:nvPr>
            <p:ph idx="4" type="title"/>
          </p:nvPr>
        </p:nvSpPr>
        <p:spPr>
          <a:xfrm>
            <a:off x="2765499" y="1364888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1" name="Google Shape;151;p3"/>
          <p:cNvSpPr txBox="1"/>
          <p:nvPr>
            <p:ph idx="5" type="title"/>
          </p:nvPr>
        </p:nvSpPr>
        <p:spPr>
          <a:xfrm>
            <a:off x="2765499" y="1977513"/>
            <a:ext cx="16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(Slide 5)</a:t>
            </a:r>
            <a:endParaRPr/>
          </a:p>
        </p:txBody>
      </p:sp>
      <p:sp>
        <p:nvSpPr>
          <p:cNvPr id="152" name="Google Shape;152;p3"/>
          <p:cNvSpPr txBox="1"/>
          <p:nvPr>
            <p:ph idx="7" type="title"/>
          </p:nvPr>
        </p:nvSpPr>
        <p:spPr>
          <a:xfrm>
            <a:off x="4682598" y="1364888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3" name="Google Shape;153;p3"/>
          <p:cNvSpPr txBox="1"/>
          <p:nvPr>
            <p:ph idx="8" type="title"/>
          </p:nvPr>
        </p:nvSpPr>
        <p:spPr>
          <a:xfrm>
            <a:off x="4385300" y="1985000"/>
            <a:ext cx="2293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COVID Topic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(Slide 10)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 txBox="1"/>
          <p:nvPr>
            <p:ph idx="13" type="title"/>
          </p:nvPr>
        </p:nvSpPr>
        <p:spPr>
          <a:xfrm>
            <a:off x="6599697" y="1364888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5" name="Google Shape;155;p3"/>
          <p:cNvSpPr txBox="1"/>
          <p:nvPr>
            <p:ph idx="14" type="title"/>
          </p:nvPr>
        </p:nvSpPr>
        <p:spPr>
          <a:xfrm>
            <a:off x="6599700" y="1977500"/>
            <a:ext cx="16959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Tools and Techniques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(Slide 13)</a:t>
            </a:r>
            <a:endParaRPr/>
          </a:p>
        </p:txBody>
      </p:sp>
      <p:cxnSp>
        <p:nvCxnSpPr>
          <p:cNvPr id="156" name="Google Shape;156;p3"/>
          <p:cNvCxnSpPr/>
          <p:nvPr/>
        </p:nvCxnSpPr>
        <p:spPr>
          <a:xfrm flipH="1" rot="10800000">
            <a:off x="2897700" y="941875"/>
            <a:ext cx="3365400" cy="2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"/>
          <p:cNvCxnSpPr/>
          <p:nvPr/>
        </p:nvCxnSpPr>
        <p:spPr>
          <a:xfrm>
            <a:off x="-14700" y="3278038"/>
            <a:ext cx="9173400" cy="0"/>
          </a:xfrm>
          <a:prstGeom prst="straightConnector1">
            <a:avLst/>
          </a:prstGeom>
          <a:noFill/>
          <a:ln cap="flat" cmpd="sng" w="19050">
            <a:solidFill>
              <a:srgbClr val="FBD7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3"/>
          <p:cNvSpPr/>
          <p:nvPr/>
        </p:nvSpPr>
        <p:spPr>
          <a:xfrm>
            <a:off x="1328700" y="2910388"/>
            <a:ext cx="735300" cy="73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3245800" y="2910388"/>
            <a:ext cx="735300" cy="73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5162900" y="2910388"/>
            <a:ext cx="735300" cy="73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7080000" y="2910388"/>
            <a:ext cx="735300" cy="73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 txBox="1"/>
          <p:nvPr>
            <p:ph idx="4" type="title"/>
          </p:nvPr>
        </p:nvSpPr>
        <p:spPr>
          <a:xfrm>
            <a:off x="2765499" y="3025588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3" name="Google Shape;163;p3"/>
          <p:cNvSpPr txBox="1"/>
          <p:nvPr>
            <p:ph idx="5" type="title"/>
          </p:nvPr>
        </p:nvSpPr>
        <p:spPr>
          <a:xfrm>
            <a:off x="2765500" y="3638230"/>
            <a:ext cx="16959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EDA and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(Slide 16)</a:t>
            </a:r>
            <a:endParaRPr/>
          </a:p>
        </p:txBody>
      </p:sp>
      <p:sp>
        <p:nvSpPr>
          <p:cNvPr id="164" name="Google Shape;164;p3"/>
          <p:cNvSpPr txBox="1"/>
          <p:nvPr>
            <p:ph idx="7" type="title"/>
          </p:nvPr>
        </p:nvSpPr>
        <p:spPr>
          <a:xfrm>
            <a:off x="4682598" y="3025588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5" name="Google Shape;165;p3"/>
          <p:cNvSpPr txBox="1"/>
          <p:nvPr>
            <p:ph idx="8" type="title"/>
          </p:nvPr>
        </p:nvSpPr>
        <p:spPr>
          <a:xfrm>
            <a:off x="4385300" y="3645700"/>
            <a:ext cx="22935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Recommendations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(Slide 31)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0dc5fa5e5_1_98"/>
          <p:cNvSpPr txBox="1"/>
          <p:nvPr>
            <p:ph type="title"/>
          </p:nvPr>
        </p:nvSpPr>
        <p:spPr>
          <a:xfrm>
            <a:off x="585100" y="47800"/>
            <a:ext cx="769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/>
              <a:t>Average Likes for COVID Tweets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314" name="Google Shape;314;gb0dc5fa5e5_1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25" y="590700"/>
            <a:ext cx="7710948" cy="4107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b0dc5fa5e5_1_98"/>
          <p:cNvSpPr txBox="1"/>
          <p:nvPr/>
        </p:nvSpPr>
        <p:spPr>
          <a:xfrm>
            <a:off x="665475" y="4697700"/>
            <a:ext cx="7038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Note: Values in brackets are number of followers for each hospital &gt; 20k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6" name="Google Shape;316;gb0dc5fa5e5_1_98"/>
          <p:cNvCxnSpPr/>
          <p:nvPr/>
        </p:nvCxnSpPr>
        <p:spPr>
          <a:xfrm flipH="1" rot="10800000">
            <a:off x="1393025" y="507125"/>
            <a:ext cx="6225900" cy="10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0dc5fa5e5_1_106"/>
          <p:cNvSpPr txBox="1"/>
          <p:nvPr>
            <p:ph type="title"/>
          </p:nvPr>
        </p:nvSpPr>
        <p:spPr>
          <a:xfrm>
            <a:off x="585100" y="47800"/>
            <a:ext cx="769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Average Retweets for COVID Tweets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322" name="Google Shape;322;gb0dc5fa5e5_1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75" y="632125"/>
            <a:ext cx="7721051" cy="40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b0dc5fa5e5_1_106"/>
          <p:cNvSpPr txBox="1"/>
          <p:nvPr/>
        </p:nvSpPr>
        <p:spPr>
          <a:xfrm>
            <a:off x="585100" y="4697700"/>
            <a:ext cx="7038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Note: Values in brackets are number of followers for each hospital &gt; 20k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4" name="Google Shape;324;gb0dc5fa5e5_1_106"/>
          <p:cNvCxnSpPr/>
          <p:nvPr/>
        </p:nvCxnSpPr>
        <p:spPr>
          <a:xfrm flipH="1" rot="10800000">
            <a:off x="1082275" y="514175"/>
            <a:ext cx="6654600" cy="21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0e8e6f6dc_0_0"/>
          <p:cNvSpPr txBox="1"/>
          <p:nvPr>
            <p:ph type="title"/>
          </p:nvPr>
        </p:nvSpPr>
        <p:spPr>
          <a:xfrm>
            <a:off x="7343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Observations - COVID Tweets</a:t>
            </a:r>
            <a:endParaRPr/>
          </a:p>
        </p:txBody>
      </p:sp>
      <p:sp>
        <p:nvSpPr>
          <p:cNvPr id="330" name="Google Shape;330;gb0e8e6f6dc_0_0"/>
          <p:cNvSpPr txBox="1"/>
          <p:nvPr>
            <p:ph idx="1" type="body"/>
          </p:nvPr>
        </p:nvSpPr>
        <p:spPr>
          <a:xfrm>
            <a:off x="780275" y="1165400"/>
            <a:ext cx="7283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en" sz="1500"/>
              <a:t>COVID specific event</a:t>
            </a:r>
            <a:r>
              <a:rPr lang="en" sz="1500"/>
              <a:t> and </a:t>
            </a:r>
            <a:r>
              <a:rPr b="1" lang="en" sz="1500"/>
              <a:t>Hospital specific COVID education </a:t>
            </a:r>
            <a:r>
              <a:rPr lang="en" sz="1500"/>
              <a:t>are the most frequently tweeted COVID topics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Both topics above receive the highest number of likes and retweets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average of Likes is  3.21 and average of retweets is 1.01 for the overall dataset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000"/>
              <a:buNone/>
            </a:pPr>
            <a:r>
              <a:t/>
            </a:r>
            <a:endParaRPr sz="1600"/>
          </a:p>
        </p:txBody>
      </p:sp>
      <p:cxnSp>
        <p:nvCxnSpPr>
          <p:cNvPr id="331" name="Google Shape;331;gb0e8e6f6dc_0_0"/>
          <p:cNvCxnSpPr/>
          <p:nvPr/>
        </p:nvCxnSpPr>
        <p:spPr>
          <a:xfrm flipH="1" rot="10800000">
            <a:off x="1903350" y="950425"/>
            <a:ext cx="5337300" cy="3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778d0e382_0_42"/>
          <p:cNvSpPr txBox="1"/>
          <p:nvPr>
            <p:ph type="title"/>
          </p:nvPr>
        </p:nvSpPr>
        <p:spPr>
          <a:xfrm>
            <a:off x="678975" y="80875"/>
            <a:ext cx="757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Observations - Hypothesis Testing </a:t>
            </a:r>
            <a:endParaRPr/>
          </a:p>
        </p:txBody>
      </p:sp>
      <p:cxnSp>
        <p:nvCxnSpPr>
          <p:cNvPr id="337" name="Google Shape;337;ga778d0e382_0_42"/>
          <p:cNvCxnSpPr/>
          <p:nvPr/>
        </p:nvCxnSpPr>
        <p:spPr>
          <a:xfrm flipH="1" rot="10800000">
            <a:off x="1160325" y="562950"/>
            <a:ext cx="6613200" cy="23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38" name="Google Shape;338;ga778d0e382_0_42"/>
          <p:cNvGraphicFramePr/>
          <p:nvPr/>
        </p:nvGraphicFramePr>
        <p:xfrm>
          <a:off x="761175" y="8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{7D24FAB8-A8F0-499E-BC53-92DC65A0A5B3}</a:tableStyleId>
              </a:tblPr>
              <a:tblGrid>
                <a:gridCol w="1701550"/>
                <a:gridCol w="3222400"/>
                <a:gridCol w="2741650"/>
              </a:tblGrid>
              <a:tr h="50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Statistically Significant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Statistically Insignificant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ANOVA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Topic (5.69e-11, 1.35e-5)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Time of Day (0.861, 0.700)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t-Test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</a:t>
                      </a:r>
                      <a:r>
                        <a:rPr lang="en"/>
                        <a:t>(0.529, 0.973)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Geographical Area (1.0, 1.0)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Pearson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Days since account creation (3.601e-18, 5.767e-13)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Followers (4.01e-75, 1.781e-54)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ga778d0e382_0_42"/>
          <p:cNvSpPr txBox="1"/>
          <p:nvPr/>
        </p:nvSpPr>
        <p:spPr>
          <a:xfrm>
            <a:off x="711375" y="3915550"/>
            <a:ext cx="75111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Values inside brackets indicate the probabilities (or p-value) of the variable with respect to likes and retweets respectively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All variables are checked for statistical significance at 95% confidence interval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0dc5fa5e5_1_36"/>
          <p:cNvSpPr txBox="1"/>
          <p:nvPr>
            <p:ph type="title"/>
          </p:nvPr>
        </p:nvSpPr>
        <p:spPr>
          <a:xfrm>
            <a:off x="329850" y="0"/>
            <a:ext cx="84843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Linear Regression</a:t>
            </a:r>
            <a:r>
              <a:rPr lang="en"/>
              <a:t> - Likes</a:t>
            </a:r>
            <a:endParaRPr/>
          </a:p>
        </p:txBody>
      </p:sp>
      <p:cxnSp>
        <p:nvCxnSpPr>
          <p:cNvPr id="345" name="Google Shape;345;gb0dc5fa5e5_1_36"/>
          <p:cNvCxnSpPr/>
          <p:nvPr/>
        </p:nvCxnSpPr>
        <p:spPr>
          <a:xfrm flipH="1" rot="10800000">
            <a:off x="1903350" y="509830"/>
            <a:ext cx="5337300" cy="3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6" name="Google Shape;346;gb0dc5fa5e5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900" y="664375"/>
            <a:ext cx="6352200" cy="438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0dc5fa5e5_1_54"/>
          <p:cNvSpPr txBox="1"/>
          <p:nvPr>
            <p:ph type="title"/>
          </p:nvPr>
        </p:nvSpPr>
        <p:spPr>
          <a:xfrm>
            <a:off x="329850" y="105225"/>
            <a:ext cx="8484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Observations: </a:t>
            </a:r>
            <a:r>
              <a:rPr lang="en"/>
              <a:t>Linear Regression - Likes</a:t>
            </a:r>
            <a:endParaRPr/>
          </a:p>
        </p:txBody>
      </p:sp>
      <p:sp>
        <p:nvSpPr>
          <p:cNvPr id="352" name="Google Shape;352;gb0dc5fa5e5_1_54"/>
          <p:cNvSpPr txBox="1"/>
          <p:nvPr/>
        </p:nvSpPr>
        <p:spPr>
          <a:xfrm>
            <a:off x="895075" y="804200"/>
            <a:ext cx="7302000" cy="4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Adjusted R-squared value has increased from 0.059 (using all variables) to 0.114 (chosen variables), therefore, the variables chosen have significantly improved the model.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AIC has decreased from 93087.734 to 84659.1195 indicating that the regression model has improved prediction accuracy.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statistically significant at 95% confidence interval are: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followers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 since account creation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COVID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specific event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 Education/Awareness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Contains Media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Urban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3" name="Google Shape;353;gb0dc5fa5e5_1_54"/>
          <p:cNvCxnSpPr/>
          <p:nvPr/>
        </p:nvCxnSpPr>
        <p:spPr>
          <a:xfrm>
            <a:off x="942975" y="598875"/>
            <a:ext cx="7190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0dc5fa5e5_1_46"/>
          <p:cNvSpPr txBox="1"/>
          <p:nvPr>
            <p:ph type="title"/>
          </p:nvPr>
        </p:nvSpPr>
        <p:spPr>
          <a:xfrm>
            <a:off x="329850" y="0"/>
            <a:ext cx="84843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Linear Regression - Retweets</a:t>
            </a:r>
            <a:endParaRPr/>
          </a:p>
        </p:txBody>
      </p:sp>
      <p:cxnSp>
        <p:nvCxnSpPr>
          <p:cNvPr id="359" name="Google Shape;359;gb0dc5fa5e5_1_46"/>
          <p:cNvCxnSpPr/>
          <p:nvPr/>
        </p:nvCxnSpPr>
        <p:spPr>
          <a:xfrm flipH="1" rot="10800000">
            <a:off x="1903350" y="509830"/>
            <a:ext cx="5337300" cy="3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0" name="Google Shape;360;gb0dc5fa5e5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00" y="664375"/>
            <a:ext cx="6394925" cy="44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0dc5fa5e5_1_61"/>
          <p:cNvSpPr txBox="1"/>
          <p:nvPr>
            <p:ph type="title"/>
          </p:nvPr>
        </p:nvSpPr>
        <p:spPr>
          <a:xfrm>
            <a:off x="329850" y="70775"/>
            <a:ext cx="8484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Observations: </a:t>
            </a:r>
            <a:r>
              <a:rPr lang="en"/>
              <a:t>Linear Regression - Retweets</a:t>
            </a:r>
            <a:endParaRPr/>
          </a:p>
        </p:txBody>
      </p:sp>
      <p:sp>
        <p:nvSpPr>
          <p:cNvPr id="366" name="Google Shape;366;gb0dc5fa5e5_1_61"/>
          <p:cNvSpPr txBox="1"/>
          <p:nvPr/>
        </p:nvSpPr>
        <p:spPr>
          <a:xfrm>
            <a:off x="895075" y="804200"/>
            <a:ext cx="7302000" cy="4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Adjusted R-squared value has increased from 0.059 (using all variables) to 0.093 (chosen variables), therefore, variables chosen have significantly improved the model.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AIC has decreased from 67376.358 to 61490.6085 from that of the previous which indicates that the model has improved prediction accuracy.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statistically significant at 95% confidence interval are: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followers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media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Urban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7" name="Google Shape;367;gb0dc5fa5e5_1_61"/>
          <p:cNvCxnSpPr/>
          <p:nvPr/>
        </p:nvCxnSpPr>
        <p:spPr>
          <a:xfrm>
            <a:off x="707225" y="589350"/>
            <a:ext cx="77796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778d0e382_1_9"/>
          <p:cNvSpPr txBox="1"/>
          <p:nvPr>
            <p:ph type="title"/>
          </p:nvPr>
        </p:nvSpPr>
        <p:spPr>
          <a:xfrm>
            <a:off x="593375" y="0"/>
            <a:ext cx="8484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Feature Importance - Likes</a:t>
            </a:r>
            <a:endParaRPr/>
          </a:p>
        </p:txBody>
      </p:sp>
      <p:cxnSp>
        <p:nvCxnSpPr>
          <p:cNvPr id="373" name="Google Shape;373;ga778d0e382_1_9"/>
          <p:cNvCxnSpPr/>
          <p:nvPr/>
        </p:nvCxnSpPr>
        <p:spPr>
          <a:xfrm flipH="1" rot="10800000">
            <a:off x="2151275" y="483797"/>
            <a:ext cx="5368500" cy="3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ga778d0e382_1_9"/>
          <p:cNvSpPr txBox="1"/>
          <p:nvPr/>
        </p:nvSpPr>
        <p:spPr>
          <a:xfrm>
            <a:off x="5820575" y="574200"/>
            <a:ext cx="32571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Important Features with positive coefficients in predicting Likes are: 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Number of followers 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 Education/Awareness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Urban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Contains Media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COVID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Specific Event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COVID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Policy Changes/hospital changes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Morning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Weekend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COVID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Awareness</a:t>
            </a: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Note: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 assigns a score to input features based on their usefulness in predicting a variable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5" name="Google Shape;375;ga778d0e382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664375"/>
            <a:ext cx="5174475" cy="433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ga778d0e382_1_9"/>
          <p:cNvCxnSpPr/>
          <p:nvPr/>
        </p:nvCxnSpPr>
        <p:spPr>
          <a:xfrm>
            <a:off x="5912300" y="4237025"/>
            <a:ext cx="2881800" cy="11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0dc5fa5e5_1_24"/>
          <p:cNvSpPr txBox="1"/>
          <p:nvPr>
            <p:ph type="title"/>
          </p:nvPr>
        </p:nvSpPr>
        <p:spPr>
          <a:xfrm>
            <a:off x="593375" y="0"/>
            <a:ext cx="84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Feature Importance - Retweets</a:t>
            </a:r>
            <a:endParaRPr/>
          </a:p>
        </p:txBody>
      </p:sp>
      <p:cxnSp>
        <p:nvCxnSpPr>
          <p:cNvPr id="382" name="Google Shape;382;gb0dc5fa5e5_1_24"/>
          <p:cNvCxnSpPr/>
          <p:nvPr/>
        </p:nvCxnSpPr>
        <p:spPr>
          <a:xfrm flipH="1" rot="10800000">
            <a:off x="1890575" y="482525"/>
            <a:ext cx="5889900" cy="34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gb0dc5fa5e5_1_24"/>
          <p:cNvSpPr txBox="1"/>
          <p:nvPr/>
        </p:nvSpPr>
        <p:spPr>
          <a:xfrm>
            <a:off x="5820575" y="574200"/>
            <a:ext cx="32571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Important Features with positive coefficients in predicting Retweets are: 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Number of followers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0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Urban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Note: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 assigns a score to input features based on their usefulness in predicting a variable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4" name="Google Shape;384;gb0dc5fa5e5_1_24"/>
          <p:cNvCxnSpPr/>
          <p:nvPr/>
        </p:nvCxnSpPr>
        <p:spPr>
          <a:xfrm>
            <a:off x="5912300" y="4237025"/>
            <a:ext cx="2881800" cy="11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5" name="Google Shape;385;gb0dc5fa5e5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75" y="697300"/>
            <a:ext cx="5227200" cy="42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adc01de56f_0_47"/>
          <p:cNvPicPr preferRelativeResize="0"/>
          <p:nvPr/>
        </p:nvPicPr>
        <p:blipFill rotWithShape="1">
          <a:blip r:embed="rId3">
            <a:alphaModFix/>
          </a:blip>
          <a:srcRect b="0" l="12164" r="29211" t="0"/>
          <a:stretch/>
        </p:blipFill>
        <p:spPr>
          <a:xfrm>
            <a:off x="4626258" y="0"/>
            <a:ext cx="4517744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adc01de56f_0_47"/>
          <p:cNvSpPr/>
          <p:nvPr/>
        </p:nvSpPr>
        <p:spPr>
          <a:xfrm>
            <a:off x="0" y="865800"/>
            <a:ext cx="5014500" cy="341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adc01de56f_0_47"/>
          <p:cNvSpPr txBox="1"/>
          <p:nvPr>
            <p:ph type="title"/>
          </p:nvPr>
        </p:nvSpPr>
        <p:spPr>
          <a:xfrm>
            <a:off x="537150" y="1256925"/>
            <a:ext cx="4089000" cy="18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PROJECT GOALS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0dc5fa5e5_1_67"/>
          <p:cNvSpPr txBox="1"/>
          <p:nvPr>
            <p:ph type="title"/>
          </p:nvPr>
        </p:nvSpPr>
        <p:spPr>
          <a:xfrm>
            <a:off x="329850" y="70775"/>
            <a:ext cx="8484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Overall Analysis</a:t>
            </a:r>
            <a:endParaRPr/>
          </a:p>
        </p:txBody>
      </p:sp>
      <p:cxnSp>
        <p:nvCxnSpPr>
          <p:cNvPr id="391" name="Google Shape;391;gb0dc5fa5e5_1_67"/>
          <p:cNvCxnSpPr/>
          <p:nvPr/>
        </p:nvCxnSpPr>
        <p:spPr>
          <a:xfrm flipH="1" rot="10800000">
            <a:off x="1903350" y="627088"/>
            <a:ext cx="5337300" cy="3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gb0dc5fa5e5_1_67"/>
          <p:cNvSpPr txBox="1"/>
          <p:nvPr/>
        </p:nvSpPr>
        <p:spPr>
          <a:xfrm>
            <a:off x="895075" y="804200"/>
            <a:ext cx="7302000" cy="4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Features which seem to have a higher user engagement:</a:t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Contains Media</a:t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COVID specific event</a:t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Health Education/Awareness</a:t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Urban</a:t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Features which seem to have a lower user engagement:</a:t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Hospital specific COVID education</a:t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Miscellaneous </a:t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Job Posting/Hiring </a:t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gadc01de56f_0_21"/>
          <p:cNvPicPr preferRelativeResize="0"/>
          <p:nvPr/>
        </p:nvPicPr>
        <p:blipFill rotWithShape="1">
          <a:blip r:embed="rId3">
            <a:alphaModFix/>
          </a:blip>
          <a:srcRect b="0" l="12164" r="29211" t="0"/>
          <a:stretch/>
        </p:blipFill>
        <p:spPr>
          <a:xfrm>
            <a:off x="4626258" y="0"/>
            <a:ext cx="4517744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adc01de56f_0_21"/>
          <p:cNvSpPr/>
          <p:nvPr/>
        </p:nvSpPr>
        <p:spPr>
          <a:xfrm>
            <a:off x="0" y="865800"/>
            <a:ext cx="5361600" cy="341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adc01de56f_0_21"/>
          <p:cNvSpPr txBox="1"/>
          <p:nvPr>
            <p:ph type="title"/>
          </p:nvPr>
        </p:nvSpPr>
        <p:spPr>
          <a:xfrm>
            <a:off x="100" y="865800"/>
            <a:ext cx="53616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RECOMMENDATIONS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dc01de56f_0_35"/>
          <p:cNvSpPr txBox="1"/>
          <p:nvPr>
            <p:ph idx="1" type="body"/>
          </p:nvPr>
        </p:nvSpPr>
        <p:spPr>
          <a:xfrm>
            <a:off x="755225" y="1185700"/>
            <a:ext cx="7570500" cy="3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/>
              <a:t>COVID related tweets</a:t>
            </a:r>
            <a:endParaRPr b="1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 on tweeting about </a:t>
            </a:r>
            <a:r>
              <a:rPr b="1" lang="en"/>
              <a:t>COVID Specific Event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 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/>
              <a:t>Increasing User engagement</a:t>
            </a:r>
            <a:endParaRPr b="1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Include media in tweets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 on tweeting about </a:t>
            </a:r>
            <a:r>
              <a:rPr b="1" lang="en"/>
              <a:t>Health education/Awareness</a:t>
            </a:r>
            <a:r>
              <a:rPr lang="en"/>
              <a:t>, </a:t>
            </a:r>
            <a:r>
              <a:rPr b="1" lang="en"/>
              <a:t>Event</a:t>
            </a:r>
            <a:endParaRPr b="1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Increase followers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/>
              <a:t>Negative impact on User engagement</a:t>
            </a:r>
            <a:endParaRPr b="1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Miscellaneous and Job posting/hiring tweets</a:t>
            </a: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/>
              <a:t>Advertising the hospital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Reduce direct promotional tweets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 on tweeting about </a:t>
            </a:r>
            <a:r>
              <a:rPr b="1" lang="en"/>
              <a:t>Health education/Awareness</a:t>
            </a:r>
            <a:r>
              <a:rPr lang="en"/>
              <a:t> and </a:t>
            </a:r>
            <a:r>
              <a:rPr b="1" lang="en"/>
              <a:t>Event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adc01de56f_0_35"/>
          <p:cNvSpPr txBox="1"/>
          <p:nvPr>
            <p:ph type="title"/>
          </p:nvPr>
        </p:nvSpPr>
        <p:spPr>
          <a:xfrm>
            <a:off x="755225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Recommendations </a:t>
            </a:r>
            <a:endParaRPr/>
          </a:p>
        </p:txBody>
      </p:sp>
      <p:cxnSp>
        <p:nvCxnSpPr>
          <p:cNvPr id="406" name="Google Shape;406;gadc01de56f_0_35"/>
          <p:cNvCxnSpPr/>
          <p:nvPr/>
        </p:nvCxnSpPr>
        <p:spPr>
          <a:xfrm>
            <a:off x="2148975" y="962050"/>
            <a:ext cx="4596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"/>
          <p:cNvSpPr/>
          <p:nvPr/>
        </p:nvSpPr>
        <p:spPr>
          <a:xfrm>
            <a:off x="1443450" y="794400"/>
            <a:ext cx="6257100" cy="3554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"/>
          <p:cNvSpPr txBox="1"/>
          <p:nvPr>
            <p:ph idx="2" type="title"/>
          </p:nvPr>
        </p:nvSpPr>
        <p:spPr>
          <a:xfrm>
            <a:off x="4706800" y="3882800"/>
            <a:ext cx="4006800" cy="98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4300"/>
              <a:t>Thank You.</a:t>
            </a: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818250" y="1193100"/>
            <a:ext cx="7337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❏"/>
            </a:pPr>
            <a:r>
              <a:rPr lang="en" sz="1700"/>
              <a:t>Identify tweet-practices followed by hospitals in Illinois by analyzing their tweets during the COVID-19 pandemic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❏"/>
            </a:pPr>
            <a:r>
              <a:rPr lang="en" sz="1700"/>
              <a:t>Identify factors that impact the traction of a tweet and recommend best tweet-practices to be followed by hospitals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Goals</a:t>
            </a:r>
            <a:endParaRPr/>
          </a:p>
        </p:txBody>
      </p:sp>
      <p:cxnSp>
        <p:nvCxnSpPr>
          <p:cNvPr id="179" name="Google Shape;179;p15"/>
          <p:cNvCxnSpPr/>
          <p:nvPr/>
        </p:nvCxnSpPr>
        <p:spPr>
          <a:xfrm>
            <a:off x="2135800" y="962050"/>
            <a:ext cx="4387200" cy="3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12163" r="29211" t="0"/>
          <a:stretch/>
        </p:blipFill>
        <p:spPr>
          <a:xfrm>
            <a:off x="4626258" y="0"/>
            <a:ext cx="451774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/>
          <p:nvPr/>
        </p:nvSpPr>
        <p:spPr>
          <a:xfrm>
            <a:off x="0" y="865800"/>
            <a:ext cx="5014500" cy="341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>
            <p:ph type="title"/>
          </p:nvPr>
        </p:nvSpPr>
        <p:spPr>
          <a:xfrm>
            <a:off x="537150" y="1256925"/>
            <a:ext cx="40890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APPROACH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def543789_2_0"/>
          <p:cNvSpPr txBox="1"/>
          <p:nvPr>
            <p:ph type="title"/>
          </p:nvPr>
        </p:nvSpPr>
        <p:spPr>
          <a:xfrm>
            <a:off x="1303800" y="395125"/>
            <a:ext cx="65364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>
                <a:solidFill>
                  <a:srgbClr val="000000"/>
                </a:solidFill>
              </a:rPr>
              <a:t> </a:t>
            </a:r>
            <a:r>
              <a:rPr b="0" lang="en" sz="2600">
                <a:solidFill>
                  <a:srgbClr val="000000"/>
                </a:solidFill>
              </a:rPr>
              <a:t>Total Tweet Dataset</a:t>
            </a:r>
            <a:endParaRPr b="0" sz="2600">
              <a:solidFill>
                <a:srgbClr val="000000"/>
              </a:solidFill>
            </a:endParaRPr>
          </a:p>
        </p:txBody>
      </p:sp>
      <p:sp>
        <p:nvSpPr>
          <p:cNvPr id="192" name="Google Shape;192;gadef543789_2_0"/>
          <p:cNvSpPr txBox="1"/>
          <p:nvPr>
            <p:ph idx="2" type="title"/>
          </p:nvPr>
        </p:nvSpPr>
        <p:spPr>
          <a:xfrm>
            <a:off x="3506400" y="999925"/>
            <a:ext cx="2131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600"/>
              <a:t>11,000+</a:t>
            </a:r>
            <a:endParaRPr sz="2600"/>
          </a:p>
        </p:txBody>
      </p:sp>
      <p:sp>
        <p:nvSpPr>
          <p:cNvPr id="193" name="Google Shape;193;gadef543789_2_0"/>
          <p:cNvSpPr txBox="1"/>
          <p:nvPr>
            <p:ph type="title"/>
          </p:nvPr>
        </p:nvSpPr>
        <p:spPr>
          <a:xfrm>
            <a:off x="1773775" y="2070475"/>
            <a:ext cx="6032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2600">
                <a:solidFill>
                  <a:srgbClr val="000000"/>
                </a:solidFill>
              </a:rPr>
              <a:t>Total number of Illinois Hospitals </a:t>
            </a:r>
            <a:endParaRPr b="0" sz="2600">
              <a:solidFill>
                <a:srgbClr val="000000"/>
              </a:solidFill>
            </a:endParaRPr>
          </a:p>
        </p:txBody>
      </p:sp>
      <p:sp>
        <p:nvSpPr>
          <p:cNvPr id="194" name="Google Shape;194;gadef543789_2_0"/>
          <p:cNvSpPr txBox="1"/>
          <p:nvPr/>
        </p:nvSpPr>
        <p:spPr>
          <a:xfrm>
            <a:off x="3406800" y="2643488"/>
            <a:ext cx="2330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46</a:t>
            </a:r>
            <a:endParaRPr b="1" i="0" sz="1600" u="none" cap="none" strike="noStrike">
              <a:solidFill>
                <a:srgbClr val="FFFFFF"/>
              </a:solidFill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gadef543789_2_0"/>
          <p:cNvSpPr txBox="1"/>
          <p:nvPr>
            <p:ph type="title"/>
          </p:nvPr>
        </p:nvSpPr>
        <p:spPr>
          <a:xfrm>
            <a:off x="1303800" y="3517800"/>
            <a:ext cx="65364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>
                <a:solidFill>
                  <a:srgbClr val="000000"/>
                </a:solidFill>
              </a:rPr>
              <a:t> </a:t>
            </a:r>
            <a:r>
              <a:rPr b="0" lang="en" sz="2600">
                <a:solidFill>
                  <a:srgbClr val="000000"/>
                </a:solidFill>
              </a:rPr>
              <a:t>Timeline</a:t>
            </a:r>
            <a:endParaRPr b="0" sz="2600">
              <a:solidFill>
                <a:srgbClr val="000000"/>
              </a:solidFill>
            </a:endParaRPr>
          </a:p>
        </p:txBody>
      </p:sp>
      <p:sp>
        <p:nvSpPr>
          <p:cNvPr id="196" name="Google Shape;196;gadef543789_2_0"/>
          <p:cNvSpPr txBox="1"/>
          <p:nvPr/>
        </p:nvSpPr>
        <p:spPr>
          <a:xfrm>
            <a:off x="1739275" y="4122625"/>
            <a:ext cx="6101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January 1 - September 30, 2020 </a:t>
            </a:r>
            <a:endParaRPr b="1" i="0" sz="1600" u="none" cap="none" strike="noStrike">
              <a:solidFill>
                <a:srgbClr val="FFFFFF"/>
              </a:solidFill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Flow (Goal 1)</a:t>
            </a:r>
            <a:endParaRPr/>
          </a:p>
        </p:txBody>
      </p:sp>
      <p:cxnSp>
        <p:nvCxnSpPr>
          <p:cNvPr id="202" name="Google Shape;202;p2"/>
          <p:cNvCxnSpPr/>
          <p:nvPr/>
        </p:nvCxnSpPr>
        <p:spPr>
          <a:xfrm>
            <a:off x="1907200" y="962050"/>
            <a:ext cx="5281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"/>
          <p:cNvSpPr/>
          <p:nvPr/>
        </p:nvSpPr>
        <p:spPr>
          <a:xfrm>
            <a:off x="853138" y="1500325"/>
            <a:ext cx="1350300" cy="9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Collect tweets using Twint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2559813" y="1500325"/>
            <a:ext cx="1485000" cy="9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Identifying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4401188" y="1500325"/>
            <a:ext cx="1635900" cy="9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Manual classification of  20% of tweets into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6332113" y="1516450"/>
            <a:ext cx="1773600" cy="9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Manual generation of keywords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6621888" y="3120400"/>
            <a:ext cx="1635900" cy="8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pre-processing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4333463" y="3120400"/>
            <a:ext cx="1944000" cy="8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Topic Modelling by Unsupervised CorEx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2045038" y="3120400"/>
            <a:ext cx="1944000" cy="8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Topic Modelling on  all tweets using Anchored CorEx</a:t>
            </a:r>
            <a:endParaRPr b="0" i="0" sz="14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201200" y="1967575"/>
            <a:ext cx="344700" cy="206400"/>
          </a:xfrm>
          <a:prstGeom prst="rightArrow">
            <a:avLst>
              <a:gd fmla="val 3601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4044825" y="1967575"/>
            <a:ext cx="3447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045113" y="1967563"/>
            <a:ext cx="2790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 flipH="1">
            <a:off x="7197488" y="2503750"/>
            <a:ext cx="182400" cy="61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6277463" y="3413050"/>
            <a:ext cx="344700" cy="147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3988775" y="3413050"/>
            <a:ext cx="344700" cy="147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d9b36af98_0_13"/>
          <p:cNvSpPr txBox="1"/>
          <p:nvPr>
            <p:ph type="title"/>
          </p:nvPr>
        </p:nvSpPr>
        <p:spPr>
          <a:xfrm>
            <a:off x="818250" y="459775"/>
            <a:ext cx="75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Flow (Goal 2)</a:t>
            </a:r>
            <a:endParaRPr/>
          </a:p>
        </p:txBody>
      </p:sp>
      <p:sp>
        <p:nvSpPr>
          <p:cNvPr id="221" name="Google Shape;221;gad9b36af98_0_13"/>
          <p:cNvSpPr/>
          <p:nvPr/>
        </p:nvSpPr>
        <p:spPr>
          <a:xfrm>
            <a:off x="1637300" y="1688950"/>
            <a:ext cx="1535400" cy="8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  &amp; compilation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ad9b36af98_0_13"/>
          <p:cNvSpPr/>
          <p:nvPr/>
        </p:nvSpPr>
        <p:spPr>
          <a:xfrm>
            <a:off x="3425300" y="1688951"/>
            <a:ext cx="1411800" cy="8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gad9b36af98_0_13"/>
          <p:cNvSpPr/>
          <p:nvPr/>
        </p:nvSpPr>
        <p:spPr>
          <a:xfrm>
            <a:off x="5089700" y="1703350"/>
            <a:ext cx="1691400" cy="8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ad9b36af98_0_13"/>
          <p:cNvSpPr/>
          <p:nvPr/>
        </p:nvSpPr>
        <p:spPr>
          <a:xfrm>
            <a:off x="4930550" y="3001150"/>
            <a:ext cx="2009700" cy="8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Analyze variables that impact tweets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ad9b36af98_0_13"/>
          <p:cNvSpPr/>
          <p:nvPr/>
        </p:nvSpPr>
        <p:spPr>
          <a:xfrm>
            <a:off x="2794850" y="3012475"/>
            <a:ext cx="1883100" cy="8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recommendations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ad9b36af98_0_13"/>
          <p:cNvSpPr/>
          <p:nvPr/>
        </p:nvSpPr>
        <p:spPr>
          <a:xfrm>
            <a:off x="3172701" y="2024188"/>
            <a:ext cx="252600" cy="1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ad9b36af98_0_13"/>
          <p:cNvSpPr/>
          <p:nvPr/>
        </p:nvSpPr>
        <p:spPr>
          <a:xfrm>
            <a:off x="4837096" y="2024208"/>
            <a:ext cx="252600" cy="1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ad9b36af98_0_13"/>
          <p:cNvSpPr/>
          <p:nvPr/>
        </p:nvSpPr>
        <p:spPr>
          <a:xfrm>
            <a:off x="5873600" y="2537800"/>
            <a:ext cx="185400" cy="44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ad9b36af98_0_13"/>
          <p:cNvSpPr/>
          <p:nvPr/>
        </p:nvSpPr>
        <p:spPr>
          <a:xfrm>
            <a:off x="4677950" y="3392725"/>
            <a:ext cx="252600" cy="177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ad9b36af98_0_13"/>
          <p:cNvCxnSpPr/>
          <p:nvPr/>
        </p:nvCxnSpPr>
        <p:spPr>
          <a:xfrm>
            <a:off x="1907200" y="962050"/>
            <a:ext cx="5281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dbfd85440_0_0"/>
          <p:cNvSpPr txBox="1"/>
          <p:nvPr>
            <p:ph idx="1" type="body"/>
          </p:nvPr>
        </p:nvSpPr>
        <p:spPr>
          <a:xfrm>
            <a:off x="371700" y="542550"/>
            <a:ext cx="84741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500">
                <a:solidFill>
                  <a:schemeClr val="accent1"/>
                </a:solidFill>
              </a:rPr>
              <a:t>Impact of a Tweet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200">
                <a:solidFill>
                  <a:schemeClr val="accent1"/>
                </a:solidFill>
              </a:rPr>
              <a:t>is measured by #RETWEETS and #LIKES it received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100">
                <a:solidFill>
                  <a:schemeClr val="accent1"/>
                </a:solidFill>
              </a:rPr>
              <a:t>      T</a:t>
            </a:r>
            <a:r>
              <a:rPr b="1" lang="en" sz="1200">
                <a:solidFill>
                  <a:schemeClr val="accent1"/>
                </a:solidFill>
              </a:rPr>
              <a:t>WEET CHARACTERISTICS                                                                 ORGANIZATIONAL CHARACTERISTICS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200">
                <a:solidFill>
                  <a:schemeClr val="accent1"/>
                </a:solidFill>
              </a:rPr>
              <a:t>      +    Tweet topic (from Goal 1)                                                             +    Geographical Area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200">
                <a:solidFill>
                  <a:schemeClr val="accent1"/>
                </a:solidFill>
              </a:rPr>
              <a:t>      +    Time of Day                                                                                     +    Number of followers on twitter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200">
                <a:solidFill>
                  <a:schemeClr val="accent1"/>
                </a:solidFill>
              </a:rPr>
              <a:t>      +    Day                                                                                                    +    Days since account creation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200">
                <a:solidFill>
                  <a:schemeClr val="accent1"/>
                </a:solidFill>
              </a:rPr>
              <a:t>      +    Media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>
                <a:solidFill>
                  <a:schemeClr val="accent1"/>
                </a:solidFill>
              </a:rPr>
              <a:t>    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36" name="Google Shape;236;gadbfd85440_0_0"/>
          <p:cNvSpPr/>
          <p:nvPr/>
        </p:nvSpPr>
        <p:spPr>
          <a:xfrm>
            <a:off x="1544100" y="1158400"/>
            <a:ext cx="6129300" cy="5679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gadbfd85440_0_0"/>
          <p:cNvCxnSpPr/>
          <p:nvPr/>
        </p:nvCxnSpPr>
        <p:spPr>
          <a:xfrm>
            <a:off x="1907200" y="1114450"/>
            <a:ext cx="5281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ursing Capston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F7444"/>
      </a:accent1>
      <a:accent2>
        <a:srgbClr val="434343"/>
      </a:accent2>
      <a:accent3>
        <a:srgbClr val="FBD76D"/>
      </a:accent3>
      <a:accent4>
        <a:srgbClr val="DA3030"/>
      </a:accent4>
      <a:accent5>
        <a:srgbClr val="52AC79"/>
      </a:accent5>
      <a:accent6>
        <a:srgbClr val="E0B945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