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67" r:id="rId5"/>
    <p:sldId id="268" r:id="rId6"/>
    <p:sldId id="269" r:id="rId7"/>
    <p:sldId id="273" r:id="rId8"/>
    <p:sldId id="270" r:id="rId9"/>
    <p:sldId id="271" r:id="rId10"/>
    <p:sldId id="272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C3C08C8-168E-49CA-A003-7A0405B07676}">
          <p14:sldIdLst>
            <p14:sldId id="267"/>
            <p14:sldId id="268"/>
            <p14:sldId id="269"/>
            <p14:sldId id="273"/>
            <p14:sldId id="270"/>
            <p14:sldId id="271"/>
            <p14:sldId id="272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846" autoAdjust="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44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E68CFD3-7E09-4284-9CFD-F8567B30581E}" type="datetime1">
              <a:rPr lang="ru-RU" smtClean="0"/>
              <a:t>25.02.2018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3A36C10-A9D4-4995-9BAF-95FBD77A724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689B8-04D7-4075-BEA1-7F546872758D}" type="datetime1">
              <a:rPr lang="ru-RU" smtClean="0"/>
              <a:pPr/>
              <a:t>25.02.2018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3AEF9EC-8318-4FF6-847E-A85BBD2B7E49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2495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1139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1424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5906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375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82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73E2411-77AB-4EA6-9111-545BE1DAD02F}" type="datetime1">
              <a:rPr lang="ru-RU" noProof="0" smtClean="0"/>
              <a:t>25.02.2018</a:t>
            </a:fld>
            <a:endParaRPr lang="ru-R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781023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73E2411-77AB-4EA6-9111-545BE1DAD02F}" type="datetime1">
              <a:rPr lang="ru-RU" noProof="0" smtClean="0"/>
              <a:t>25.02.2018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6869984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73E2411-77AB-4EA6-9111-545BE1DAD02F}" type="datetime1">
              <a:rPr lang="ru-RU" noProof="0" smtClean="0"/>
              <a:t>25.02.2018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256639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73E2411-77AB-4EA6-9111-545BE1DAD02F}" type="datetime1">
              <a:rPr lang="ru-RU" noProof="0" smtClean="0"/>
              <a:t>25.02.2018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92730014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73E2411-77AB-4EA6-9111-545BE1DAD02F}" type="datetime1">
              <a:rPr lang="ru-RU" noProof="0" smtClean="0"/>
              <a:t>25.02.2018</a:t>
            </a:fld>
            <a:endParaRPr lang="ru-RU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1254640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73E2411-77AB-4EA6-9111-545BE1DAD02F}" type="datetime1">
              <a:rPr lang="ru-RU" noProof="0" smtClean="0"/>
              <a:t>25.02.2018</a:t>
            </a:fld>
            <a:endParaRPr lang="ru-RU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996665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7E49C7-B04B-48BF-B81E-73E17298741A}" type="datetime1">
              <a:rPr lang="ru-RU" noProof="0" smtClean="0"/>
              <a:t>25.02.2018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0632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695946C-BBC4-4C4B-B21E-DB46C8F4A1D7}" type="datetime1">
              <a:rPr lang="ru-RU" noProof="0" smtClean="0"/>
              <a:t>25.02.2018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1602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063B57D-71F6-40DC-9F12-9E6A67B5B3DE}" type="datetime1">
              <a:rPr lang="ru-RU" noProof="0" smtClean="0"/>
              <a:t>25.02.2018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8920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9389174-4553-4E4E-8AD7-C8DBC04255E6}" type="datetime1">
              <a:rPr lang="ru-RU" noProof="0" smtClean="0"/>
              <a:t>25.02.2018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2274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007C28D-9BE7-4F74-9C50-B73EF82EA557}" type="datetime1">
              <a:rPr lang="ru-RU" noProof="0" smtClean="0"/>
              <a:t>25.02.2018</a:t>
            </a:fld>
            <a:endParaRPr lang="ru-R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19695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0BDDA77-F859-4C77-B669-F074646075EF}" type="datetime1">
              <a:rPr lang="ru-RU" noProof="0" smtClean="0"/>
              <a:t>25.02.2018</a:t>
            </a:fld>
            <a:endParaRPr lang="ru-RU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9167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9500FAD-7167-4869-B612-2B60A72B92D6}" type="datetime1">
              <a:rPr lang="ru-RU" noProof="0" smtClean="0"/>
              <a:t>25.02.2018</a:t>
            </a:fld>
            <a:endParaRPr lang="ru-RU" noProof="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7489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975363-0DF7-42B0-BEAC-D441C662D7A0}" type="datetime1">
              <a:rPr lang="ru-RU" smtClean="0"/>
              <a:t>25.02.2018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" smtClean="0"/>
              <a:t>Добавить нижний колонтитул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5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3BDABE3-C469-46FF-BA09-3DF0F30A8CC6}" type="datetime1">
              <a:rPr lang="ru-RU" noProof="0" smtClean="0"/>
              <a:t>25.02.2018</a:t>
            </a:fld>
            <a:endParaRPr lang="ru-RU" noProof="0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8" name="Прямоугольник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8799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04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A73E2411-77AB-4EA6-9111-545BE1DAD02F}" type="datetime1">
              <a:rPr lang="ru-RU" noProof="0" smtClean="0"/>
              <a:t>25.02.2018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6590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xmlns="" id="{4A400FE7-D7BE-46FB-891A-279EA23A1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2883436"/>
            <a:ext cx="8915399" cy="1688564"/>
          </a:xfrm>
        </p:spPr>
        <p:txBody>
          <a:bodyPr anchor="ctr"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бизнес-плана по созданию салона парикмахерской средствами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Project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xmlns="" id="{3F11D992-38EA-4B56-94FB-2BB8612A7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3619" y="5942539"/>
            <a:ext cx="3238381" cy="819208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 студентка:</a:t>
            </a:r>
          </a:p>
          <a:p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Штифонова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3719CDED-CAB8-46D5-B800-0030D2EDDF5E}"/>
              </a:ext>
            </a:extLst>
          </p:cNvPr>
          <p:cNvSpPr/>
          <p:nvPr/>
        </p:nvSpPr>
        <p:spPr>
          <a:xfrm>
            <a:off x="3061647" y="0"/>
            <a:ext cx="6096000" cy="17912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sz="1600" kern="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ОРЕНБУРГСКОЙ ОБЛАСТИ</a:t>
            </a:r>
            <a:endParaRPr lang="ru-RU" sz="1600" kern="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sz="1600" kern="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Государственное автономное </a:t>
            </a:r>
            <a:endParaRPr lang="ru-RU" sz="1600" kern="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sz="1600" kern="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профессиональное образовательное учреждение</a:t>
            </a:r>
            <a:endParaRPr lang="ru-RU" sz="1600" kern="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sz="1600" kern="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«Орский индустриальный колледж» </a:t>
            </a:r>
            <a:endParaRPr lang="ru-RU" sz="1600" kern="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sz="1600" kern="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г. Орска Оренбургской области</a:t>
            </a:r>
            <a:endParaRPr lang="ru-RU" sz="1600" kern="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sz="1600" kern="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(ГАПОУ «ОИК»)</a:t>
            </a:r>
            <a:endParaRPr lang="ru-RU" sz="1600" kern="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Затраты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124" y="1674255"/>
            <a:ext cx="11603865" cy="360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30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Бюджет проекта и его бюджетные ресурсы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Бюджетирование проекта - это искусство разработки и управления бюджетом, который покрывает все понесенные расходы и сохраняет устойчивость проекта в долгосрочной перспективе.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13496" y="3561377"/>
            <a:ext cx="9275969" cy="147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09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 об освоенном бюджете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17" y="2038612"/>
            <a:ext cx="5552381" cy="36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https://pp.userapi.com/c841438/v841438186/6b7d2/w--Ve1nGrcU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823" y="1332495"/>
            <a:ext cx="4808918" cy="2595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https://pp.userapi.com/c841438/v841438186/6b7d9/t08ZuMspPq8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824" y="3953815"/>
            <a:ext cx="4808918" cy="2678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1468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проекта: </a:t>
            </a:r>
            <a:r>
              <a:rPr lang="en-US" dirty="0" smtClean="0"/>
              <a:t>PERT-</a:t>
            </a:r>
            <a:r>
              <a:rPr lang="ru-RU" dirty="0" smtClean="0"/>
              <a:t>анализ и критический путь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PERT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Критический пусть</a:t>
            </a:r>
            <a:endParaRPr lang="ru-RU" dirty="0"/>
          </a:p>
        </p:txBody>
      </p:sp>
      <p:pic>
        <p:nvPicPr>
          <p:cNvPr id="8" name="Объект 7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" y="2533013"/>
            <a:ext cx="2167921" cy="81549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9" name="Рисунок 8" descr="https://pp.userapi.com/c841438/v841438606/6c0e0/BQylTnWjJPQ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" y="3566844"/>
            <a:ext cx="3314142" cy="1082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Объект 9" descr="https://pp.userapi.com/c841438/v841438606/6c137/F55_AhANdE8.jpg"/>
          <p:cNvPicPr>
            <a:picLocks noGr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841" y="2514599"/>
            <a:ext cx="4774198" cy="4130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639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Первое альтернативное решение</a:t>
            </a:r>
            <a:endParaRPr lang="ru-RU" dirty="0"/>
          </a:p>
        </p:txBody>
      </p:sp>
      <p:pic>
        <p:nvPicPr>
          <p:cNvPr id="9" name="Объект 8" descr="https://pp.userapi.com/c841438/v841438606/6c164/cZ4GT7gQ5tk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285" y="1755190"/>
            <a:ext cx="8947150" cy="1210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https://pp.userapi.com/c841438/v841438299/69aa0/e3voLJf1ElY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382" y="3155720"/>
            <a:ext cx="5679583" cy="3412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8708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Второе альтернативное решение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l="4489" t="17110" r="31052" b="7890"/>
          <a:stretch/>
        </p:blipFill>
        <p:spPr bwMode="auto">
          <a:xfrm>
            <a:off x="232042" y="1756424"/>
            <a:ext cx="6413906" cy="41957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851561" y="2086376"/>
            <a:ext cx="5151549" cy="351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85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базового плана и альтернативных решений</a:t>
            </a:r>
            <a:endParaRPr lang="ru-RU" dirty="0"/>
          </a:p>
        </p:txBody>
      </p:sp>
      <p:pic>
        <p:nvPicPr>
          <p:cNvPr id="4" name="Объект 3" descr="Описание: https://pp.userapi.com/c841438/v841438186/6b7cb/-yA5ocVSwJo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258699"/>
            <a:ext cx="5246820" cy="31761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46111" y="5653825"/>
            <a:ext cx="525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Базовый план</a:t>
            </a:r>
            <a:endParaRPr lang="ru-RU" dirty="0"/>
          </a:p>
        </p:txBody>
      </p:sp>
      <p:pic>
        <p:nvPicPr>
          <p:cNvPr id="6" name="Рисунок 5" descr="Описание: https://pp.userapi.com/c841438/v841438299/69aa0/e3voLJf1ElY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901" y="1853248"/>
            <a:ext cx="3940933" cy="22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0050834" y="1853248"/>
            <a:ext cx="214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Альтернативное решение 1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901" y="4418970"/>
            <a:ext cx="5742930" cy="11034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56249" y="5699991"/>
            <a:ext cx="214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Альтернативное решение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6422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170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3F0C2C02-F719-420A-B965-DC6B10D99322}"/>
              </a:ext>
            </a:extLst>
          </p:cNvPr>
          <p:cNvSpPr/>
          <p:nvPr/>
        </p:nvSpPr>
        <p:spPr>
          <a:xfrm>
            <a:off x="447675" y="35763"/>
            <a:ext cx="11296650" cy="678647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R="88900" indent="54038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 данной курсовой работе является разработка бизнес-плана по </a:t>
            </a:r>
            <a:endParaRPr lang="ru-RU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88900" indent="54038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созданию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салона парикмахерской.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88900" indent="54038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бизнес-плана – важное условие для начала организации бизнеса и его функционирования. При разработке необходим набор целей и задач.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88900" indent="54038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Невозможно добиться стабильного успеха в бизнесе без четкого планирования своей деятельности, постоянного сбора и анализа информации как о состоянии целевых рынков, положении на них конкурентов, так и о собственных перспективах и возможностях.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88900" indent="54038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Задачами, решаемыми в процессе разработки темы курсового проекта, являются:</a:t>
            </a:r>
          </a:p>
          <a:p>
            <a:pPr marR="88900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Составление плана проекта.</a:t>
            </a:r>
          </a:p>
          <a:p>
            <a:pPr marR="88900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Определение команды проекта.</a:t>
            </a:r>
          </a:p>
          <a:p>
            <a:pPr marR="88900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3) Определение ресурсов проекта.</a:t>
            </a:r>
          </a:p>
          <a:p>
            <a:pPr marR="88900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4) Распределение и расчета бюджета проекта.</a:t>
            </a:r>
          </a:p>
          <a:p>
            <a:pPr marR="88900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5) Составление анализа проекта.</a:t>
            </a:r>
          </a:p>
          <a:p>
            <a:pPr marR="88900" indent="540385" algn="just">
              <a:lnSpc>
                <a:spcPct val="150000"/>
              </a:lnSpc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179070" indent="540385" algn="just">
              <a:lnSpc>
                <a:spcPct val="150000"/>
              </a:lnSpc>
              <a:spcAft>
                <a:spcPts val="0"/>
              </a:spcAft>
              <a:tabLst>
                <a:tab pos="270510" algn="l"/>
                <a:tab pos="630555" algn="l"/>
                <a:tab pos="5850890" algn="l"/>
              </a:tabLst>
            </a:pPr>
            <a:endParaRPr lang="ru-RU" sz="1600" kern="15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99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3F0C2C02-F719-420A-B965-DC6B10D99322}"/>
              </a:ext>
            </a:extLst>
          </p:cNvPr>
          <p:cNvSpPr/>
          <p:nvPr/>
        </p:nvSpPr>
        <p:spPr>
          <a:xfrm>
            <a:off x="447675" y="1090204"/>
            <a:ext cx="11296650" cy="498239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R="88900" indent="540385" algn="just">
              <a:lnSpc>
                <a:spcPct val="150000"/>
              </a:lnSpc>
              <a:spcAft>
                <a:spcPts val="0"/>
              </a:spcAft>
            </a:pP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Актуальность 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темы определяется тем, что при создании какого-либо предприятия или организации необходимо представить свое дело в наиболее выгодном свете людям, например, инвесторам, а также бизнес-план необходим и для внутреннего пользования, а именно как инструмент управления. Также создание бизнес-плана необходимо для привлечения партнеров, предварительной оценки инвестиционного проекта, и прочее.</a:t>
            </a:r>
          </a:p>
          <a:p>
            <a:pPr marR="179070" indent="540385" algn="just">
              <a:lnSpc>
                <a:spcPct val="150000"/>
              </a:lnSpc>
              <a:spcAft>
                <a:spcPts val="0"/>
              </a:spcAft>
              <a:tabLst>
                <a:tab pos="270510" algn="l"/>
                <a:tab pos="630555" algn="l"/>
                <a:tab pos="5850890" algn="l"/>
              </a:tabLst>
            </a:pPr>
            <a:endParaRPr lang="ru-RU" kern="15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7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MS Pro</a:t>
            </a:r>
            <a:r>
              <a:rPr lang="en-US" dirty="0"/>
              <a:t>j</a:t>
            </a:r>
            <a:r>
              <a:rPr lang="en-US" dirty="0" smtClean="0"/>
              <a:t>ect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Майкрософт Проджект (Microsoft Project) – это комплексное программное обеспечение – система управления проектами и способ оптимизации управления портфелями, который позволяет планировать и контролировать проектную деятельность организаций.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95983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3F0C2C02-F719-420A-B965-DC6B10D99322}"/>
              </a:ext>
            </a:extLst>
          </p:cNvPr>
          <p:cNvSpPr/>
          <p:nvPr/>
        </p:nvSpPr>
        <p:spPr>
          <a:xfrm>
            <a:off x="447675" y="397790"/>
            <a:ext cx="11296650" cy="221983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R="88900" indent="540385" algn="just">
              <a:lnSpc>
                <a:spcPct val="150000"/>
              </a:lnSpc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решения конкретной проблемы всегда стоит </a:t>
            </a:r>
            <a:r>
              <a:rPr lang="ru-RU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выбирать 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вариант создания дерева целей максимально подходящий и оптимально использующий ресурсы</a:t>
            </a:r>
            <a:r>
              <a:rPr lang="ru-RU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B5F95631-1A74-4B2E-A707-19A9881D3BD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564" y="2971800"/>
            <a:ext cx="9964871" cy="3343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19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проекта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6168" y="1996226"/>
            <a:ext cx="9583443" cy="394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1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Ганта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403" y="1423789"/>
            <a:ext cx="8023537" cy="516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08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Трудовые ресурсы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46" y="1725769"/>
            <a:ext cx="11861443" cy="44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72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Материальные ресурсы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68" y="1506828"/>
            <a:ext cx="11848563" cy="439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57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A16170-AED4-43FB-90C7-1F1653EBFACC}">
  <ds:schemaRefs>
    <ds:schemaRef ds:uri="http://purl.org/dc/dcmitype/"/>
    <ds:schemaRef ds:uri="http://schemas.microsoft.com/office/2006/documentManagement/types"/>
    <ds:schemaRef ds:uri="http://purl.org/dc/elements/1.1/"/>
    <ds:schemaRef ds:uri="a4f35948-e619-41b3-aa29-22878b09cfd2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40262f94-9f35-4ac3-9a90-690165a166b7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1C05A15-2C36-4B2C-9ED7-7313D59409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61EA76-1630-4788-A629-8FDAFC9205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</TotalTime>
  <Words>345</Words>
  <Application>Microsoft Office PowerPoint</Application>
  <PresentationFormat>Широкоэкранный</PresentationFormat>
  <Paragraphs>46</Paragraphs>
  <Slides>17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SimSun</vt:lpstr>
      <vt:lpstr>Arial</vt:lpstr>
      <vt:lpstr>Calibri</vt:lpstr>
      <vt:lpstr>Century Gothic</vt:lpstr>
      <vt:lpstr>Georgia</vt:lpstr>
      <vt:lpstr>Times New Roman</vt:lpstr>
      <vt:lpstr>Wingdings 3</vt:lpstr>
      <vt:lpstr>Ион</vt:lpstr>
      <vt:lpstr>Разработка бизнес-плана по созданию салона парикмахерской средствами MS Project</vt:lpstr>
      <vt:lpstr>Презентация PowerPoint</vt:lpstr>
      <vt:lpstr>Презентация PowerPoint</vt:lpstr>
      <vt:lpstr>Что такое MS Project?</vt:lpstr>
      <vt:lpstr>Презентация PowerPoint</vt:lpstr>
      <vt:lpstr>Задачи проекта</vt:lpstr>
      <vt:lpstr>Диаграмма Ганта</vt:lpstr>
      <vt:lpstr>Трудовые ресурсы</vt:lpstr>
      <vt:lpstr>Материальные ресурсы</vt:lpstr>
      <vt:lpstr>Затраты</vt:lpstr>
      <vt:lpstr>Бюджет проекта и его бюджетные ресурсы</vt:lpstr>
      <vt:lpstr>Отчет об освоенном бюджете</vt:lpstr>
      <vt:lpstr>Анализ проекта: PERT-анализ и критический путь</vt:lpstr>
      <vt:lpstr>Первое альтернативное решение</vt:lpstr>
      <vt:lpstr>Второе альтернативное решение</vt:lpstr>
      <vt:lpstr>Сравнение базового плана и альтернативных решений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бизнес-плана по созданию салона парикмахерской средствами MS Project</dc:title>
  <dc:creator>xishikie</dc:creator>
  <cp:lastModifiedBy>hz</cp:lastModifiedBy>
  <cp:revision>8</cp:revision>
  <dcterms:created xsi:type="dcterms:W3CDTF">2018-02-25T17:20:49Z</dcterms:created>
  <dcterms:modified xsi:type="dcterms:W3CDTF">2018-02-25T18:24:42Z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