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962398" y="1964267"/>
            <a:ext cx="7197727" cy="2421464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Incognito </a:t>
            </a:r>
            <a:br>
              <a:rPr lang="it-IT" dirty="0" smtClean="0"/>
            </a:br>
            <a:r>
              <a:rPr lang="it-IT" dirty="0" err="1" smtClean="0"/>
              <a:t>Efficient</a:t>
            </a:r>
            <a:r>
              <a:rPr lang="it-IT" dirty="0" smtClean="0"/>
              <a:t> </a:t>
            </a:r>
            <a:br>
              <a:rPr lang="it-IT" dirty="0" smtClean="0"/>
            </a:br>
            <a:r>
              <a:rPr lang="it-IT" dirty="0" smtClean="0"/>
              <a:t>full </a:t>
            </a:r>
            <a:r>
              <a:rPr lang="it-IT" dirty="0"/>
              <a:t>domain </a:t>
            </a:r>
            <a:r>
              <a:rPr lang="it-IT" dirty="0" smtClean="0"/>
              <a:t>k- </a:t>
            </a:r>
            <a:r>
              <a:rPr lang="it-IT" dirty="0" err="1" smtClean="0"/>
              <a:t>anonymity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Report data </a:t>
            </a:r>
            <a:r>
              <a:rPr lang="it-IT" dirty="0" err="1" smtClean="0"/>
              <a:t>protection</a:t>
            </a:r>
            <a:r>
              <a:rPr lang="it-IT" dirty="0" smtClean="0"/>
              <a:t> &amp; privacy</a:t>
            </a:r>
          </a:p>
          <a:p>
            <a:r>
              <a:rPr lang="it-IT" dirty="0" smtClean="0"/>
              <a:t>Enrico Boschi</a:t>
            </a:r>
          </a:p>
          <a:p>
            <a:r>
              <a:rPr lang="it-IT" dirty="0" smtClean="0"/>
              <a:t>Stefano Avola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8634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7" y="177114"/>
            <a:ext cx="10404391" cy="6518828"/>
          </a:xfr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66926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317418"/>
          </a:xfrm>
        </p:spPr>
        <p:txBody>
          <a:bodyPr/>
          <a:lstStyle/>
          <a:p>
            <a:r>
              <a:rPr lang="it-IT" dirty="0" smtClean="0"/>
              <a:t>plots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034" y="1057927"/>
            <a:ext cx="8446958" cy="292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9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382" y="1353508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6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introduction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643852"/>
          </a:xfrm>
        </p:spPr>
        <p:txBody>
          <a:bodyPr>
            <a:normAutofit/>
          </a:bodyPr>
          <a:lstStyle/>
          <a:p>
            <a:r>
              <a:rPr lang="it-IT" dirty="0"/>
              <a:t>K-</a:t>
            </a:r>
            <a:r>
              <a:rPr lang="it-IT" dirty="0" err="1"/>
              <a:t>anonymization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technique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prevents</a:t>
            </a:r>
            <a:r>
              <a:rPr lang="it-IT" dirty="0"/>
              <a:t> </a:t>
            </a:r>
            <a:r>
              <a:rPr lang="it-IT" dirty="0" err="1"/>
              <a:t>joining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- </a:t>
            </a:r>
            <a:r>
              <a:rPr lang="it-IT" dirty="0" err="1"/>
              <a:t>tacks</a:t>
            </a:r>
            <a:r>
              <a:rPr lang="it-IT" dirty="0"/>
              <a:t> by </a:t>
            </a:r>
            <a:r>
              <a:rPr lang="it-IT" dirty="0" err="1"/>
              <a:t>generalizing</a:t>
            </a:r>
            <a:r>
              <a:rPr lang="it-IT" dirty="0"/>
              <a:t> and/or </a:t>
            </a:r>
            <a:r>
              <a:rPr lang="it-IT" dirty="0" err="1"/>
              <a:t>suppressing</a:t>
            </a:r>
            <a:r>
              <a:rPr lang="it-IT" dirty="0"/>
              <a:t> </a:t>
            </a:r>
            <a:r>
              <a:rPr lang="it-IT" dirty="0" err="1"/>
              <a:t>portions</a:t>
            </a:r>
            <a:r>
              <a:rPr lang="it-IT" dirty="0"/>
              <a:t> of the </a:t>
            </a:r>
            <a:r>
              <a:rPr lang="it-IT" dirty="0" err="1"/>
              <a:t>released</a:t>
            </a:r>
            <a:r>
              <a:rPr lang="it-IT" dirty="0"/>
              <a:t> </a:t>
            </a:r>
            <a:r>
              <a:rPr lang="it-IT" dirty="0" err="1"/>
              <a:t>microdata</a:t>
            </a:r>
            <a:r>
              <a:rPr lang="it-IT" dirty="0"/>
              <a:t> so </a:t>
            </a:r>
            <a:r>
              <a:rPr lang="it-IT" dirty="0" err="1"/>
              <a:t>that</a:t>
            </a:r>
            <a:r>
              <a:rPr lang="it-IT" dirty="0"/>
              <a:t> no </a:t>
            </a:r>
            <a:r>
              <a:rPr lang="it-IT" dirty="0" err="1"/>
              <a:t>individual</a:t>
            </a:r>
            <a:r>
              <a:rPr lang="it-IT" dirty="0"/>
              <a:t> can be </a:t>
            </a:r>
            <a:r>
              <a:rPr lang="it-IT" dirty="0" err="1"/>
              <a:t>uniquely</a:t>
            </a:r>
            <a:r>
              <a:rPr lang="it-IT" dirty="0"/>
              <a:t> </a:t>
            </a:r>
            <a:r>
              <a:rPr lang="it-IT" dirty="0" err="1"/>
              <a:t>distinguished</a:t>
            </a:r>
            <a:r>
              <a:rPr lang="it-IT" dirty="0"/>
              <a:t> from a </a:t>
            </a:r>
            <a:r>
              <a:rPr lang="it-IT" dirty="0" err="1"/>
              <a:t>group</a:t>
            </a:r>
            <a:r>
              <a:rPr lang="it-IT" dirty="0"/>
              <a:t> of </a:t>
            </a:r>
            <a:r>
              <a:rPr lang="it-IT" dirty="0" err="1"/>
              <a:t>size</a:t>
            </a:r>
            <a:r>
              <a:rPr lang="it-IT" dirty="0"/>
              <a:t> k. </a:t>
            </a:r>
            <a:endParaRPr lang="it-IT" dirty="0"/>
          </a:p>
          <a:p>
            <a:r>
              <a:rPr lang="it-IT" dirty="0" err="1"/>
              <a:t>Frequency</a:t>
            </a:r>
            <a:r>
              <a:rPr lang="it-IT" dirty="0"/>
              <a:t> Set </a:t>
            </a:r>
            <a:r>
              <a:rPr lang="it-IT" dirty="0" err="1"/>
              <a:t>Consider</a:t>
            </a:r>
            <a:r>
              <a:rPr lang="it-IT" dirty="0"/>
              <a:t> relation T and some set </a:t>
            </a:r>
            <a:r>
              <a:rPr lang="it-IT" dirty="0" err="1"/>
              <a:t>Q</a:t>
            </a:r>
            <a:r>
              <a:rPr lang="it-IT" dirty="0"/>
              <a:t> of </a:t>
            </a: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attributes</a:t>
            </a:r>
            <a:r>
              <a:rPr lang="it-IT" dirty="0"/>
              <a:t>. The </a:t>
            </a:r>
            <a:r>
              <a:rPr lang="it-IT" dirty="0" err="1"/>
              <a:t>frequency</a:t>
            </a:r>
            <a:r>
              <a:rPr lang="it-IT" dirty="0"/>
              <a:t> set of T with </a:t>
            </a:r>
            <a:r>
              <a:rPr lang="it-IT" dirty="0" err="1"/>
              <a:t>respect</a:t>
            </a:r>
            <a:r>
              <a:rPr lang="it-IT" dirty="0"/>
              <a:t> to </a:t>
            </a:r>
            <a:r>
              <a:rPr lang="it-IT" dirty="0" err="1"/>
              <a:t>Q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mapping</a:t>
            </a:r>
            <a:r>
              <a:rPr lang="it-IT" dirty="0"/>
              <a:t> from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unique</a:t>
            </a:r>
            <a:r>
              <a:rPr lang="it-IT" dirty="0"/>
              <a:t> </a:t>
            </a:r>
            <a:r>
              <a:rPr lang="it-IT" dirty="0" err="1"/>
              <a:t>combination</a:t>
            </a:r>
            <a:r>
              <a:rPr lang="it-IT" dirty="0"/>
              <a:t> of </a:t>
            </a:r>
            <a:r>
              <a:rPr lang="it-IT" dirty="0" err="1"/>
              <a:t>values</a:t>
            </a:r>
            <a:r>
              <a:rPr lang="it-IT" dirty="0"/>
              <a:t> ⟨q0,...,</a:t>
            </a:r>
            <a:r>
              <a:rPr lang="it-IT" dirty="0" err="1"/>
              <a:t>qn</a:t>
            </a:r>
            <a:r>
              <a:rPr lang="it-IT" dirty="0"/>
              <a:t>⟩ of </a:t>
            </a:r>
            <a:r>
              <a:rPr lang="it-IT" dirty="0" err="1"/>
              <a:t>Q</a:t>
            </a:r>
            <a:r>
              <a:rPr lang="it-IT" dirty="0"/>
              <a:t> in T (the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groups</a:t>
            </a:r>
            <a:r>
              <a:rPr lang="it-IT" dirty="0"/>
              <a:t>) to 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tuples</a:t>
            </a:r>
            <a:r>
              <a:rPr lang="it-IT" dirty="0"/>
              <a:t> in T with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of </a:t>
            </a:r>
            <a:r>
              <a:rPr lang="it-IT" dirty="0" err="1"/>
              <a:t>Q</a:t>
            </a:r>
            <a:r>
              <a:rPr lang="it-IT" dirty="0"/>
              <a:t> (the </a:t>
            </a:r>
            <a:r>
              <a:rPr lang="it-IT" dirty="0" err="1"/>
              <a:t>counts</a:t>
            </a:r>
            <a:r>
              <a:rPr lang="it-IT" dirty="0"/>
              <a:t>). </a:t>
            </a:r>
            <a:endParaRPr lang="it-IT" dirty="0"/>
          </a:p>
          <a:p>
            <a:r>
              <a:rPr lang="it-IT" dirty="0"/>
              <a:t>K-</a:t>
            </a:r>
            <a:r>
              <a:rPr lang="it-IT" dirty="0" err="1"/>
              <a:t>Anonymity</a:t>
            </a:r>
            <a:r>
              <a:rPr lang="it-IT" dirty="0"/>
              <a:t> </a:t>
            </a:r>
            <a:r>
              <a:rPr lang="it-IT" dirty="0" err="1"/>
              <a:t>Property</a:t>
            </a:r>
            <a:r>
              <a:rPr lang="it-IT" dirty="0"/>
              <a:t> Relation 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said</a:t>
            </a:r>
            <a:r>
              <a:rPr lang="it-IT" dirty="0"/>
              <a:t> to </a:t>
            </a:r>
            <a:r>
              <a:rPr lang="it-IT" dirty="0" err="1"/>
              <a:t>satisfy</a:t>
            </a:r>
            <a:r>
              <a:rPr lang="it-IT" dirty="0"/>
              <a:t> the k-</a:t>
            </a:r>
            <a:r>
              <a:rPr lang="it-IT" dirty="0" err="1"/>
              <a:t>anonymity</a:t>
            </a:r>
            <a:r>
              <a:rPr lang="it-IT" dirty="0"/>
              <a:t> </a:t>
            </a:r>
            <a:r>
              <a:rPr lang="it-IT" dirty="0" err="1"/>
              <a:t>property</a:t>
            </a:r>
            <a:r>
              <a:rPr lang="it-IT" dirty="0"/>
              <a:t> (or to be k-</a:t>
            </a:r>
            <a:r>
              <a:rPr lang="it-IT" dirty="0" err="1"/>
              <a:t>anonymous</a:t>
            </a:r>
            <a:r>
              <a:rPr lang="it-IT" dirty="0"/>
              <a:t>) with re- </a:t>
            </a:r>
            <a:r>
              <a:rPr lang="it-IT" dirty="0" err="1"/>
              <a:t>spect</a:t>
            </a:r>
            <a:r>
              <a:rPr lang="it-IT" dirty="0"/>
              <a:t> to </a:t>
            </a:r>
            <a:r>
              <a:rPr lang="it-IT" dirty="0" err="1"/>
              <a:t>attribute</a:t>
            </a:r>
            <a:r>
              <a:rPr lang="it-IT" dirty="0"/>
              <a:t> set </a:t>
            </a:r>
            <a:r>
              <a:rPr lang="it-IT" dirty="0" err="1"/>
              <a:t>Q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count</a:t>
            </a:r>
            <a:r>
              <a:rPr lang="it-IT" dirty="0"/>
              <a:t> in the </a:t>
            </a:r>
            <a:r>
              <a:rPr lang="it-IT" dirty="0" err="1"/>
              <a:t>frequency</a:t>
            </a:r>
            <a:r>
              <a:rPr lang="it-IT" dirty="0"/>
              <a:t> set of T with </a:t>
            </a:r>
            <a:r>
              <a:rPr lang="it-IT" dirty="0" err="1"/>
              <a:t>respect</a:t>
            </a:r>
            <a:r>
              <a:rPr lang="it-IT" dirty="0"/>
              <a:t> to </a:t>
            </a:r>
            <a:r>
              <a:rPr lang="it-IT" dirty="0" err="1"/>
              <a:t>Q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greater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or </a:t>
            </a:r>
            <a:r>
              <a:rPr lang="it-IT" dirty="0" err="1"/>
              <a:t>equal</a:t>
            </a:r>
            <a:r>
              <a:rPr lang="it-IT" dirty="0"/>
              <a:t> to k. </a:t>
            </a:r>
            <a:endParaRPr lang="it-IT" dirty="0"/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denote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domain </a:t>
            </a:r>
            <a:r>
              <a:rPr lang="it-IT" dirty="0" err="1"/>
              <a:t>generalization</a:t>
            </a:r>
            <a:r>
              <a:rPr lang="it-IT" dirty="0"/>
              <a:t> </a:t>
            </a:r>
            <a:r>
              <a:rPr lang="it-IT" dirty="0" err="1"/>
              <a:t>relationship</a:t>
            </a:r>
            <a:r>
              <a:rPr lang="it-IT" dirty="0"/>
              <a:t> by &lt;D, and </a:t>
            </a:r>
            <a:r>
              <a:rPr lang="it-IT" dirty="0" err="1"/>
              <a:t>we</a:t>
            </a:r>
            <a:r>
              <a:rPr lang="it-IT" dirty="0"/>
              <a:t> use the </a:t>
            </a:r>
            <a:r>
              <a:rPr lang="it-IT" dirty="0" err="1"/>
              <a:t>notation</a:t>
            </a:r>
            <a:r>
              <a:rPr lang="it-IT" dirty="0"/>
              <a:t> Di ≤D Dj to </a:t>
            </a:r>
            <a:r>
              <a:rPr lang="it-IT" dirty="0" err="1"/>
              <a:t>denote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domain Dj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either</a:t>
            </a:r>
            <a:r>
              <a:rPr lang="it-IT" dirty="0"/>
              <a:t> </a:t>
            </a:r>
            <a:r>
              <a:rPr lang="it-IT" dirty="0" err="1"/>
              <a:t>identical</a:t>
            </a:r>
            <a:r>
              <a:rPr lang="it-IT" dirty="0"/>
              <a:t> to or a domain </a:t>
            </a:r>
            <a:r>
              <a:rPr lang="it-IT" dirty="0" err="1"/>
              <a:t>generalization</a:t>
            </a:r>
            <a:r>
              <a:rPr lang="it-IT" dirty="0"/>
              <a:t> of Di.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96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1" y="654909"/>
            <a:ext cx="10131425" cy="5832388"/>
          </a:xfrm>
        </p:spPr>
        <p:txBody>
          <a:bodyPr>
            <a:normAutofit/>
          </a:bodyPr>
          <a:lstStyle/>
          <a:p>
            <a:r>
              <a:rPr lang="it-IT" dirty="0" err="1"/>
              <a:t>consider</a:t>
            </a:r>
            <a:r>
              <a:rPr lang="it-IT" dirty="0"/>
              <a:t> a </a:t>
            </a:r>
            <a:r>
              <a:rPr lang="it-IT" dirty="0" err="1"/>
              <a:t>vector</a:t>
            </a:r>
            <a:r>
              <a:rPr lang="it-IT" dirty="0"/>
              <a:t> of </a:t>
            </a: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domains</a:t>
            </a:r>
            <a:r>
              <a:rPr lang="it-IT" dirty="0"/>
              <a:t> with </a:t>
            </a:r>
            <a:r>
              <a:rPr lang="it-IT" dirty="0" err="1"/>
              <a:t>correspond</a:t>
            </a:r>
            <a:r>
              <a:rPr lang="it-IT" dirty="0"/>
              <a:t>- </a:t>
            </a:r>
            <a:r>
              <a:rPr lang="it-IT" dirty="0" err="1"/>
              <a:t>ing</a:t>
            </a:r>
            <a:r>
              <a:rPr lang="it-IT" dirty="0"/>
              <a:t> domain </a:t>
            </a:r>
            <a:r>
              <a:rPr lang="it-IT" dirty="0" err="1"/>
              <a:t>hierarchies</a:t>
            </a:r>
            <a:r>
              <a:rPr lang="it-IT" dirty="0"/>
              <a:t> H1 . . . </a:t>
            </a:r>
            <a:r>
              <a:rPr lang="it-IT" dirty="0" err="1"/>
              <a:t>Hn</a:t>
            </a:r>
            <a:r>
              <a:rPr lang="it-IT" dirty="0"/>
              <a:t> . A </a:t>
            </a:r>
            <a:r>
              <a:rPr lang="it-IT" dirty="0" err="1"/>
              <a:t>vector</a:t>
            </a:r>
            <a:r>
              <a:rPr lang="it-IT" dirty="0"/>
              <a:t> of </a:t>
            </a: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domains</a:t>
            </a:r>
            <a:r>
              <a:rPr lang="it-IT" dirty="0"/>
              <a:t> ⟨DA1 , ..., </a:t>
            </a:r>
            <a:r>
              <a:rPr lang="it-IT" dirty="0" err="1"/>
              <a:t>DAn</a:t>
            </a:r>
            <a:r>
              <a:rPr lang="it-IT" dirty="0"/>
              <a:t> ⟩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said</a:t>
            </a:r>
            <a:r>
              <a:rPr lang="it-IT" dirty="0"/>
              <a:t> to be a </a:t>
            </a:r>
            <a:r>
              <a:rPr lang="it-IT" dirty="0" err="1"/>
              <a:t>direct</a:t>
            </a:r>
            <a:r>
              <a:rPr lang="it-IT" dirty="0"/>
              <a:t> multi-</a:t>
            </a:r>
            <a:r>
              <a:rPr lang="it-IT" dirty="0" err="1"/>
              <a:t>attribute</a:t>
            </a:r>
            <a:r>
              <a:rPr lang="it-IT" dirty="0"/>
              <a:t> domain </a:t>
            </a:r>
            <a:r>
              <a:rPr lang="it-IT" dirty="0" err="1"/>
              <a:t>generalization</a:t>
            </a:r>
            <a:r>
              <a:rPr lang="it-IT" dirty="0"/>
              <a:t> (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denoted</a:t>
            </a:r>
            <a:r>
              <a:rPr lang="it-IT" dirty="0"/>
              <a:t> &lt;D) of </a:t>
            </a: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vector</a:t>
            </a:r>
            <a:r>
              <a:rPr lang="it-IT" dirty="0"/>
              <a:t> of </a:t>
            </a:r>
            <a:r>
              <a:rPr lang="it-IT" dirty="0" err="1"/>
              <a:t>n</a:t>
            </a:r>
            <a:r>
              <a:rPr lang="it-IT" dirty="0"/>
              <a:t> do- </a:t>
            </a:r>
            <a:r>
              <a:rPr lang="it-IT" dirty="0" err="1"/>
              <a:t>mains</a:t>
            </a:r>
            <a:r>
              <a:rPr lang="it-IT" dirty="0"/>
              <a:t> ⟨DB1 , ..., </a:t>
            </a:r>
            <a:r>
              <a:rPr lang="it-IT" dirty="0" err="1"/>
              <a:t>DBn</a:t>
            </a:r>
            <a:r>
              <a:rPr lang="it-IT" dirty="0"/>
              <a:t> ⟩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following</a:t>
            </a:r>
            <a:r>
              <a:rPr lang="it-IT" dirty="0"/>
              <a:t> </a:t>
            </a:r>
            <a:r>
              <a:rPr lang="it-IT" dirty="0" err="1"/>
              <a:t>conditions</a:t>
            </a:r>
            <a:r>
              <a:rPr lang="it-IT" dirty="0"/>
              <a:t> </a:t>
            </a:r>
            <a:r>
              <a:rPr lang="it-IT" dirty="0" err="1"/>
              <a:t>hold</a:t>
            </a:r>
            <a:r>
              <a:rPr lang="it-IT" dirty="0"/>
              <a:t>: </a:t>
            </a:r>
          </a:p>
          <a:p>
            <a:pPr lvl="1"/>
            <a:r>
              <a:rPr lang="it-IT" dirty="0"/>
              <a:t>1.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exists</a:t>
            </a:r>
            <a:r>
              <a:rPr lang="it-IT" dirty="0"/>
              <a:t> a single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j</a:t>
            </a:r>
            <a:r>
              <a:rPr lang="it-IT" dirty="0"/>
              <a:t> in 1 . . . </a:t>
            </a: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domain </a:t>
            </a:r>
            <a:r>
              <a:rPr lang="it-IT" dirty="0" err="1"/>
              <a:t>hierarchy</a:t>
            </a:r>
            <a:r>
              <a:rPr lang="it-IT" dirty="0"/>
              <a:t> </a:t>
            </a:r>
            <a:r>
              <a:rPr lang="it-IT" dirty="0" err="1"/>
              <a:t>Hj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the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DAj</a:t>
            </a:r>
            <a:r>
              <a:rPr lang="it-IT" dirty="0"/>
              <a:t> −→ </a:t>
            </a:r>
            <a:r>
              <a:rPr lang="it-IT" dirty="0" err="1"/>
              <a:t>DBj</a:t>
            </a:r>
            <a:r>
              <a:rPr lang="it-IT" dirty="0"/>
              <a:t> (i.e., </a:t>
            </a:r>
            <a:r>
              <a:rPr lang="it-IT" dirty="0" err="1"/>
              <a:t>DBj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direct</a:t>
            </a:r>
            <a:r>
              <a:rPr lang="it-IT" dirty="0"/>
              <a:t> domain </a:t>
            </a:r>
            <a:r>
              <a:rPr lang="it-IT" dirty="0" err="1"/>
              <a:t>generalization</a:t>
            </a:r>
            <a:r>
              <a:rPr lang="it-IT" dirty="0"/>
              <a:t> of </a:t>
            </a:r>
            <a:r>
              <a:rPr lang="it-IT" dirty="0" err="1"/>
              <a:t>DAj</a:t>
            </a:r>
            <a:r>
              <a:rPr lang="it-IT" dirty="0"/>
              <a:t> ). </a:t>
            </a:r>
          </a:p>
          <a:p>
            <a:pPr lvl="1"/>
            <a:r>
              <a:rPr lang="it-IT" dirty="0"/>
              <a:t>2. Forallotheriin1...</a:t>
            </a:r>
            <a:r>
              <a:rPr lang="it-IT" dirty="0" err="1"/>
              <a:t>n,i.e.,fori</a:t>
            </a:r>
            <a:r>
              <a:rPr lang="it-IT" dirty="0"/>
              <a:t≯=</a:t>
            </a:r>
            <a:r>
              <a:rPr lang="it-IT" dirty="0" err="1"/>
              <a:t>j,DAi</a:t>
            </a:r>
            <a:r>
              <a:rPr lang="it-IT" dirty="0"/>
              <a:t> =</a:t>
            </a:r>
            <a:r>
              <a:rPr lang="it-IT" dirty="0" err="1"/>
              <a:t>DBi</a:t>
            </a:r>
            <a:r>
              <a:rPr lang="it-IT" dirty="0"/>
              <a:t> </a:t>
            </a:r>
          </a:p>
          <a:p>
            <a:r>
              <a:rPr lang="it-IT" dirty="0"/>
              <a:t>A multi-</a:t>
            </a:r>
            <a:r>
              <a:rPr lang="it-IT" dirty="0" err="1"/>
              <a:t>attribute</a:t>
            </a:r>
            <a:r>
              <a:rPr lang="it-IT" dirty="0"/>
              <a:t> </a:t>
            </a:r>
            <a:r>
              <a:rPr lang="it-IT" dirty="0" err="1"/>
              <a:t>generalization</a:t>
            </a:r>
            <a:r>
              <a:rPr lang="it-IT" dirty="0"/>
              <a:t> lattice over </a:t>
            </a:r>
            <a:r>
              <a:rPr lang="it-IT" dirty="0" err="1"/>
              <a:t>n</a:t>
            </a:r>
            <a:r>
              <a:rPr lang="it-IT" dirty="0"/>
              <a:t> single-</a:t>
            </a:r>
            <a:r>
              <a:rPr lang="it-IT" dirty="0" err="1"/>
              <a:t>attribute</a:t>
            </a:r>
            <a:r>
              <a:rPr lang="it-IT" dirty="0"/>
              <a:t> domain </a:t>
            </a:r>
            <a:r>
              <a:rPr lang="it-IT" dirty="0" err="1"/>
              <a:t>generalization</a:t>
            </a:r>
            <a:r>
              <a:rPr lang="it-IT" dirty="0"/>
              <a:t> </a:t>
            </a:r>
            <a:r>
              <a:rPr lang="it-IT" dirty="0" err="1"/>
              <a:t>hierarchies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complete lattice of </a:t>
            </a:r>
            <a:r>
              <a:rPr lang="it-IT" dirty="0" err="1"/>
              <a:t>n</a:t>
            </a:r>
            <a:r>
              <a:rPr lang="it-IT" dirty="0"/>
              <a:t>- </a:t>
            </a:r>
            <a:r>
              <a:rPr lang="it-IT" dirty="0" err="1"/>
              <a:t>vectors</a:t>
            </a:r>
            <a:r>
              <a:rPr lang="it-IT" dirty="0"/>
              <a:t> of </a:t>
            </a:r>
            <a:r>
              <a:rPr lang="it-IT" dirty="0" err="1"/>
              <a:t>domains</a:t>
            </a:r>
            <a:r>
              <a:rPr lang="it-IT" dirty="0"/>
              <a:t> in </a:t>
            </a:r>
            <a:r>
              <a:rPr lang="it-IT" dirty="0" err="1"/>
              <a:t>which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1.Each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direct</a:t>
            </a:r>
            <a:r>
              <a:rPr lang="it-IT" dirty="0"/>
              <a:t> multi-</a:t>
            </a:r>
            <a:r>
              <a:rPr lang="it-IT" dirty="0" err="1"/>
              <a:t>attribute</a:t>
            </a:r>
            <a:r>
              <a:rPr lang="it-IT" dirty="0"/>
              <a:t> domain general- </a:t>
            </a:r>
            <a:r>
              <a:rPr lang="it-IT" dirty="0" err="1"/>
              <a:t>ization</a:t>
            </a:r>
            <a:r>
              <a:rPr lang="it-IT" dirty="0"/>
              <a:t> </a:t>
            </a:r>
            <a:r>
              <a:rPr lang="it-IT" dirty="0" err="1"/>
              <a:t>relationship</a:t>
            </a:r>
            <a:r>
              <a:rPr lang="it-IT" dirty="0"/>
              <a:t>. </a:t>
            </a:r>
          </a:p>
          <a:p>
            <a:pPr lvl="1"/>
            <a:r>
              <a:rPr lang="it-IT" dirty="0"/>
              <a:t>2.The bottom </a:t>
            </a:r>
            <a:r>
              <a:rPr lang="it-IT" dirty="0" err="1"/>
              <a:t>element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n-vector</a:t>
            </a:r>
            <a:r>
              <a:rPr lang="it-IT" dirty="0"/>
              <a:t> ⟨DA1,...,</a:t>
            </a:r>
            <a:r>
              <a:rPr lang="it-IT" dirty="0" err="1"/>
              <a:t>DAn</a:t>
            </a:r>
            <a:r>
              <a:rPr lang="it-IT" dirty="0"/>
              <a:t>⟩, </a:t>
            </a:r>
            <a:r>
              <a:rPr lang="it-IT" dirty="0" err="1"/>
              <a:t>where</a:t>
            </a:r>
            <a:r>
              <a:rPr lang="it-IT" dirty="0"/>
              <a:t>, for </a:t>
            </a:r>
            <a:r>
              <a:rPr lang="it-IT" dirty="0" err="1"/>
              <a:t>all</a:t>
            </a:r>
            <a:r>
              <a:rPr lang="it-IT" dirty="0"/>
              <a:t> i, </a:t>
            </a:r>
            <a:r>
              <a:rPr lang="it-IT" dirty="0" err="1"/>
              <a:t>DAi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source of the </a:t>
            </a:r>
            <a:r>
              <a:rPr lang="it-IT" dirty="0" err="1"/>
              <a:t>hierarchy</a:t>
            </a:r>
            <a:r>
              <a:rPr lang="it-IT" dirty="0"/>
              <a:t> </a:t>
            </a:r>
            <a:r>
              <a:rPr lang="it-IT" dirty="0" err="1"/>
              <a:t>chain</a:t>
            </a:r>
            <a:r>
              <a:rPr lang="it-IT" dirty="0"/>
              <a:t> Hi (i.e.,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specific</a:t>
            </a:r>
            <a:r>
              <a:rPr lang="it-IT" dirty="0"/>
              <a:t> domain </a:t>
            </a:r>
            <a:r>
              <a:rPr lang="it-IT" dirty="0" err="1"/>
              <a:t>associated</a:t>
            </a:r>
            <a:r>
              <a:rPr lang="it-IT" dirty="0"/>
              <a:t> with do-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hierarchy</a:t>
            </a:r>
            <a:r>
              <a:rPr lang="it-IT" dirty="0"/>
              <a:t> Hi). </a:t>
            </a:r>
          </a:p>
          <a:p>
            <a:pPr lvl="1"/>
            <a:r>
              <a:rPr lang="it-IT" dirty="0"/>
              <a:t>3.The top </a:t>
            </a:r>
            <a:r>
              <a:rPr lang="it-IT" dirty="0" err="1"/>
              <a:t>element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n-vector</a:t>
            </a:r>
            <a:r>
              <a:rPr lang="it-IT" dirty="0"/>
              <a:t> ⟨DA1 , ..., </a:t>
            </a:r>
            <a:r>
              <a:rPr lang="it-IT" dirty="0" err="1"/>
              <a:t>DAn</a:t>
            </a:r>
            <a:r>
              <a:rPr lang="it-IT" dirty="0"/>
              <a:t> ⟩, </a:t>
            </a:r>
            <a:r>
              <a:rPr lang="it-IT" dirty="0" err="1"/>
              <a:t>where</a:t>
            </a:r>
            <a:r>
              <a:rPr lang="it-IT" dirty="0"/>
              <a:t>, for </a:t>
            </a:r>
            <a:r>
              <a:rPr lang="it-IT" dirty="0" err="1"/>
              <a:t>all</a:t>
            </a:r>
            <a:r>
              <a:rPr lang="it-IT" dirty="0"/>
              <a:t> i, </a:t>
            </a:r>
            <a:r>
              <a:rPr lang="it-IT" dirty="0" err="1"/>
              <a:t>DAi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sink</a:t>
            </a:r>
            <a:r>
              <a:rPr lang="it-IT" dirty="0"/>
              <a:t> of the </a:t>
            </a:r>
            <a:r>
              <a:rPr lang="it-IT" dirty="0" err="1"/>
              <a:t>hierarchy</a:t>
            </a:r>
            <a:r>
              <a:rPr lang="it-IT" dirty="0"/>
              <a:t> </a:t>
            </a:r>
            <a:r>
              <a:rPr lang="it-IT" dirty="0" err="1"/>
              <a:t>chain</a:t>
            </a:r>
            <a:r>
              <a:rPr lang="it-IT" dirty="0"/>
              <a:t> Hi (</a:t>
            </a:r>
            <a:r>
              <a:rPr lang="it-IT" dirty="0" err="1"/>
              <a:t>ie</a:t>
            </a:r>
            <a:r>
              <a:rPr lang="it-IT" dirty="0"/>
              <a:t>., the </a:t>
            </a:r>
            <a:r>
              <a:rPr lang="it-IT" dirty="0" err="1"/>
              <a:t>most</a:t>
            </a:r>
            <a:r>
              <a:rPr lang="it-IT" dirty="0"/>
              <a:t> general domain </a:t>
            </a:r>
            <a:r>
              <a:rPr lang="it-IT" dirty="0" err="1"/>
              <a:t>associated</a:t>
            </a:r>
            <a:r>
              <a:rPr lang="it-IT" dirty="0"/>
              <a:t> with domain </a:t>
            </a:r>
            <a:r>
              <a:rPr lang="it-IT" dirty="0" err="1"/>
              <a:t>hierarchy</a:t>
            </a:r>
            <a:r>
              <a:rPr lang="it-IT" dirty="0"/>
              <a:t> Hi). </a:t>
            </a:r>
          </a:p>
          <a:p>
            <a:r>
              <a:rPr lang="it-IT" dirty="0"/>
              <a:t>The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do-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vectors</a:t>
            </a:r>
            <a:r>
              <a:rPr lang="it-IT" dirty="0"/>
              <a:t> ⟨DA1 , .., </a:t>
            </a:r>
            <a:r>
              <a:rPr lang="it-IT" dirty="0" err="1"/>
              <a:t>DAn</a:t>
            </a:r>
            <a:r>
              <a:rPr lang="it-IT" dirty="0"/>
              <a:t> ⟩ and ⟨DB1 , .., </a:t>
            </a:r>
            <a:r>
              <a:rPr lang="it-IT" dirty="0" err="1"/>
              <a:t>DBn</a:t>
            </a:r>
            <a:r>
              <a:rPr lang="it-IT" dirty="0"/>
              <a:t> ⟩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vector</a:t>
            </a:r>
            <a:r>
              <a:rPr lang="it-IT" dirty="0"/>
              <a:t> DV = [d1, ..., </a:t>
            </a:r>
            <a:r>
              <a:rPr lang="it-IT" dirty="0" err="1"/>
              <a:t>dn</a:t>
            </a:r>
            <a:r>
              <a:rPr lang="it-IT" dirty="0"/>
              <a:t>],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di </a:t>
            </a:r>
            <a:r>
              <a:rPr lang="it-IT" dirty="0" err="1"/>
              <a:t>denotes</a:t>
            </a:r>
            <a:r>
              <a:rPr lang="it-IT" dirty="0"/>
              <a:t> the </a:t>
            </a:r>
            <a:r>
              <a:rPr lang="it-IT" dirty="0" err="1"/>
              <a:t>length</a:t>
            </a:r>
            <a:r>
              <a:rPr lang="it-IT" dirty="0"/>
              <a:t> of the </a:t>
            </a:r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domain </a:t>
            </a:r>
            <a:r>
              <a:rPr lang="it-IT" dirty="0" err="1"/>
              <a:t>DAi</a:t>
            </a:r>
            <a:r>
              <a:rPr lang="it-IT" dirty="0"/>
              <a:t> and the domain </a:t>
            </a:r>
            <a:r>
              <a:rPr lang="it-IT" dirty="0" err="1"/>
              <a:t>DBi</a:t>
            </a:r>
            <a:r>
              <a:rPr lang="it-IT" dirty="0"/>
              <a:t> in domain </a:t>
            </a:r>
            <a:r>
              <a:rPr lang="it-IT" dirty="0" err="1"/>
              <a:t>generalization</a:t>
            </a:r>
            <a:r>
              <a:rPr lang="it-IT" dirty="0"/>
              <a:t> </a:t>
            </a:r>
            <a:r>
              <a:rPr lang="it-IT" dirty="0" err="1"/>
              <a:t>hierarchy</a:t>
            </a:r>
            <a:r>
              <a:rPr lang="it-IT" dirty="0"/>
              <a:t> Hi </a:t>
            </a:r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height</a:t>
            </a:r>
            <a:r>
              <a:rPr lang="it-IT" dirty="0"/>
              <a:t> of a multi-</a:t>
            </a:r>
            <a:r>
              <a:rPr lang="it-IT" dirty="0" err="1"/>
              <a:t>attribute</a:t>
            </a:r>
            <a:r>
              <a:rPr lang="it-IT" dirty="0"/>
              <a:t> </a:t>
            </a:r>
            <a:r>
              <a:rPr lang="it-IT" dirty="0" err="1"/>
              <a:t>generalization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sum of the </a:t>
            </a:r>
            <a:r>
              <a:rPr lang="it-IT" dirty="0" err="1"/>
              <a:t>values</a:t>
            </a:r>
            <a:r>
              <a:rPr lang="it-IT" dirty="0"/>
              <a:t> in the </a:t>
            </a:r>
            <a:r>
              <a:rPr lang="it-IT" dirty="0" err="1"/>
              <a:t>corresponding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vector</a:t>
            </a:r>
            <a:r>
              <a:rPr lang="it-IT" dirty="0"/>
              <a:t>. For </a:t>
            </a:r>
            <a:r>
              <a:rPr lang="it-IT" dirty="0" err="1"/>
              <a:t>example</a:t>
            </a:r>
            <a:r>
              <a:rPr lang="it-IT" dirty="0"/>
              <a:t>, the </a:t>
            </a:r>
            <a:r>
              <a:rPr lang="it-IT" dirty="0" err="1"/>
              <a:t>height</a:t>
            </a:r>
            <a:r>
              <a:rPr lang="it-IT" dirty="0"/>
              <a:t> of ⟨S1,Z1⟩ </a:t>
            </a:r>
            <a:r>
              <a:rPr lang="it-IT" dirty="0" err="1"/>
              <a:t>is</a:t>
            </a:r>
            <a:r>
              <a:rPr lang="it-IT" dirty="0"/>
              <a:t> 2.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559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1" y="457201"/>
            <a:ext cx="10131425" cy="6227804"/>
          </a:xfrm>
        </p:spPr>
        <p:txBody>
          <a:bodyPr/>
          <a:lstStyle/>
          <a:p>
            <a:r>
              <a:rPr lang="it-IT" dirty="0"/>
              <a:t>Full-Domain </a:t>
            </a:r>
            <a:r>
              <a:rPr lang="it-IT" dirty="0" err="1"/>
              <a:t>Generalization</a:t>
            </a:r>
            <a:r>
              <a:rPr lang="it-IT" dirty="0"/>
              <a:t> </a:t>
            </a:r>
            <a:r>
              <a:rPr lang="it-IT" dirty="0" err="1"/>
              <a:t>Let</a:t>
            </a:r>
            <a:r>
              <a:rPr lang="it-IT" dirty="0"/>
              <a:t> T be a relation with quasi-</a:t>
            </a:r>
            <a:r>
              <a:rPr lang="it-IT" dirty="0" err="1"/>
              <a:t>identifier</a:t>
            </a:r>
            <a:r>
              <a:rPr lang="it-IT" dirty="0"/>
              <a:t> </a:t>
            </a:r>
            <a:r>
              <a:rPr lang="it-IT" dirty="0" err="1"/>
              <a:t>attributes</a:t>
            </a:r>
            <a:r>
              <a:rPr lang="it-IT" dirty="0"/>
              <a:t> Q1, ..., </a:t>
            </a:r>
            <a:r>
              <a:rPr lang="it-IT" dirty="0" err="1"/>
              <a:t>Qn</a:t>
            </a:r>
            <a:r>
              <a:rPr lang="it-IT" dirty="0"/>
              <a:t>. A full-domain </a:t>
            </a:r>
            <a:r>
              <a:rPr lang="it-IT" dirty="0" err="1"/>
              <a:t>gener</a:t>
            </a:r>
            <a:r>
              <a:rPr lang="it-IT" dirty="0"/>
              <a:t>- </a:t>
            </a:r>
            <a:r>
              <a:rPr lang="it-IT" dirty="0" err="1"/>
              <a:t>alization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defined</a:t>
            </a:r>
            <a:r>
              <a:rPr lang="it-IT" dirty="0"/>
              <a:t> by a set of </a:t>
            </a:r>
            <a:r>
              <a:rPr lang="it-IT" dirty="0" err="1"/>
              <a:t>functions</a:t>
            </a:r>
            <a:r>
              <a:rPr lang="it-IT" dirty="0"/>
              <a:t>, φ1 , ..., </a:t>
            </a:r>
            <a:r>
              <a:rPr lang="it-IT" dirty="0" err="1"/>
              <a:t>φn</a:t>
            </a:r>
            <a:r>
              <a:rPr lang="it-IT" dirty="0"/>
              <a:t> , </a:t>
            </a:r>
            <a:r>
              <a:rPr lang="it-IT" dirty="0" err="1"/>
              <a:t>each</a:t>
            </a:r>
            <a:r>
              <a:rPr lang="it-IT" dirty="0"/>
              <a:t> of the </a:t>
            </a:r>
            <a:r>
              <a:rPr lang="it-IT" dirty="0" err="1"/>
              <a:t>form</a:t>
            </a:r>
            <a:r>
              <a:rPr lang="it-IT" dirty="0"/>
              <a:t> </a:t>
            </a:r>
            <a:r>
              <a:rPr lang="it-IT" dirty="0" err="1"/>
              <a:t>φi</a:t>
            </a:r>
            <a:r>
              <a:rPr lang="it-IT" dirty="0"/>
              <a:t> : </a:t>
            </a:r>
            <a:r>
              <a:rPr lang="it-IT" dirty="0" err="1"/>
              <a:t>DQi</a:t>
            </a:r>
            <a:r>
              <a:rPr lang="it-IT" dirty="0"/>
              <a:t> → </a:t>
            </a:r>
            <a:r>
              <a:rPr lang="it-IT" dirty="0" err="1"/>
              <a:t>DAi</a:t>
            </a:r>
            <a:r>
              <a:rPr lang="it-IT" dirty="0"/>
              <a:t>,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DQi</a:t>
            </a:r>
            <a:r>
              <a:rPr lang="it-IT" dirty="0"/>
              <a:t> ≤D </a:t>
            </a:r>
            <a:r>
              <a:rPr lang="it-IT" dirty="0" err="1"/>
              <a:t>DAi</a:t>
            </a:r>
            <a:r>
              <a:rPr lang="it-IT" dirty="0"/>
              <a:t>. </a:t>
            </a:r>
            <a:r>
              <a:rPr lang="it-IT" dirty="0" err="1"/>
              <a:t>φi</a:t>
            </a:r>
            <a:r>
              <a:rPr lang="it-IT" dirty="0"/>
              <a:t> </a:t>
            </a:r>
            <a:r>
              <a:rPr lang="it-IT" dirty="0" err="1"/>
              <a:t>maps</a:t>
            </a:r>
            <a:r>
              <a:rPr lang="it-IT" dirty="0"/>
              <a:t> </a:t>
            </a:r>
            <a:r>
              <a:rPr lang="it-IT" dirty="0" err="1"/>
              <a:t>eachvalueq∈DQi</a:t>
            </a:r>
            <a:r>
              <a:rPr lang="it-IT" dirty="0"/>
              <a:t> </a:t>
            </a:r>
            <a:r>
              <a:rPr lang="it-IT" dirty="0" err="1"/>
              <a:t>tosomea∈DAi</a:t>
            </a:r>
            <a:r>
              <a:rPr lang="it-IT" dirty="0"/>
              <a:t> </a:t>
            </a:r>
            <a:r>
              <a:rPr lang="it-IT" dirty="0" err="1"/>
              <a:t>suchthata</a:t>
            </a:r>
            <a:r>
              <a:rPr lang="it-IT" dirty="0"/>
              <a:t>=</a:t>
            </a:r>
            <a:r>
              <a:rPr lang="it-IT" dirty="0" err="1"/>
              <a:t>qor</a:t>
            </a:r>
            <a:r>
              <a:rPr lang="it-IT" dirty="0"/>
              <a:t> a ∈ </a:t>
            </a:r>
            <a:r>
              <a:rPr lang="it-IT" dirty="0" err="1"/>
              <a:t>γ</a:t>
            </a:r>
            <a:r>
              <a:rPr lang="it-IT" dirty="0"/>
              <a:t>+(</a:t>
            </a:r>
            <a:r>
              <a:rPr lang="it-IT" dirty="0" err="1"/>
              <a:t>q</a:t>
            </a:r>
            <a:r>
              <a:rPr lang="it-IT" dirty="0"/>
              <a:t>). A full-domain </a:t>
            </a:r>
            <a:r>
              <a:rPr lang="it-IT" dirty="0" err="1"/>
              <a:t>generalization</a:t>
            </a:r>
            <a:r>
              <a:rPr lang="it-IT" dirty="0"/>
              <a:t> V of 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by </a:t>
            </a:r>
            <a:r>
              <a:rPr lang="it-IT" dirty="0" err="1"/>
              <a:t>replacing</a:t>
            </a:r>
            <a:r>
              <a:rPr lang="it-IT" dirty="0"/>
              <a:t> the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q</a:t>
            </a:r>
            <a:r>
              <a:rPr lang="it-IT" dirty="0"/>
              <a:t> of </a:t>
            </a:r>
            <a:r>
              <a:rPr lang="it-IT" dirty="0" err="1"/>
              <a:t>attribute</a:t>
            </a:r>
            <a:r>
              <a:rPr lang="it-IT" dirty="0"/>
              <a:t> Qi in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tuple</a:t>
            </a:r>
            <a:r>
              <a:rPr lang="it-IT" dirty="0"/>
              <a:t> of T with the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φi</a:t>
            </a:r>
            <a:r>
              <a:rPr lang="it-IT" dirty="0"/>
              <a:t>(</a:t>
            </a:r>
            <a:r>
              <a:rPr lang="it-IT" dirty="0" err="1"/>
              <a:t>q</a:t>
            </a:r>
            <a:r>
              <a:rPr lang="it-IT" dirty="0"/>
              <a:t>). </a:t>
            </a:r>
            <a:endParaRPr lang="it-IT" dirty="0"/>
          </a:p>
          <a:p>
            <a:r>
              <a:rPr lang="it-IT" dirty="0" smtClean="0"/>
              <a:t>“</a:t>
            </a:r>
            <a:r>
              <a:rPr lang="it-IT" dirty="0" err="1" smtClean="0"/>
              <a:t>rollup</a:t>
            </a:r>
            <a:r>
              <a:rPr lang="it-IT" dirty="0" smtClean="0"/>
              <a:t>” </a:t>
            </a:r>
            <a:r>
              <a:rPr lang="it-IT" dirty="0" err="1" smtClean="0"/>
              <a:t>technique</a:t>
            </a:r>
            <a:r>
              <a:rPr lang="it-IT" dirty="0" smtClean="0"/>
              <a:t>: </a:t>
            </a:r>
            <a:r>
              <a:rPr lang="it-IT" dirty="0"/>
              <a:t>the </a:t>
            </a:r>
            <a:r>
              <a:rPr lang="it-IT" dirty="0" err="1"/>
              <a:t>search</a:t>
            </a:r>
            <a:r>
              <a:rPr lang="it-IT" dirty="0"/>
              <a:t> pattern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breath</a:t>
            </a:r>
            <a:r>
              <a:rPr lang="it-IT" dirty="0"/>
              <a:t>-first, and the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com</a:t>
            </a:r>
            <a:r>
              <a:rPr lang="it-IT" dirty="0"/>
              <a:t>- </a:t>
            </a:r>
            <a:r>
              <a:rPr lang="it-IT" dirty="0" err="1"/>
              <a:t>putes</a:t>
            </a:r>
            <a:r>
              <a:rPr lang="it-IT" dirty="0"/>
              <a:t> the </a:t>
            </a:r>
            <a:r>
              <a:rPr lang="it-IT" dirty="0" err="1"/>
              <a:t>frequency</a:t>
            </a:r>
            <a:r>
              <a:rPr lang="it-IT" dirty="0"/>
              <a:t> set of the data </a:t>
            </a:r>
            <a:r>
              <a:rPr lang="it-IT" dirty="0" err="1"/>
              <a:t>table</a:t>
            </a:r>
            <a:r>
              <a:rPr lang="it-IT" dirty="0"/>
              <a:t> with </a:t>
            </a:r>
            <a:r>
              <a:rPr lang="it-IT" dirty="0" err="1"/>
              <a:t>respect</a:t>
            </a:r>
            <a:r>
              <a:rPr lang="it-IT" dirty="0"/>
              <a:t> to </a:t>
            </a:r>
            <a:r>
              <a:rPr lang="it-IT" dirty="0" err="1"/>
              <a:t>each</a:t>
            </a:r>
            <a:r>
              <a:rPr lang="it-IT" dirty="0"/>
              <a:t> domain </a:t>
            </a:r>
            <a:r>
              <a:rPr lang="it-IT" dirty="0" err="1"/>
              <a:t>generalization</a:t>
            </a:r>
            <a:r>
              <a:rPr lang="it-IT" dirty="0"/>
              <a:t> </a:t>
            </a:r>
            <a:r>
              <a:rPr lang="it-IT" dirty="0" err="1"/>
              <a:t>encountered</a:t>
            </a:r>
            <a:r>
              <a:rPr lang="it-IT" dirty="0"/>
              <a:t>. </a:t>
            </a:r>
            <a:r>
              <a:rPr lang="it-IT" dirty="0" err="1"/>
              <a:t>However</a:t>
            </a:r>
            <a:r>
              <a:rPr lang="it-IT" dirty="0"/>
              <a:t>, for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gener</a:t>
            </a:r>
            <a:r>
              <a:rPr lang="it-IT" dirty="0"/>
              <a:t>- </a:t>
            </a:r>
            <a:r>
              <a:rPr lang="it-IT" dirty="0" err="1"/>
              <a:t>alizations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root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frequency</a:t>
            </a:r>
            <a:r>
              <a:rPr lang="it-IT" dirty="0"/>
              <a:t> set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frequency</a:t>
            </a:r>
            <a:r>
              <a:rPr lang="it-IT" dirty="0"/>
              <a:t> set of (</a:t>
            </a:r>
            <a:r>
              <a:rPr lang="it-IT" dirty="0" err="1"/>
              <a:t>one</a:t>
            </a:r>
            <a:r>
              <a:rPr lang="it-IT" dirty="0"/>
              <a:t> of) the </a:t>
            </a:r>
            <a:r>
              <a:rPr lang="it-IT" dirty="0" err="1"/>
              <a:t>generalization</a:t>
            </a:r>
            <a:r>
              <a:rPr lang="it-IT" dirty="0"/>
              <a:t>(</a:t>
            </a:r>
            <a:r>
              <a:rPr lang="it-IT" dirty="0" err="1"/>
              <a:t>s</a:t>
            </a:r>
            <a:r>
              <a:rPr lang="it-IT" dirty="0"/>
              <a:t>) of </a:t>
            </a:r>
            <a:r>
              <a:rPr lang="it-IT" dirty="0" err="1"/>
              <a:t>which</a:t>
            </a:r>
            <a:r>
              <a:rPr lang="it-IT" dirty="0"/>
              <a:t> the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direct</a:t>
            </a:r>
            <a:r>
              <a:rPr lang="it-IT" dirty="0"/>
              <a:t> </a:t>
            </a:r>
            <a:r>
              <a:rPr lang="it-IT" dirty="0" err="1"/>
              <a:t>generalization</a:t>
            </a:r>
            <a:r>
              <a:rPr lang="it-IT" dirty="0"/>
              <a:t>. </a:t>
            </a:r>
            <a:endParaRPr lang="it-IT" dirty="0"/>
          </a:p>
          <a:p>
            <a:r>
              <a:rPr lang="it-IT" dirty="0"/>
              <a:t>A full-domain k-</a:t>
            </a:r>
            <a:r>
              <a:rPr lang="it-IT" dirty="0" err="1"/>
              <a:t>anonymization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produced</a:t>
            </a:r>
            <a:r>
              <a:rPr lang="it-IT" dirty="0"/>
              <a:t> by </a:t>
            </a:r>
            <a:r>
              <a:rPr lang="it-IT" dirty="0" err="1"/>
              <a:t>joining</a:t>
            </a:r>
            <a:r>
              <a:rPr lang="it-IT" dirty="0"/>
              <a:t> T with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dimension</a:t>
            </a:r>
            <a:r>
              <a:rPr lang="it-IT" dirty="0"/>
              <a:t> </a:t>
            </a:r>
            <a:r>
              <a:rPr lang="it-IT" dirty="0" err="1"/>
              <a:t>tables</a:t>
            </a:r>
            <a:r>
              <a:rPr lang="it-IT" dirty="0"/>
              <a:t>, and </a:t>
            </a:r>
            <a:r>
              <a:rPr lang="it-IT" dirty="0" err="1"/>
              <a:t>projecting</a:t>
            </a:r>
            <a:r>
              <a:rPr lang="it-IT" dirty="0"/>
              <a:t> the appropriate domain </a:t>
            </a:r>
            <a:r>
              <a:rPr lang="it-IT" dirty="0" err="1"/>
              <a:t>attributes</a:t>
            </a:r>
            <a:r>
              <a:rPr lang="it-IT" dirty="0"/>
              <a:t>. </a:t>
            </a:r>
            <a:endParaRPr lang="it-IT" dirty="0"/>
          </a:p>
          <a:p>
            <a:r>
              <a:rPr lang="it-IT" dirty="0" err="1"/>
              <a:t>Generalization</a:t>
            </a:r>
            <a:r>
              <a:rPr lang="it-IT" dirty="0"/>
              <a:t> </a:t>
            </a:r>
            <a:r>
              <a:rPr lang="it-IT" dirty="0" err="1" smtClean="0"/>
              <a:t>Property</a:t>
            </a:r>
            <a:r>
              <a:rPr lang="it-IT" dirty="0" smtClean="0"/>
              <a:t>: </a:t>
            </a:r>
            <a:r>
              <a:rPr lang="it-IT" dirty="0" err="1"/>
              <a:t>Let</a:t>
            </a:r>
            <a:r>
              <a:rPr lang="it-IT" dirty="0"/>
              <a:t> T be a relation, and </a:t>
            </a:r>
            <a:r>
              <a:rPr lang="it-IT" dirty="0" err="1"/>
              <a:t>let</a:t>
            </a:r>
            <a:r>
              <a:rPr lang="it-IT" dirty="0"/>
              <a:t> </a:t>
            </a:r>
            <a:r>
              <a:rPr lang="it-IT" dirty="0" err="1"/>
              <a:t>P</a:t>
            </a:r>
            <a:r>
              <a:rPr lang="it-IT" dirty="0"/>
              <a:t> and </a:t>
            </a:r>
            <a:r>
              <a:rPr lang="it-IT" dirty="0" err="1"/>
              <a:t>Q</a:t>
            </a:r>
            <a:r>
              <a:rPr lang="it-IT" dirty="0"/>
              <a:t> be sets of </a:t>
            </a:r>
            <a:r>
              <a:rPr lang="it-IT" dirty="0" err="1"/>
              <a:t>attributes</a:t>
            </a:r>
            <a:r>
              <a:rPr lang="it-IT" dirty="0"/>
              <a:t> in T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DP &lt;D DQ. </a:t>
            </a:r>
            <a:r>
              <a:rPr lang="it-IT" dirty="0" err="1"/>
              <a:t>If</a:t>
            </a:r>
            <a:r>
              <a:rPr lang="it-IT" dirty="0"/>
              <a:t> T </a:t>
            </a:r>
            <a:r>
              <a:rPr lang="it-IT" dirty="0" err="1"/>
              <a:t>is</a:t>
            </a:r>
            <a:r>
              <a:rPr lang="it-IT" dirty="0"/>
              <a:t> k-</a:t>
            </a:r>
            <a:r>
              <a:rPr lang="it-IT" dirty="0" err="1"/>
              <a:t>anonymous</a:t>
            </a:r>
            <a:r>
              <a:rPr lang="it-IT" dirty="0"/>
              <a:t> with </a:t>
            </a:r>
            <a:r>
              <a:rPr lang="it-IT" dirty="0" err="1"/>
              <a:t>respect</a:t>
            </a:r>
            <a:r>
              <a:rPr lang="it-IT" dirty="0"/>
              <a:t> to </a:t>
            </a:r>
            <a:r>
              <a:rPr lang="it-IT" dirty="0" err="1"/>
              <a:t>P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k- </a:t>
            </a:r>
            <a:r>
              <a:rPr lang="it-IT" dirty="0" err="1"/>
              <a:t>anonymous</a:t>
            </a:r>
            <a:r>
              <a:rPr lang="it-IT" dirty="0"/>
              <a:t> with </a:t>
            </a:r>
            <a:r>
              <a:rPr lang="it-IT" dirty="0" err="1"/>
              <a:t>respect</a:t>
            </a:r>
            <a:r>
              <a:rPr lang="it-IT" dirty="0"/>
              <a:t> to </a:t>
            </a:r>
            <a:r>
              <a:rPr lang="it-IT" dirty="0" err="1"/>
              <a:t>Q</a:t>
            </a:r>
            <a:r>
              <a:rPr lang="it-IT" dirty="0"/>
              <a:t>. </a:t>
            </a:r>
            <a:endParaRPr lang="it-IT" dirty="0"/>
          </a:p>
          <a:p>
            <a:r>
              <a:rPr lang="it-IT" dirty="0" err="1"/>
              <a:t>Rollup</a:t>
            </a:r>
            <a:r>
              <a:rPr lang="it-IT" dirty="0"/>
              <a:t> </a:t>
            </a:r>
            <a:r>
              <a:rPr lang="it-IT" dirty="0" err="1"/>
              <a:t>Property</a:t>
            </a:r>
            <a:r>
              <a:rPr lang="it-IT" dirty="0"/>
              <a:t> </a:t>
            </a:r>
            <a:r>
              <a:rPr lang="it-IT" dirty="0" err="1"/>
              <a:t>Let</a:t>
            </a:r>
            <a:r>
              <a:rPr lang="it-IT" dirty="0"/>
              <a:t> T be a relation, and </a:t>
            </a:r>
            <a:r>
              <a:rPr lang="it-IT" dirty="0" err="1"/>
              <a:t>let</a:t>
            </a:r>
            <a:r>
              <a:rPr lang="it-IT" dirty="0"/>
              <a:t> </a:t>
            </a:r>
            <a:r>
              <a:rPr lang="it-IT" dirty="0" err="1"/>
              <a:t>P</a:t>
            </a:r>
            <a:r>
              <a:rPr lang="it-IT" dirty="0"/>
              <a:t> and </a:t>
            </a:r>
            <a:r>
              <a:rPr lang="it-IT" dirty="0" err="1"/>
              <a:t>Q</a:t>
            </a:r>
            <a:r>
              <a:rPr lang="it-IT" dirty="0"/>
              <a:t> be sets of </a:t>
            </a:r>
            <a:r>
              <a:rPr lang="it-IT" dirty="0" err="1"/>
              <a:t>attributes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DP ≤D DQ.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f1, the </a:t>
            </a:r>
            <a:r>
              <a:rPr lang="it-IT" dirty="0" err="1"/>
              <a:t>frequency</a:t>
            </a:r>
            <a:r>
              <a:rPr lang="it-IT" dirty="0"/>
              <a:t> set of T with </a:t>
            </a:r>
            <a:r>
              <a:rPr lang="it-IT" dirty="0" err="1"/>
              <a:t>respect</a:t>
            </a:r>
            <a:r>
              <a:rPr lang="it-IT" dirty="0"/>
              <a:t> to </a:t>
            </a:r>
            <a:r>
              <a:rPr lang="it-IT" dirty="0" err="1"/>
              <a:t>P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generate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count</a:t>
            </a:r>
            <a:r>
              <a:rPr lang="it-IT" dirty="0"/>
              <a:t> in f2, the </a:t>
            </a:r>
            <a:r>
              <a:rPr lang="it-IT" dirty="0" err="1"/>
              <a:t>frequency</a:t>
            </a:r>
            <a:r>
              <a:rPr lang="it-IT" dirty="0"/>
              <a:t> set of T with </a:t>
            </a:r>
            <a:r>
              <a:rPr lang="it-IT" dirty="0" err="1"/>
              <a:t>respect</a:t>
            </a:r>
            <a:r>
              <a:rPr lang="it-IT" dirty="0"/>
              <a:t> to </a:t>
            </a:r>
            <a:r>
              <a:rPr lang="it-IT" dirty="0" err="1"/>
              <a:t>Q</a:t>
            </a:r>
            <a:r>
              <a:rPr lang="it-IT" dirty="0"/>
              <a:t>, by </a:t>
            </a:r>
            <a:r>
              <a:rPr lang="it-IT" dirty="0" err="1"/>
              <a:t>summing</a:t>
            </a:r>
            <a:r>
              <a:rPr lang="it-IT" dirty="0"/>
              <a:t> the set of </a:t>
            </a:r>
            <a:r>
              <a:rPr lang="it-IT" dirty="0" err="1"/>
              <a:t>counts</a:t>
            </a:r>
            <a:r>
              <a:rPr lang="it-IT" dirty="0"/>
              <a:t> in f1 </a:t>
            </a:r>
            <a:r>
              <a:rPr lang="it-IT" dirty="0" err="1"/>
              <a:t>associated</a:t>
            </a:r>
            <a:r>
              <a:rPr lang="it-IT" dirty="0"/>
              <a:t> by </a:t>
            </a:r>
            <a:r>
              <a:rPr lang="it-IT" dirty="0" err="1"/>
              <a:t>γ</a:t>
            </a:r>
            <a:r>
              <a:rPr lang="it-IT" dirty="0"/>
              <a:t> with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set of f2 . </a:t>
            </a:r>
            <a:endParaRPr lang="it-IT" dirty="0"/>
          </a:p>
          <a:p>
            <a:r>
              <a:rPr lang="it-IT" dirty="0"/>
              <a:t>Subset </a:t>
            </a:r>
            <a:r>
              <a:rPr lang="it-IT" dirty="0" err="1"/>
              <a:t>Property</a:t>
            </a:r>
            <a:r>
              <a:rPr lang="it-IT" dirty="0"/>
              <a:t> </a:t>
            </a:r>
            <a:r>
              <a:rPr lang="it-IT" dirty="0" err="1"/>
              <a:t>Let</a:t>
            </a:r>
            <a:r>
              <a:rPr lang="it-IT" dirty="0"/>
              <a:t> T be a relation, and </a:t>
            </a:r>
            <a:r>
              <a:rPr lang="it-IT" dirty="0" err="1"/>
              <a:t>let</a:t>
            </a:r>
            <a:r>
              <a:rPr lang="it-IT" dirty="0"/>
              <a:t> </a:t>
            </a:r>
            <a:r>
              <a:rPr lang="it-IT" dirty="0" err="1"/>
              <a:t>Q</a:t>
            </a:r>
            <a:r>
              <a:rPr lang="it-IT" dirty="0"/>
              <a:t> be a set of </a:t>
            </a:r>
            <a:r>
              <a:rPr lang="it-IT" dirty="0" err="1"/>
              <a:t>attributes</a:t>
            </a:r>
            <a:r>
              <a:rPr lang="it-IT" dirty="0"/>
              <a:t> in T. </a:t>
            </a:r>
            <a:r>
              <a:rPr lang="it-IT" dirty="0" err="1"/>
              <a:t>If</a:t>
            </a:r>
            <a:r>
              <a:rPr lang="it-IT" dirty="0"/>
              <a:t> T </a:t>
            </a:r>
            <a:r>
              <a:rPr lang="it-IT" dirty="0" err="1"/>
              <a:t>is</a:t>
            </a:r>
            <a:r>
              <a:rPr lang="it-IT" dirty="0"/>
              <a:t> k-</a:t>
            </a:r>
            <a:r>
              <a:rPr lang="it-IT" dirty="0" err="1"/>
              <a:t>anonymous</a:t>
            </a:r>
            <a:r>
              <a:rPr lang="it-IT" dirty="0"/>
              <a:t> with </a:t>
            </a:r>
            <a:r>
              <a:rPr lang="it-IT" dirty="0" err="1"/>
              <a:t>respect</a:t>
            </a:r>
            <a:r>
              <a:rPr lang="it-IT" dirty="0"/>
              <a:t> to </a:t>
            </a:r>
            <a:r>
              <a:rPr lang="it-IT" dirty="0" err="1"/>
              <a:t>Q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T </a:t>
            </a:r>
            <a:r>
              <a:rPr lang="it-IT" dirty="0" err="1"/>
              <a:t>is</a:t>
            </a:r>
            <a:r>
              <a:rPr lang="it-IT" dirty="0"/>
              <a:t> k-</a:t>
            </a:r>
            <a:r>
              <a:rPr lang="it-IT" dirty="0" err="1"/>
              <a:t>anonymous</a:t>
            </a:r>
            <a:r>
              <a:rPr lang="it-IT" dirty="0"/>
              <a:t> with </a:t>
            </a:r>
            <a:r>
              <a:rPr lang="it-IT" dirty="0" err="1"/>
              <a:t>respect</a:t>
            </a:r>
            <a:r>
              <a:rPr lang="it-IT" dirty="0"/>
              <a:t> to </a:t>
            </a:r>
            <a:r>
              <a:rPr lang="it-IT" dirty="0" err="1"/>
              <a:t>any</a:t>
            </a:r>
            <a:r>
              <a:rPr lang="it-IT" dirty="0"/>
              <a:t> set of </a:t>
            </a:r>
            <a:r>
              <a:rPr lang="it-IT" dirty="0" err="1"/>
              <a:t>attributes</a:t>
            </a:r>
            <a:r>
              <a:rPr lang="it-IT" dirty="0"/>
              <a:t> </a:t>
            </a:r>
            <a:r>
              <a:rPr lang="it-IT" dirty="0" err="1"/>
              <a:t>P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P</a:t>
            </a:r>
            <a:r>
              <a:rPr lang="it-IT" dirty="0"/>
              <a:t> ⊆</a:t>
            </a:r>
            <a:r>
              <a:rPr lang="it-IT" dirty="0" err="1"/>
              <a:t>Q</a:t>
            </a:r>
            <a:r>
              <a:rPr lang="it-IT" dirty="0"/>
              <a:t>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579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Basic incognito </a:t>
            </a:r>
            <a:r>
              <a:rPr lang="it-IT" dirty="0" err="1" smtClean="0"/>
              <a:t>algorithm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530582"/>
          </a:xfrm>
        </p:spPr>
        <p:txBody>
          <a:bodyPr/>
          <a:lstStyle/>
          <a:p>
            <a:r>
              <a:rPr lang="it-IT" dirty="0" err="1"/>
              <a:t>Based</a:t>
            </a:r>
            <a:r>
              <a:rPr lang="it-IT" dirty="0"/>
              <a:t> on the subset </a:t>
            </a:r>
            <a:r>
              <a:rPr lang="it-IT" dirty="0" err="1"/>
              <a:t>property</a:t>
            </a:r>
            <a:r>
              <a:rPr lang="it-IT" dirty="0"/>
              <a:t>, the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begins</a:t>
            </a:r>
            <a:r>
              <a:rPr lang="it-IT" dirty="0"/>
              <a:t> by </a:t>
            </a:r>
            <a:r>
              <a:rPr lang="it-IT" dirty="0" err="1"/>
              <a:t>checking</a:t>
            </a:r>
            <a:r>
              <a:rPr lang="it-IT" dirty="0"/>
              <a:t> single-</a:t>
            </a:r>
            <a:r>
              <a:rPr lang="it-IT" dirty="0" err="1"/>
              <a:t>attribute</a:t>
            </a:r>
            <a:r>
              <a:rPr lang="it-IT" dirty="0"/>
              <a:t> </a:t>
            </a:r>
            <a:r>
              <a:rPr lang="it-IT" dirty="0" err="1"/>
              <a:t>subsets</a:t>
            </a:r>
            <a:r>
              <a:rPr lang="it-IT" dirty="0"/>
              <a:t> of the quasi-</a:t>
            </a:r>
            <a:r>
              <a:rPr lang="it-IT" dirty="0" err="1"/>
              <a:t>identifier</a:t>
            </a:r>
            <a:r>
              <a:rPr lang="it-IT" dirty="0"/>
              <a:t>, and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iterates</a:t>
            </a:r>
            <a:r>
              <a:rPr lang="it-IT" dirty="0"/>
              <a:t>, </a:t>
            </a:r>
            <a:r>
              <a:rPr lang="it-IT" dirty="0" err="1"/>
              <a:t>checking</a:t>
            </a:r>
            <a:r>
              <a:rPr lang="it-IT" dirty="0"/>
              <a:t> k-</a:t>
            </a:r>
            <a:r>
              <a:rPr lang="it-IT" dirty="0" err="1"/>
              <a:t>anonymity</a:t>
            </a:r>
            <a:r>
              <a:rPr lang="it-IT" dirty="0"/>
              <a:t> with </a:t>
            </a:r>
            <a:r>
              <a:rPr lang="it-IT" dirty="0" err="1"/>
              <a:t>respect</a:t>
            </a:r>
            <a:r>
              <a:rPr lang="it-IT" dirty="0"/>
              <a:t> to </a:t>
            </a:r>
            <a:r>
              <a:rPr lang="it-IT" dirty="0" err="1"/>
              <a:t>increasingly</a:t>
            </a:r>
            <a:r>
              <a:rPr lang="it-IT" dirty="0"/>
              <a:t> large </a:t>
            </a:r>
            <a:r>
              <a:rPr lang="it-IT" dirty="0" err="1"/>
              <a:t>subsets</a:t>
            </a:r>
            <a:r>
              <a:rPr lang="it-IT" dirty="0"/>
              <a:t> </a:t>
            </a:r>
            <a:endParaRPr lang="it-IT" dirty="0"/>
          </a:p>
          <a:p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iteration</a:t>
            </a:r>
            <a:r>
              <a:rPr lang="it-IT" dirty="0"/>
              <a:t> </a:t>
            </a:r>
            <a:r>
              <a:rPr lang="it-IT" dirty="0" err="1"/>
              <a:t>consists</a:t>
            </a:r>
            <a:r>
              <a:rPr lang="it-IT" dirty="0"/>
              <a:t> of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parts</a:t>
            </a:r>
            <a:r>
              <a:rPr lang="it-IT" dirty="0"/>
              <a:t>: </a:t>
            </a:r>
            <a:endParaRPr lang="it-IT" dirty="0"/>
          </a:p>
          <a:p>
            <a:pPr lvl="1"/>
            <a:r>
              <a:rPr lang="it-IT" dirty="0" smtClean="0"/>
              <a:t>1.Each </a:t>
            </a:r>
            <a:r>
              <a:rPr lang="it-IT" dirty="0" err="1"/>
              <a:t>iteration</a:t>
            </a:r>
            <a:r>
              <a:rPr lang="it-IT" dirty="0"/>
              <a:t> </a:t>
            </a:r>
            <a:r>
              <a:rPr lang="it-IT" dirty="0" err="1"/>
              <a:t>considers</a:t>
            </a:r>
            <a:r>
              <a:rPr lang="it-IT" dirty="0"/>
              <a:t> a </a:t>
            </a:r>
            <a:r>
              <a:rPr lang="it-IT" dirty="0" err="1"/>
              <a:t>graph</a:t>
            </a:r>
            <a:r>
              <a:rPr lang="it-IT" dirty="0"/>
              <a:t> of candidate multi- </a:t>
            </a:r>
            <a:r>
              <a:rPr lang="it-IT" dirty="0" err="1"/>
              <a:t>attribute</a:t>
            </a:r>
            <a:r>
              <a:rPr lang="it-IT" dirty="0"/>
              <a:t> </a:t>
            </a:r>
            <a:r>
              <a:rPr lang="it-IT" dirty="0" err="1"/>
              <a:t>generalizations</a:t>
            </a:r>
            <a:r>
              <a:rPr lang="it-IT" dirty="0"/>
              <a:t> (</a:t>
            </a:r>
            <a:r>
              <a:rPr lang="it-IT" dirty="0" err="1"/>
              <a:t>nodes</a:t>
            </a:r>
            <a:r>
              <a:rPr lang="it-IT" dirty="0"/>
              <a:t>) </a:t>
            </a:r>
            <a:r>
              <a:rPr lang="it-IT" dirty="0" err="1"/>
              <a:t>constructed</a:t>
            </a:r>
            <a:r>
              <a:rPr lang="it-IT" dirty="0"/>
              <a:t> from a subset of the quasi-</a:t>
            </a:r>
            <a:r>
              <a:rPr lang="it-IT" dirty="0" err="1"/>
              <a:t>identifier</a:t>
            </a:r>
            <a:r>
              <a:rPr lang="it-IT" dirty="0"/>
              <a:t> of </a:t>
            </a:r>
            <a:r>
              <a:rPr lang="it-IT" dirty="0" err="1"/>
              <a:t>size</a:t>
            </a:r>
            <a:r>
              <a:rPr lang="it-IT" dirty="0"/>
              <a:t> i.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denote</a:t>
            </a:r>
            <a:r>
              <a:rPr lang="it-IT" dirty="0"/>
              <a:t> the set of candidate </a:t>
            </a:r>
            <a:r>
              <a:rPr lang="it-IT" dirty="0" err="1"/>
              <a:t>nodes</a:t>
            </a:r>
            <a:r>
              <a:rPr lang="it-IT" dirty="0"/>
              <a:t> Ci. The set of </a:t>
            </a:r>
            <a:r>
              <a:rPr lang="it-IT" dirty="0" err="1"/>
              <a:t>direct</a:t>
            </a:r>
            <a:r>
              <a:rPr lang="it-IT" dirty="0"/>
              <a:t> multi- </a:t>
            </a:r>
            <a:r>
              <a:rPr lang="it-IT" dirty="0" err="1"/>
              <a:t>attribute</a:t>
            </a:r>
            <a:r>
              <a:rPr lang="it-IT" dirty="0"/>
              <a:t> </a:t>
            </a:r>
            <a:r>
              <a:rPr lang="it-IT" dirty="0" err="1"/>
              <a:t>generalization</a:t>
            </a:r>
            <a:r>
              <a:rPr lang="it-IT" dirty="0"/>
              <a:t> </a:t>
            </a:r>
            <a:r>
              <a:rPr lang="it-IT" dirty="0" err="1"/>
              <a:t>relationships</a:t>
            </a:r>
            <a:r>
              <a:rPr lang="it-IT" dirty="0"/>
              <a:t> (</a:t>
            </a:r>
            <a:r>
              <a:rPr lang="it-IT" dirty="0" err="1"/>
              <a:t>edges</a:t>
            </a:r>
            <a:r>
              <a:rPr lang="it-IT" dirty="0"/>
              <a:t>) </a:t>
            </a:r>
            <a:r>
              <a:rPr lang="it-IT" dirty="0" err="1"/>
              <a:t>connect</a:t>
            </a:r>
            <a:r>
              <a:rPr lang="it-IT" dirty="0"/>
              <a:t>- </a:t>
            </a:r>
            <a:r>
              <a:rPr lang="it-IT" dirty="0" err="1"/>
              <a:t>ing</a:t>
            </a:r>
            <a:r>
              <a:rPr lang="it-IT" dirty="0"/>
              <a:t>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denoted</a:t>
            </a:r>
            <a:r>
              <a:rPr lang="it-IT" dirty="0"/>
              <a:t> Ei. A </a:t>
            </a:r>
            <a:r>
              <a:rPr lang="it-IT" dirty="0" err="1"/>
              <a:t>modified</a:t>
            </a:r>
            <a:r>
              <a:rPr lang="it-IT" dirty="0"/>
              <a:t> </a:t>
            </a:r>
            <a:r>
              <a:rPr lang="it-IT" dirty="0" err="1"/>
              <a:t>breadth</a:t>
            </a:r>
            <a:r>
              <a:rPr lang="it-IT" dirty="0"/>
              <a:t>-first </a:t>
            </a:r>
            <a:r>
              <a:rPr lang="it-IT" dirty="0" err="1"/>
              <a:t>search</a:t>
            </a:r>
            <a:r>
              <a:rPr lang="it-IT" dirty="0"/>
              <a:t> over the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yields</a:t>
            </a:r>
            <a:r>
              <a:rPr lang="it-IT" dirty="0"/>
              <a:t> the set of multi-</a:t>
            </a:r>
            <a:r>
              <a:rPr lang="it-IT" dirty="0" err="1"/>
              <a:t>attribute</a:t>
            </a:r>
            <a:r>
              <a:rPr lang="it-IT" dirty="0"/>
              <a:t> </a:t>
            </a:r>
            <a:r>
              <a:rPr lang="it-IT" dirty="0" err="1"/>
              <a:t>generalizations</a:t>
            </a:r>
            <a:r>
              <a:rPr lang="it-IT" dirty="0"/>
              <a:t> of </a:t>
            </a:r>
            <a:r>
              <a:rPr lang="it-IT" dirty="0" err="1"/>
              <a:t>size</a:t>
            </a:r>
            <a:r>
              <a:rPr lang="it-IT" dirty="0"/>
              <a:t> i with </a:t>
            </a:r>
            <a:r>
              <a:rPr lang="it-IT" dirty="0" err="1"/>
              <a:t>respect</a:t>
            </a:r>
            <a:r>
              <a:rPr lang="it-IT" dirty="0"/>
              <a:t> to </a:t>
            </a:r>
            <a:r>
              <a:rPr lang="it-IT" dirty="0" err="1"/>
              <a:t>which</a:t>
            </a:r>
            <a:r>
              <a:rPr lang="it-IT" dirty="0"/>
              <a:t> T </a:t>
            </a:r>
            <a:r>
              <a:rPr lang="it-IT" dirty="0" err="1"/>
              <a:t>is</a:t>
            </a:r>
            <a:r>
              <a:rPr lang="it-IT" dirty="0"/>
              <a:t> k- </a:t>
            </a:r>
            <a:r>
              <a:rPr lang="it-IT" dirty="0" err="1"/>
              <a:t>anonymous</a:t>
            </a:r>
            <a:r>
              <a:rPr lang="it-IT" dirty="0"/>
              <a:t> (</a:t>
            </a:r>
            <a:r>
              <a:rPr lang="it-IT" dirty="0" err="1"/>
              <a:t>denoted</a:t>
            </a:r>
            <a:r>
              <a:rPr lang="it-IT" dirty="0"/>
              <a:t> Si). </a:t>
            </a:r>
          </a:p>
          <a:p>
            <a:pPr lvl="1"/>
            <a:r>
              <a:rPr lang="it-IT" dirty="0" smtClean="0"/>
              <a:t>2.After </a:t>
            </a:r>
            <a:r>
              <a:rPr lang="it-IT" dirty="0" err="1"/>
              <a:t>obtaining</a:t>
            </a:r>
            <a:r>
              <a:rPr lang="it-IT" dirty="0"/>
              <a:t> Si, the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constructs</a:t>
            </a:r>
            <a:r>
              <a:rPr lang="it-IT" dirty="0"/>
              <a:t> the set of candidate </a:t>
            </a:r>
            <a:r>
              <a:rPr lang="it-IT" dirty="0" err="1"/>
              <a:t>nodes</a:t>
            </a:r>
            <a:r>
              <a:rPr lang="it-IT" dirty="0"/>
              <a:t> of </a:t>
            </a:r>
            <a:r>
              <a:rPr lang="it-IT" dirty="0" err="1"/>
              <a:t>size</a:t>
            </a:r>
            <a:r>
              <a:rPr lang="it-IT" dirty="0"/>
              <a:t> i + 1 (Ci+1), and the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connecting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(Ei+1) </a:t>
            </a:r>
            <a:r>
              <a:rPr lang="it-IT" dirty="0" err="1"/>
              <a:t>using</a:t>
            </a:r>
            <a:r>
              <a:rPr lang="it-IT" dirty="0"/>
              <a:t> the subset </a:t>
            </a:r>
            <a:r>
              <a:rPr lang="it-IT" dirty="0" err="1"/>
              <a:t>property</a:t>
            </a:r>
            <a:r>
              <a:rPr lang="it-IT" dirty="0"/>
              <a:t>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520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Breadth</a:t>
            </a:r>
            <a:r>
              <a:rPr lang="it-IT" dirty="0" smtClean="0"/>
              <a:t>-first </a:t>
            </a:r>
            <a:r>
              <a:rPr lang="it-IT" dirty="0" err="1" smtClean="0"/>
              <a:t>search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ith</a:t>
            </a:r>
            <a:r>
              <a:rPr lang="it-IT" dirty="0"/>
              <a:t> </a:t>
            </a:r>
            <a:r>
              <a:rPr lang="it-IT" dirty="0" err="1"/>
              <a:t>iteration</a:t>
            </a:r>
            <a:r>
              <a:rPr lang="it-IT" dirty="0"/>
              <a:t> of Incognito </a:t>
            </a:r>
            <a:r>
              <a:rPr lang="it-IT" dirty="0" err="1"/>
              <a:t>performs</a:t>
            </a:r>
            <a:r>
              <a:rPr lang="it-IT" dirty="0"/>
              <a:t> a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de- </a:t>
            </a:r>
            <a:r>
              <a:rPr lang="it-IT" dirty="0" err="1"/>
              <a:t>termines</a:t>
            </a:r>
            <a:r>
              <a:rPr lang="it-IT" dirty="0"/>
              <a:t> the k-</a:t>
            </a:r>
            <a:r>
              <a:rPr lang="it-IT" dirty="0" err="1"/>
              <a:t>anonymity</a:t>
            </a:r>
            <a:r>
              <a:rPr lang="it-IT" dirty="0"/>
              <a:t> status of </a:t>
            </a:r>
            <a:r>
              <a:rPr lang="it-IT" dirty="0" err="1"/>
              <a:t>table</a:t>
            </a:r>
            <a:r>
              <a:rPr lang="it-IT" dirty="0"/>
              <a:t> T with </a:t>
            </a:r>
            <a:r>
              <a:rPr lang="it-IT" dirty="0" err="1"/>
              <a:t>respect</a:t>
            </a:r>
            <a:r>
              <a:rPr lang="it-IT" dirty="0"/>
              <a:t> to </a:t>
            </a:r>
            <a:r>
              <a:rPr lang="it-IT" dirty="0" err="1"/>
              <a:t>all</a:t>
            </a:r>
            <a:r>
              <a:rPr lang="it-IT" dirty="0"/>
              <a:t> candidate </a:t>
            </a:r>
            <a:r>
              <a:rPr lang="it-IT" dirty="0" err="1"/>
              <a:t>generalizations</a:t>
            </a:r>
            <a:r>
              <a:rPr lang="it-IT" dirty="0"/>
              <a:t> in Ci. </a:t>
            </a:r>
          </a:p>
          <a:p>
            <a:r>
              <a:rPr lang="it-IT" dirty="0" err="1"/>
              <a:t>when</a:t>
            </a:r>
            <a:r>
              <a:rPr lang="it-IT" dirty="0"/>
              <a:t> a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to be k-</a:t>
            </a:r>
            <a:r>
              <a:rPr lang="it-IT" dirty="0" err="1"/>
              <a:t>anonymous</a:t>
            </a:r>
            <a:r>
              <a:rPr lang="it-IT" dirty="0"/>
              <a:t>, </a:t>
            </a:r>
            <a:r>
              <a:rPr lang="it-IT" dirty="0" err="1"/>
              <a:t>all</a:t>
            </a:r>
            <a:r>
              <a:rPr lang="it-IT" dirty="0"/>
              <a:t> of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direct</a:t>
            </a:r>
            <a:r>
              <a:rPr lang="it-IT" dirty="0"/>
              <a:t> </a:t>
            </a:r>
            <a:r>
              <a:rPr lang="it-IT" dirty="0" err="1"/>
              <a:t>generalizations</a:t>
            </a:r>
            <a:r>
              <a:rPr lang="it-IT" dirty="0"/>
              <a:t> are </a:t>
            </a:r>
            <a:r>
              <a:rPr lang="it-IT" dirty="0" err="1"/>
              <a:t>marked</a:t>
            </a:r>
            <a:r>
              <a:rPr lang="it-IT" dirty="0"/>
              <a:t>, and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checked</a:t>
            </a:r>
            <a:r>
              <a:rPr lang="it-IT" dirty="0"/>
              <a:t> in </a:t>
            </a:r>
            <a:r>
              <a:rPr lang="it-IT" dirty="0" err="1"/>
              <a:t>subsequent</a:t>
            </a:r>
            <a:r>
              <a:rPr lang="it-IT" dirty="0"/>
              <a:t> </a:t>
            </a:r>
            <a:r>
              <a:rPr lang="it-IT" dirty="0" err="1"/>
              <a:t>iterations</a:t>
            </a:r>
            <a:r>
              <a:rPr lang="it-IT" dirty="0"/>
              <a:t> of the </a:t>
            </a:r>
            <a:r>
              <a:rPr lang="it-IT" dirty="0" err="1"/>
              <a:t>search</a:t>
            </a:r>
            <a:r>
              <a:rPr lang="it-IT" dirty="0"/>
              <a:t>. </a:t>
            </a:r>
          </a:p>
          <a:p>
            <a:r>
              <a:rPr lang="it-IT" dirty="0"/>
              <a:t>The </a:t>
            </a:r>
            <a:r>
              <a:rPr lang="it-IT" dirty="0" err="1"/>
              <a:t>breadth</a:t>
            </a:r>
            <a:r>
              <a:rPr lang="it-IT" dirty="0"/>
              <a:t>-first </a:t>
            </a:r>
            <a:r>
              <a:rPr lang="it-IT" dirty="0" err="1"/>
              <a:t>search</a:t>
            </a:r>
            <a:r>
              <a:rPr lang="it-IT" dirty="0"/>
              <a:t> of the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defined</a:t>
            </a:r>
            <a:r>
              <a:rPr lang="it-IT" dirty="0"/>
              <a:t> by Ci and Ei </a:t>
            </a:r>
            <a:r>
              <a:rPr lang="it-IT" dirty="0" err="1"/>
              <a:t>determines</a:t>
            </a:r>
            <a:r>
              <a:rPr lang="it-IT" dirty="0"/>
              <a:t> the k-</a:t>
            </a:r>
            <a:r>
              <a:rPr lang="it-IT" dirty="0" err="1"/>
              <a:t>anonymity</a:t>
            </a:r>
            <a:r>
              <a:rPr lang="it-IT" dirty="0"/>
              <a:t> status of T with re- </a:t>
            </a:r>
            <a:r>
              <a:rPr lang="it-IT" dirty="0" err="1"/>
              <a:t>spect</a:t>
            </a:r>
            <a:r>
              <a:rPr lang="it-IT" dirty="0"/>
              <a:t> to </a:t>
            </a:r>
            <a:r>
              <a:rPr lang="it-IT" dirty="0" err="1"/>
              <a:t>all</a:t>
            </a:r>
            <a:r>
              <a:rPr lang="it-IT" dirty="0"/>
              <a:t> i-</a:t>
            </a:r>
            <a:r>
              <a:rPr lang="it-IT" dirty="0" err="1"/>
              <a:t>attribute</a:t>
            </a:r>
            <a:r>
              <a:rPr lang="it-IT" dirty="0"/>
              <a:t> </a:t>
            </a:r>
            <a:r>
              <a:rPr lang="it-IT" dirty="0" err="1"/>
              <a:t>generalizations</a:t>
            </a:r>
            <a:r>
              <a:rPr lang="it-IT" dirty="0"/>
              <a:t> in Ci. </a:t>
            </a:r>
          </a:p>
        </p:txBody>
      </p:sp>
    </p:spTree>
    <p:extLst>
      <p:ext uri="{BB962C8B-B14F-4D97-AF65-F5344CB8AC3E}">
        <p14:creationId xmlns:p14="http://schemas.microsoft.com/office/powerpoint/2010/main" val="1065280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Graph</a:t>
            </a:r>
            <a:r>
              <a:rPr lang="it-IT" dirty="0" smtClean="0"/>
              <a:t> generation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1" y="1598369"/>
            <a:ext cx="10571204" cy="3649133"/>
          </a:xfrm>
        </p:spPr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graph</a:t>
            </a:r>
            <a:r>
              <a:rPr lang="it-IT" dirty="0"/>
              <a:t> generation component </a:t>
            </a:r>
            <a:r>
              <a:rPr lang="it-IT" dirty="0" err="1"/>
              <a:t>consists</a:t>
            </a:r>
            <a:r>
              <a:rPr lang="it-IT" dirty="0"/>
              <a:t> of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phases</a:t>
            </a:r>
            <a:r>
              <a:rPr lang="it-IT" dirty="0"/>
              <a:t>. </a:t>
            </a:r>
            <a:endParaRPr lang="it-IT" dirty="0" smtClean="0"/>
          </a:p>
          <a:p>
            <a:r>
              <a:rPr lang="it-IT" dirty="0" smtClean="0"/>
              <a:t>First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join </a:t>
            </a:r>
            <a:r>
              <a:rPr lang="it-IT" dirty="0" err="1"/>
              <a:t>phase</a:t>
            </a:r>
            <a:r>
              <a:rPr lang="it-IT" dirty="0"/>
              <a:t> and a prune </a:t>
            </a:r>
            <a:r>
              <a:rPr lang="it-IT" dirty="0" err="1"/>
              <a:t>phase</a:t>
            </a:r>
            <a:r>
              <a:rPr lang="it-IT" dirty="0"/>
              <a:t> for </a:t>
            </a:r>
            <a:r>
              <a:rPr lang="it-IT" dirty="0" err="1"/>
              <a:t>generating</a:t>
            </a:r>
            <a:r>
              <a:rPr lang="it-IT" dirty="0"/>
              <a:t> the set of candidate </a:t>
            </a:r>
            <a:r>
              <a:rPr lang="it-IT" dirty="0" err="1"/>
              <a:t>nodes</a:t>
            </a:r>
            <a:r>
              <a:rPr lang="it-IT" dirty="0"/>
              <a:t> Ci with </a:t>
            </a:r>
            <a:r>
              <a:rPr lang="it-IT" dirty="0" err="1"/>
              <a:t>respect</a:t>
            </a:r>
            <a:r>
              <a:rPr lang="it-IT" dirty="0"/>
              <a:t> to </a:t>
            </a:r>
            <a:r>
              <a:rPr lang="it-IT" dirty="0" err="1"/>
              <a:t>which</a:t>
            </a:r>
            <a:r>
              <a:rPr lang="it-IT" dirty="0"/>
              <a:t> T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potentially</a:t>
            </a:r>
            <a:r>
              <a:rPr lang="it-IT" dirty="0"/>
              <a:t> be k-</a:t>
            </a:r>
            <a:r>
              <a:rPr lang="it-IT" dirty="0" err="1"/>
              <a:t>anonymous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iterations</a:t>
            </a:r>
            <a:r>
              <a:rPr lang="it-IT" dirty="0"/>
              <a:t> </a:t>
            </a:r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generation,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the di- </a:t>
            </a:r>
            <a:r>
              <a:rPr lang="it-IT" dirty="0" err="1"/>
              <a:t>rect</a:t>
            </a:r>
            <a:r>
              <a:rPr lang="it-IT" dirty="0"/>
              <a:t> multi-</a:t>
            </a:r>
            <a:r>
              <a:rPr lang="it-IT" dirty="0" err="1"/>
              <a:t>attribute</a:t>
            </a:r>
            <a:r>
              <a:rPr lang="it-IT" dirty="0"/>
              <a:t> </a:t>
            </a:r>
            <a:r>
              <a:rPr lang="it-IT" dirty="0" err="1"/>
              <a:t>generalization</a:t>
            </a:r>
            <a:r>
              <a:rPr lang="it-IT" dirty="0"/>
              <a:t> </a:t>
            </a:r>
            <a:r>
              <a:rPr lang="it-IT" dirty="0" err="1"/>
              <a:t>relationships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can- </a:t>
            </a:r>
            <a:r>
              <a:rPr lang="it-IT" dirty="0" err="1"/>
              <a:t>didate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are </a:t>
            </a:r>
            <a:r>
              <a:rPr lang="it-IT" dirty="0" err="1"/>
              <a:t>constructed</a:t>
            </a:r>
            <a:r>
              <a:rPr lang="it-IT" dirty="0"/>
              <a:t>. </a:t>
            </a:r>
            <a:endParaRPr lang="it-IT" dirty="0"/>
          </a:p>
          <a:p>
            <a:r>
              <a:rPr lang="it-IT" dirty="0"/>
              <a:t>The join </a:t>
            </a:r>
            <a:r>
              <a:rPr lang="it-IT" dirty="0" err="1"/>
              <a:t>phase</a:t>
            </a:r>
            <a:r>
              <a:rPr lang="it-IT" dirty="0"/>
              <a:t> </a:t>
            </a:r>
            <a:r>
              <a:rPr lang="it-IT" dirty="0" err="1"/>
              <a:t>creates</a:t>
            </a:r>
            <a:r>
              <a:rPr lang="it-IT" dirty="0"/>
              <a:t> a </a:t>
            </a:r>
            <a:r>
              <a:rPr lang="it-IT" dirty="0" err="1"/>
              <a:t>superset</a:t>
            </a:r>
            <a:r>
              <a:rPr lang="it-IT" dirty="0"/>
              <a:t> of Ci </a:t>
            </a:r>
            <a:r>
              <a:rPr lang="it-IT" dirty="0" err="1"/>
              <a:t>based</a:t>
            </a:r>
            <a:r>
              <a:rPr lang="it-IT" dirty="0"/>
              <a:t> on Si−1. The join </a:t>
            </a:r>
            <a:r>
              <a:rPr lang="it-IT" dirty="0" err="1"/>
              <a:t>query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follows</a:t>
            </a:r>
            <a:r>
              <a:rPr lang="it-IT" dirty="0"/>
              <a:t>, and </a:t>
            </a:r>
            <a:r>
              <a:rPr lang="it-IT" dirty="0" err="1"/>
              <a:t>assumes</a:t>
            </a:r>
            <a:r>
              <a:rPr lang="it-IT" dirty="0"/>
              <a:t> some </a:t>
            </a:r>
            <a:r>
              <a:rPr lang="it-IT" dirty="0" err="1"/>
              <a:t>arbitrary</a:t>
            </a:r>
            <a:r>
              <a:rPr lang="it-IT" dirty="0"/>
              <a:t> </a:t>
            </a:r>
            <a:r>
              <a:rPr lang="it-IT" dirty="0" err="1"/>
              <a:t>ordering</a:t>
            </a:r>
            <a:r>
              <a:rPr lang="it-IT" dirty="0"/>
              <a:t> </a:t>
            </a:r>
            <a:r>
              <a:rPr lang="it-IT" dirty="0" err="1"/>
              <a:t>assigned</a:t>
            </a:r>
            <a:r>
              <a:rPr lang="it-IT" dirty="0"/>
              <a:t> to the </a:t>
            </a:r>
            <a:r>
              <a:rPr lang="it-IT" dirty="0" err="1"/>
              <a:t>dimensions</a:t>
            </a:r>
            <a:r>
              <a:rPr lang="it-IT" dirty="0"/>
              <a:t>. 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ordering</a:t>
            </a:r>
            <a:r>
              <a:rPr lang="it-IT" dirty="0" smtClean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intended</a:t>
            </a:r>
            <a:r>
              <a:rPr lang="it-IT" dirty="0"/>
              <a:t> </a:t>
            </a:r>
            <a:r>
              <a:rPr lang="it-IT" dirty="0" err="1"/>
              <a:t>purely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generating</a:t>
            </a:r>
            <a:r>
              <a:rPr lang="it-IT" dirty="0"/>
              <a:t> </a:t>
            </a:r>
            <a:r>
              <a:rPr lang="it-IT" dirty="0" err="1" smtClean="0"/>
              <a:t>duplicates</a:t>
            </a:r>
            <a:r>
              <a:rPr lang="it-IT" dirty="0" smtClean="0"/>
              <a:t>:</a:t>
            </a:r>
            <a:endParaRPr lang="it-IT" dirty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248" y="4388021"/>
            <a:ext cx="6248400" cy="21844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1832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1" y="469557"/>
            <a:ext cx="10131425" cy="5321643"/>
          </a:xfrm>
        </p:spPr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result</a:t>
            </a:r>
            <a:r>
              <a:rPr lang="it-IT" dirty="0"/>
              <a:t> of the join </a:t>
            </a:r>
            <a:r>
              <a:rPr lang="it-IT" dirty="0" err="1"/>
              <a:t>phase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include some </a:t>
            </a:r>
            <a:r>
              <a:rPr lang="it-IT" dirty="0" err="1"/>
              <a:t>nodes</a:t>
            </a:r>
            <a:r>
              <a:rPr lang="it-IT" dirty="0"/>
              <a:t> with </a:t>
            </a:r>
            <a:r>
              <a:rPr lang="it-IT" dirty="0" err="1"/>
              <a:t>subsets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in Si−1, and </a:t>
            </a:r>
            <a:r>
              <a:rPr lang="it-IT" dirty="0" err="1"/>
              <a:t>during</a:t>
            </a:r>
            <a:r>
              <a:rPr lang="it-IT" dirty="0"/>
              <a:t> the prune </a:t>
            </a:r>
            <a:r>
              <a:rPr lang="it-IT" dirty="0" err="1"/>
              <a:t>phase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use a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similar</a:t>
            </a:r>
            <a:r>
              <a:rPr lang="it-IT" dirty="0"/>
              <a:t> to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described</a:t>
            </a:r>
            <a:r>
              <a:rPr lang="it-IT" dirty="0"/>
              <a:t> in [2] to </a:t>
            </a: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from Ci. 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15" y="3454399"/>
            <a:ext cx="2717800" cy="85090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8537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1" y="444843"/>
            <a:ext cx="4380469" cy="6067168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r>
              <a:rPr lang="it-IT" dirty="0"/>
              <a:t>Ei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constructed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Ci and Ei−1 </a:t>
            </a:r>
            <a:r>
              <a:rPr lang="it-IT" dirty="0" err="1"/>
              <a:t>based</a:t>
            </a:r>
            <a:r>
              <a:rPr lang="it-IT" dirty="0"/>
              <a:t> on some </a:t>
            </a:r>
            <a:r>
              <a:rPr lang="it-IT" dirty="0" err="1"/>
              <a:t>sim</a:t>
            </a:r>
            <a:r>
              <a:rPr lang="it-IT" dirty="0"/>
              <a:t>- </a:t>
            </a:r>
            <a:r>
              <a:rPr lang="it-IT" dirty="0" err="1"/>
              <a:t>ple</a:t>
            </a:r>
            <a:r>
              <a:rPr lang="it-IT" dirty="0"/>
              <a:t> </a:t>
            </a:r>
            <a:r>
              <a:rPr lang="it-IT" dirty="0" err="1"/>
              <a:t>observations</a:t>
            </a:r>
            <a:r>
              <a:rPr lang="it-IT" dirty="0"/>
              <a:t>. </a:t>
            </a:r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A and B ∈ Ci.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observe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exists</a:t>
            </a:r>
            <a:r>
              <a:rPr lang="it-IT" dirty="0"/>
              <a:t> a </a:t>
            </a:r>
            <a:r>
              <a:rPr lang="it-IT" dirty="0" err="1"/>
              <a:t>generalization</a:t>
            </a:r>
            <a:r>
              <a:rPr lang="it-IT" dirty="0"/>
              <a:t> </a:t>
            </a:r>
            <a:r>
              <a:rPr lang="it-IT" dirty="0" err="1"/>
              <a:t>relationship</a:t>
            </a:r>
            <a:r>
              <a:rPr lang="it-IT" dirty="0"/>
              <a:t> be- </a:t>
            </a:r>
            <a:r>
              <a:rPr lang="it-IT" dirty="0" err="1"/>
              <a:t>tween</a:t>
            </a:r>
            <a:r>
              <a:rPr lang="it-IT" dirty="0"/>
              <a:t> the first </a:t>
            </a:r>
            <a:r>
              <a:rPr lang="it-IT" dirty="0" err="1"/>
              <a:t>parent</a:t>
            </a:r>
            <a:r>
              <a:rPr lang="it-IT" dirty="0"/>
              <a:t> of A and the first </a:t>
            </a:r>
            <a:r>
              <a:rPr lang="it-IT" dirty="0" err="1"/>
              <a:t>parent</a:t>
            </a:r>
            <a:r>
              <a:rPr lang="it-IT" dirty="0"/>
              <a:t> of B, and the </a:t>
            </a:r>
            <a:r>
              <a:rPr lang="it-IT" dirty="0" err="1"/>
              <a:t>second</a:t>
            </a:r>
            <a:r>
              <a:rPr lang="it-IT" dirty="0"/>
              <a:t> </a:t>
            </a:r>
            <a:r>
              <a:rPr lang="it-IT" dirty="0" err="1"/>
              <a:t>parent</a:t>
            </a:r>
            <a:r>
              <a:rPr lang="it-IT" dirty="0"/>
              <a:t> of B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either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or a </a:t>
            </a:r>
            <a:r>
              <a:rPr lang="it-IT" dirty="0" err="1"/>
              <a:t>generaliza</a:t>
            </a:r>
            <a:r>
              <a:rPr lang="it-IT" dirty="0"/>
              <a:t>- </a:t>
            </a:r>
            <a:r>
              <a:rPr lang="it-IT" dirty="0" err="1"/>
              <a:t>tion</a:t>
            </a:r>
            <a:r>
              <a:rPr lang="it-IT" dirty="0"/>
              <a:t> of the </a:t>
            </a:r>
            <a:r>
              <a:rPr lang="it-IT" dirty="0" err="1"/>
              <a:t>second</a:t>
            </a:r>
            <a:r>
              <a:rPr lang="it-IT" dirty="0"/>
              <a:t> </a:t>
            </a:r>
            <a:r>
              <a:rPr lang="it-IT" dirty="0" err="1"/>
              <a:t>parent</a:t>
            </a:r>
            <a:r>
              <a:rPr lang="it-IT" dirty="0"/>
              <a:t> of A, </a:t>
            </a:r>
            <a:r>
              <a:rPr lang="it-IT" dirty="0" err="1"/>
              <a:t>then</a:t>
            </a:r>
            <a:r>
              <a:rPr lang="it-IT" dirty="0"/>
              <a:t> B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generalization</a:t>
            </a:r>
            <a:r>
              <a:rPr lang="it-IT" dirty="0"/>
              <a:t> of A. In some </a:t>
            </a:r>
            <a:r>
              <a:rPr lang="it-IT" dirty="0" err="1"/>
              <a:t>cases</a:t>
            </a:r>
            <a:r>
              <a:rPr lang="it-IT" dirty="0"/>
              <a:t>, the </a:t>
            </a:r>
            <a:r>
              <a:rPr lang="it-IT" dirty="0" err="1"/>
              <a:t>resulting</a:t>
            </a:r>
            <a:r>
              <a:rPr lang="it-IT" dirty="0"/>
              <a:t> </a:t>
            </a:r>
            <a:r>
              <a:rPr lang="it-IT" dirty="0" err="1"/>
              <a:t>generalization</a:t>
            </a:r>
            <a:r>
              <a:rPr lang="it-IT" dirty="0"/>
              <a:t> </a:t>
            </a:r>
            <a:r>
              <a:rPr lang="it-IT" dirty="0" err="1"/>
              <a:t>relationships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</a:t>
            </a:r>
            <a:r>
              <a:rPr lang="it-IT" dirty="0" err="1"/>
              <a:t>implied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be </a:t>
            </a:r>
            <a:r>
              <a:rPr lang="it-IT" dirty="0" err="1"/>
              <a:t>separated</a:t>
            </a:r>
            <a:r>
              <a:rPr lang="it-IT" dirty="0"/>
              <a:t> by a single </a:t>
            </a:r>
            <a:r>
              <a:rPr lang="it-IT" dirty="0" err="1"/>
              <a:t>node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implied</a:t>
            </a:r>
            <a:r>
              <a:rPr lang="it-IT" dirty="0"/>
              <a:t> </a:t>
            </a:r>
            <a:r>
              <a:rPr lang="it-IT" dirty="0" err="1"/>
              <a:t>generalization</a:t>
            </a:r>
            <a:r>
              <a:rPr lang="it-IT" dirty="0"/>
              <a:t> </a:t>
            </a:r>
            <a:r>
              <a:rPr lang="it-IT" dirty="0" err="1"/>
              <a:t>relationships</a:t>
            </a:r>
            <a:r>
              <a:rPr lang="it-IT" dirty="0"/>
              <a:t> </a:t>
            </a:r>
            <a:r>
              <a:rPr lang="it-IT" dirty="0" err="1"/>
              <a:t>explicitly</a:t>
            </a:r>
            <a:r>
              <a:rPr lang="it-IT" dirty="0"/>
              <a:t> from the set of </a:t>
            </a:r>
            <a:r>
              <a:rPr lang="it-IT" dirty="0" err="1"/>
              <a:t>edges</a:t>
            </a:r>
            <a:r>
              <a:rPr lang="it-IT" dirty="0"/>
              <a:t>. 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427" y="1408327"/>
            <a:ext cx="6096000" cy="4140200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925730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Celestiale</Template>
  <TotalTime>37</TotalTime>
  <Words>1344</Words>
  <Application>Microsoft Macintosh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Celestiale</vt:lpstr>
      <vt:lpstr>Incognito  Efficient  full domain k- anonymity</vt:lpstr>
      <vt:lpstr>introduction</vt:lpstr>
      <vt:lpstr>Presentazione di PowerPoint</vt:lpstr>
      <vt:lpstr>Presentazione di PowerPoint</vt:lpstr>
      <vt:lpstr>Basic incognito algorithm</vt:lpstr>
      <vt:lpstr>Breadth-first search</vt:lpstr>
      <vt:lpstr>Graph generation</vt:lpstr>
      <vt:lpstr>Presentazione di PowerPoint</vt:lpstr>
      <vt:lpstr>Presentazione di PowerPoint</vt:lpstr>
      <vt:lpstr>Presentazione di PowerPoint</vt:lpstr>
      <vt:lpstr>plots</vt:lpstr>
      <vt:lpstr>Presentazione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Incognito  Efficient  full domain k- anonymity</dc:title>
  <dc:creator>Utente di Microsoft Office</dc:creator>
  <cp:lastModifiedBy>Utente di Microsoft Office</cp:lastModifiedBy>
  <cp:revision>6</cp:revision>
  <dcterms:created xsi:type="dcterms:W3CDTF">2020-03-24T16:47:18Z</dcterms:created>
  <dcterms:modified xsi:type="dcterms:W3CDTF">2020-03-24T17:24:30Z</dcterms:modified>
</cp:coreProperties>
</file>