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11.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_rels/presentation.xml.rels" ContentType="application/vnd.openxmlformats-package.relationships+xml"/>
  <Override PartName="/ppt/media/image6.png" ContentType="image/png"/>
  <Override PartName="/ppt/media/image1.jpeg" ContentType="image/jpeg"/>
  <Override PartName="/ppt/media/image11.png" ContentType="image/png"/>
  <Override PartName="/ppt/media/image4.png" ContentType="image/png"/>
  <Override PartName="/ppt/media/image12.tif" ContentType="image/tiff"/>
  <Override PartName="/ppt/media/image3.jpeg" ContentType="image/jpeg"/>
  <Override PartName="/ppt/media/image5.png" ContentType="image/png"/>
  <Override PartName="/ppt/media/image2.png" ContentType="image/png"/>
  <Override PartName="/ppt/media/image7.png" ContentType="image/png"/>
  <Override PartName="/ppt/media/image8.png" ContentType="image/png"/>
  <Override PartName="/ppt/media/image10.tif" ContentType="image/tiff"/>
  <Override PartName="/ppt/media/image9.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Celestia-R1---OverlayTitleHD.png"/>
          <p:cNvPicPr/>
          <p:nvPr/>
        </p:nvPicPr>
        <p:blipFill>
          <a:blip r:embed="rId3"/>
          <a:stretch/>
        </p:blipFill>
        <p:spPr>
          <a:xfrm>
            <a:off x="0" y="0"/>
            <a:ext cx="12187440" cy="68547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3"/>
          <a:stretch/>
        </p:blipFill>
        <p:spPr>
          <a:xfrm>
            <a:off x="0" y="0"/>
            <a:ext cx="12187440" cy="685476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tif"/><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tif"/><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962520" y="1964160"/>
            <a:ext cx="7196400" cy="2419920"/>
          </a:xfrm>
          <a:prstGeom prst="rect">
            <a:avLst/>
          </a:prstGeom>
          <a:noFill/>
          <a:ln>
            <a:noFill/>
          </a:ln>
        </p:spPr>
        <p:style>
          <a:lnRef idx="0"/>
          <a:fillRef idx="0"/>
          <a:effectRef idx="0"/>
          <a:fontRef idx="minor"/>
        </p:style>
        <p:txBody>
          <a:bodyPr lIns="90000" rIns="90000" tIns="45000" bIns="45000" anchor="b">
            <a:normAutofit fontScale="91000"/>
          </a:bodyPr>
          <a:p>
            <a:pPr algn="r">
              <a:lnSpc>
                <a:spcPct val="100000"/>
              </a:lnSpc>
            </a:pPr>
            <a:r>
              <a:rPr b="0" lang="it-IT" sz="4800" spc="-1" strike="noStrike" cap="all">
                <a:solidFill>
                  <a:srgbClr val="ffffff"/>
                </a:solidFill>
                <a:latin typeface="Calibri Light"/>
                <a:ea typeface="DejaVu Sans"/>
              </a:rPr>
              <a:t>Incognito </a:t>
            </a:r>
            <a:br/>
            <a:r>
              <a:rPr b="0" lang="it-IT" sz="4800" spc="-1" strike="noStrike" cap="all">
                <a:solidFill>
                  <a:srgbClr val="ffffff"/>
                </a:solidFill>
                <a:latin typeface="Calibri Light"/>
                <a:ea typeface="DejaVu Sans"/>
              </a:rPr>
              <a:t>Efficient </a:t>
            </a:r>
            <a:br/>
            <a:r>
              <a:rPr b="0" lang="it-IT" sz="4800" spc="-1" strike="noStrike" cap="all">
                <a:solidFill>
                  <a:srgbClr val="ffffff"/>
                </a:solidFill>
                <a:latin typeface="Calibri Light"/>
                <a:ea typeface="DejaVu Sans"/>
              </a:rPr>
              <a:t>full domain k-anonymity</a:t>
            </a:r>
            <a:endParaRPr b="0" lang="it-IT" sz="4800" spc="-1" strike="noStrike">
              <a:latin typeface="Arial"/>
            </a:endParaRPr>
          </a:p>
        </p:txBody>
      </p:sp>
      <p:sp>
        <p:nvSpPr>
          <p:cNvPr id="79" name="CustomShape 2"/>
          <p:cNvSpPr/>
          <p:nvPr/>
        </p:nvSpPr>
        <p:spPr>
          <a:xfrm>
            <a:off x="3962520" y="4385880"/>
            <a:ext cx="7196400" cy="1404000"/>
          </a:xfrm>
          <a:prstGeom prst="rect">
            <a:avLst/>
          </a:prstGeom>
          <a:noFill/>
          <a:ln>
            <a:noFill/>
          </a:ln>
        </p:spPr>
        <p:style>
          <a:lnRef idx="0"/>
          <a:fillRef idx="0"/>
          <a:effectRef idx="0"/>
          <a:fontRef idx="minor"/>
        </p:style>
        <p:txBody>
          <a:bodyPr lIns="90000" rIns="90000" tIns="45000" bIns="45000">
            <a:noAutofit/>
          </a:bodyPr>
          <a:p>
            <a:pPr algn="r">
              <a:lnSpc>
                <a:spcPct val="100000"/>
              </a:lnSpc>
              <a:spcAft>
                <a:spcPts val="1001"/>
              </a:spcAft>
            </a:pPr>
            <a:r>
              <a:rPr b="0" lang="it-IT" sz="1800" spc="-1" strike="noStrike" cap="all">
                <a:solidFill>
                  <a:srgbClr val="ffffff"/>
                </a:solidFill>
                <a:latin typeface="Calibri"/>
                <a:ea typeface="DejaVu Sans"/>
              </a:rPr>
              <a:t>Report data protection &amp; privacy</a:t>
            </a:r>
            <a:endParaRPr b="0" lang="it-IT" sz="1800" spc="-1" strike="noStrike">
              <a:latin typeface="Arial"/>
            </a:endParaRPr>
          </a:p>
          <a:p>
            <a:pPr algn="r">
              <a:lnSpc>
                <a:spcPct val="100000"/>
              </a:lnSpc>
              <a:spcAft>
                <a:spcPts val="1001"/>
              </a:spcAft>
            </a:pPr>
            <a:r>
              <a:rPr b="0" lang="it-IT" sz="1800" spc="-1" strike="noStrike" cap="all">
                <a:solidFill>
                  <a:srgbClr val="ffffff"/>
                </a:solidFill>
                <a:latin typeface="Calibri"/>
                <a:ea typeface="DejaVu Sans"/>
              </a:rPr>
              <a:t>Enrico Boschi</a:t>
            </a:r>
            <a:endParaRPr b="0" lang="it-IT" sz="1800" spc="-1" strike="noStrike">
              <a:latin typeface="Arial"/>
            </a:endParaRPr>
          </a:p>
          <a:p>
            <a:pPr algn="r">
              <a:lnSpc>
                <a:spcPct val="100000"/>
              </a:lnSpc>
              <a:spcAft>
                <a:spcPts val="1001"/>
              </a:spcAft>
            </a:pPr>
            <a:r>
              <a:rPr b="0" lang="it-IT" sz="1800" spc="-1" strike="noStrike" cap="all">
                <a:solidFill>
                  <a:srgbClr val="ffffff"/>
                </a:solidFill>
                <a:latin typeface="Calibri"/>
                <a:ea typeface="DejaVu Sans"/>
              </a:rPr>
              <a:t>Stefano Avola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Segnaposto contenuto 3" descr=""/>
          <p:cNvPicPr/>
          <p:nvPr/>
        </p:nvPicPr>
        <p:blipFill>
          <a:blip r:embed="rId1"/>
          <a:stretch/>
        </p:blipFill>
        <p:spPr>
          <a:xfrm>
            <a:off x="914400" y="177120"/>
            <a:ext cx="10402920" cy="6517440"/>
          </a:xfrm>
          <a:prstGeom prst="rect">
            <a:avLst/>
          </a:prstGeom>
          <a:ln>
            <a:noFill/>
          </a:ln>
          <a:effectLst>
            <a:softEdge rad="38100"/>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85800" y="0"/>
            <a:ext cx="10130040" cy="1315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plots</a:t>
            </a:r>
            <a:endParaRPr b="0" lang="it-IT" sz="3600" spc="-1" strike="noStrike">
              <a:latin typeface="Arial"/>
            </a:endParaRPr>
          </a:p>
        </p:txBody>
      </p:sp>
      <p:pic>
        <p:nvPicPr>
          <p:cNvPr id="97" name="Immagine 3" descr=""/>
          <p:cNvPicPr/>
          <p:nvPr/>
        </p:nvPicPr>
        <p:blipFill>
          <a:blip r:embed="rId1"/>
          <a:stretch/>
        </p:blipFill>
        <p:spPr>
          <a:xfrm>
            <a:off x="685800" y="1829520"/>
            <a:ext cx="10666440" cy="3695400"/>
          </a:xfrm>
          <a:prstGeom prst="rect">
            <a:avLst/>
          </a:prstGeom>
          <a:ln>
            <a:noFill/>
          </a:ln>
        </p:spPr>
      </p:pic>
      <p:pic>
        <p:nvPicPr>
          <p:cNvPr id="98" name="Immagine 2" descr=""/>
          <p:cNvPicPr/>
          <p:nvPr/>
        </p:nvPicPr>
        <p:blipFill>
          <a:blip r:embed="rId2"/>
          <a:stretch/>
        </p:blipFill>
        <p:spPr>
          <a:xfrm>
            <a:off x="685800" y="1829520"/>
            <a:ext cx="4927680" cy="3695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0"/>
            <a:ext cx="10130040" cy="1315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plots</a:t>
            </a:r>
            <a:endParaRPr b="0" lang="it-IT" sz="3600" spc="-1" strike="noStrike">
              <a:latin typeface="Arial"/>
            </a:endParaRPr>
          </a:p>
        </p:txBody>
      </p:sp>
      <p:pic>
        <p:nvPicPr>
          <p:cNvPr id="100" name="Immagine 3" descr=""/>
          <p:cNvPicPr/>
          <p:nvPr/>
        </p:nvPicPr>
        <p:blipFill>
          <a:blip r:embed="rId1"/>
          <a:stretch/>
        </p:blipFill>
        <p:spPr>
          <a:xfrm>
            <a:off x="685800" y="1829520"/>
            <a:ext cx="10666440" cy="3695400"/>
          </a:xfrm>
          <a:prstGeom prst="rect">
            <a:avLst/>
          </a:prstGeom>
          <a:ln>
            <a:noFill/>
          </a:ln>
        </p:spPr>
      </p:pic>
      <p:pic>
        <p:nvPicPr>
          <p:cNvPr id="101" name="Immagine 4" descr=""/>
          <p:cNvPicPr/>
          <p:nvPr/>
        </p:nvPicPr>
        <p:blipFill>
          <a:blip r:embed="rId2"/>
          <a:stretch/>
        </p:blipFill>
        <p:spPr>
          <a:xfrm>
            <a:off x="5751360" y="1833120"/>
            <a:ext cx="4923000" cy="3691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5800" y="609480"/>
            <a:ext cx="10130040" cy="1454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introduction</a:t>
            </a:r>
            <a:endParaRPr b="0" lang="it-IT" sz="3600" spc="-1" strike="noStrike">
              <a:latin typeface="Arial"/>
            </a:endParaRPr>
          </a:p>
        </p:txBody>
      </p:sp>
      <p:sp>
        <p:nvSpPr>
          <p:cNvPr id="81" name="CustomShape 2"/>
          <p:cNvSpPr/>
          <p:nvPr/>
        </p:nvSpPr>
        <p:spPr>
          <a:xfrm>
            <a:off x="685800" y="2066040"/>
            <a:ext cx="10130040" cy="4642560"/>
          </a:xfrm>
          <a:prstGeom prst="rect">
            <a:avLst/>
          </a:prstGeom>
          <a:noFill/>
          <a:ln>
            <a:noFill/>
          </a:ln>
        </p:spPr>
        <p:style>
          <a:lnRef idx="0"/>
          <a:fillRef idx="0"/>
          <a:effectRef idx="0"/>
          <a:fontRef idx="minor"/>
        </p:style>
        <p:txBody>
          <a:bodyPr lIns="90000" rIns="90000" tIns="45000" bIns="45000" anchor="ctr">
            <a:normAutofit/>
          </a:bodyPr>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K-anonymization is a technique that prevents joining attacks by generalizing and/or suppressing portions of the released data so that no individual can be uniquely distinguished from a group of size k.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frequency set of a relation T with respect to a group of n attributes Q is a mapping from each unique combination of values ⟨q0,...,qn⟩ of Q in T (the value groups) to the total number of tuples in T with these values of Q (the counts).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 is said to satisfy the k-anonymity property (or to be k-anonymous) with respect to attribute set Q if every count in the frequency set of T with respect to Q is greater than or equal to k. </a:t>
            </a:r>
            <a:endParaRPr b="0" lang="it-IT" sz="1800" spc="-1" strike="noStrike">
              <a:latin typeface="Arial"/>
            </a:endParaRPr>
          </a:p>
          <a:p>
            <a:pPr>
              <a:lnSpc>
                <a:spcPct val="100000"/>
              </a:lnSpc>
              <a:spcAft>
                <a:spcPts val="1001"/>
              </a:spcAft>
            </a:pPr>
            <a:r>
              <a:rPr b="0" lang="it-IT" sz="1800" spc="-1" strike="noStrike">
                <a:solidFill>
                  <a:srgbClr val="ffffff"/>
                </a:solidFill>
                <a:latin typeface="Calibri"/>
                <a:ea typeface="Noto Sans CJK SC"/>
              </a:rPr>
              <a:t>We denote this domain generalization relationship by &lt;</a:t>
            </a:r>
            <a:r>
              <a:rPr b="0" lang="it-IT" sz="1800" spc="-1" strike="noStrike" baseline="-14000000">
                <a:solidFill>
                  <a:srgbClr val="ffffff"/>
                </a:solidFill>
                <a:latin typeface="Calibri"/>
                <a:ea typeface="Noto Sans CJK SC"/>
              </a:rPr>
              <a:t>D</a:t>
            </a:r>
            <a:r>
              <a:rPr b="0" lang="it-IT" sz="1800" spc="-1" strike="noStrike">
                <a:solidFill>
                  <a:srgbClr val="ffffff"/>
                </a:solidFill>
                <a:latin typeface="Calibri"/>
                <a:ea typeface="Noto Sans CJK SC"/>
              </a:rPr>
              <a:t>, and we use the notation Di ≤</a:t>
            </a:r>
            <a:r>
              <a:rPr b="0" lang="it-IT" sz="1800" spc="-1" strike="noStrike" baseline="-14000000">
                <a:solidFill>
                  <a:srgbClr val="ffffff"/>
                </a:solidFill>
                <a:latin typeface="Calibri"/>
                <a:ea typeface="Noto Sans CJK SC"/>
              </a:rPr>
              <a:t>D</a:t>
            </a:r>
            <a:r>
              <a:rPr b="0" lang="it-IT" sz="1800" spc="-1" strike="noStrike">
                <a:solidFill>
                  <a:srgbClr val="ffffff"/>
                </a:solidFill>
                <a:latin typeface="Calibri"/>
                <a:ea typeface="Noto Sans CJK SC"/>
              </a:rPr>
              <a:t> Dj to denote that domain Dj is either identical to or a domain generalization of Di.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654840"/>
            <a:ext cx="10130040" cy="5830920"/>
          </a:xfrm>
          <a:prstGeom prst="rect">
            <a:avLst/>
          </a:prstGeom>
          <a:noFill/>
          <a:ln>
            <a:noFill/>
          </a:ln>
        </p:spPr>
        <p:style>
          <a:lnRef idx="0"/>
          <a:fillRef idx="0"/>
          <a:effectRef idx="0"/>
          <a:fontRef idx="minor"/>
        </p:style>
        <p:txBody>
          <a:bodyPr lIns="90000" rIns="90000" tIns="45000" bIns="45000" anchor="ctr">
            <a:normAutofit/>
          </a:bodyPr>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Consider a vector of n domains with correspond- ing domain hierarchies H1 . . . Hn . A vector of n domains ⟨DA1 , ..., DAn ⟩ is said to be a direct multi-attribute domain generalization (also denoted &lt;</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of another vector of n domains ⟨DB1 , ..., DBn ⟩ if the following conditions hold: </a:t>
            </a:r>
            <a:endParaRPr b="0" lang="it-IT" sz="1800" spc="-1" strike="noStrike">
              <a:latin typeface="Arial"/>
            </a:endParaRPr>
          </a:p>
          <a:p>
            <a:pPr lvl="1" marL="743040" indent="-28440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There exists a single value j in 1 . . . n such that domain hierarchy Hj contains the edge DAj → DBj (i.e., DBj is a direct domain generalization of DAj ). </a:t>
            </a:r>
            <a:endParaRPr b="0" lang="it-IT" sz="1600" spc="-1" strike="noStrike">
              <a:latin typeface="Arial"/>
            </a:endParaRPr>
          </a:p>
          <a:p>
            <a:pPr lvl="1" marL="743040" indent="-28440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For all other i in 1...n, i.e., for i != j, DAi =DBi </a:t>
            </a:r>
            <a:endParaRPr b="0" lang="it-IT" sz="16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 multi-attribute generalization lattice over n single-attribute domain generalization hierarchies is a complete lattice of n-vectors of domains in which </a:t>
            </a:r>
            <a:endParaRPr b="0" lang="it-IT" sz="1800" spc="-1" strike="noStrike">
              <a:latin typeface="Arial"/>
            </a:endParaRPr>
          </a:p>
          <a:p>
            <a:pPr lvl="1" marL="743040" indent="-28440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Each edge is a direct multi-attribute domain generalization relationship. </a:t>
            </a:r>
            <a:endParaRPr b="0" lang="it-IT" sz="1600" spc="-1" strike="noStrike">
              <a:latin typeface="Arial"/>
            </a:endParaRPr>
          </a:p>
          <a:p>
            <a:pPr lvl="1" marL="743040" indent="-28440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The bottom element is the n-vector ⟨DA1, ..., DAn⟩, where, for all i, DAi is the source of the hierarchy chain Hi (i.e., the most specific domain associated with domain hierarchy Hi). </a:t>
            </a:r>
            <a:endParaRPr b="0" lang="it-IT" sz="1600" spc="-1" strike="noStrike">
              <a:latin typeface="Arial"/>
            </a:endParaRPr>
          </a:p>
          <a:p>
            <a:pPr lvl="1" marL="743040" indent="-28440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3. The top element is the n-vector ⟨DA1 , ..., DAn ⟩, where, for all i, DAi is the sink of the hierarchy chain Hi (ie., the most general domain associated with domain hierarchy Hi). </a:t>
            </a:r>
            <a:endParaRPr b="0" lang="it-IT" sz="16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distance vector between two domain vectors ⟨DA1 , .., DAn ⟩ and ⟨DB1 , .., DBn ⟩ is a vector DV = [d1, ..., dn], where each value di denotes the length of the path between the domain DAi and the domain DBi in domain generalization hierarchy Hi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height of a multi-attribute generalization is the sum of the values in the corresponding distance vector. For example, the height of ⟨S1,Z1⟩ is 2.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457200"/>
            <a:ext cx="10130040" cy="6226200"/>
          </a:xfrm>
          <a:prstGeom prst="rect">
            <a:avLst/>
          </a:prstGeom>
          <a:noFill/>
          <a:ln>
            <a:noFill/>
          </a:ln>
        </p:spPr>
        <p:style>
          <a:lnRef idx="0"/>
          <a:fillRef idx="0"/>
          <a:effectRef idx="0"/>
          <a:fontRef idx="minor"/>
        </p:style>
        <p:txBody>
          <a:bodyPr lIns="90000" rIns="90000" tIns="45000" bIns="45000" anchor="ctr">
            <a:noAutofit/>
          </a:bodyPr>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Let T be a relation with quasi-identifier attributes Q1, ..., Qn. A full-domain generalization is defined by a set of functions, φ1 , ..., φn , each of the form φi : DQi → DAi, where DQi ≤</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DAi. φi maps each value q∈DQi to some a∈DAi such that a=q or a ∈ γ+(q). A full-domain generalization V of T is obtained by replacing the value q of attribute Qi in each tuple of T with the value φi(q).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t>
            </a:r>
            <a:r>
              <a:rPr b="0" lang="it-IT" sz="1800" spc="-1" strike="noStrike">
                <a:solidFill>
                  <a:srgbClr val="ffffff"/>
                </a:solidFill>
                <a:latin typeface="Calibri"/>
                <a:ea typeface="DejaVu Sans"/>
              </a:rPr>
              <a:t>Rollup” technique: the search pattern is also breadth-first, and the algorithm computes the frequency set of the data table with respect to each domain generalization encountered. However, for all generalizations other than the root, this frequency set is computed based on the frequency set of (one of) the generalization(s) of which the node is a direct generalization.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 full-domain k-anonymization is produced by joining T with its dimension tables, and projecting the appropriate domain attributes.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Generalization Property: Let T be a relation, and let P and Q be sets of attributes in T such that DP &lt;</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DQ. If T is k-anonymous with respect to P, then T is also k-anonymous with respect to Q.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Rollup Property Let T be a relation, and let P and Q be sets of attributes such that DP ≤</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DQ. If we have f1, the frequency set of T with respect to P, then we can generate each count in f2, the frequency set of T with respect to Q, by summing the set of counts in f1 associated by γ with each value set of f2 .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Subset Property Let T be a relation, and let Q be a set of attributes in T. If T is k-anonymous with respect to Q, then T is k-anonymous with respect to any set of attributes P such that P ⊆Q.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5800" y="609480"/>
            <a:ext cx="10130040" cy="1454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Basic incognito algorithm</a:t>
            </a:r>
            <a:endParaRPr b="0" lang="it-IT" sz="3600" spc="-1" strike="noStrike">
              <a:latin typeface="Arial"/>
            </a:endParaRPr>
          </a:p>
        </p:txBody>
      </p:sp>
      <p:sp>
        <p:nvSpPr>
          <p:cNvPr id="85" name="CustomShape 2"/>
          <p:cNvSpPr/>
          <p:nvPr/>
        </p:nvSpPr>
        <p:spPr>
          <a:xfrm>
            <a:off x="685800" y="2142000"/>
            <a:ext cx="10130040" cy="4529160"/>
          </a:xfrm>
          <a:prstGeom prst="rect">
            <a:avLst/>
          </a:prstGeom>
          <a:noFill/>
          <a:ln>
            <a:noFill/>
          </a:ln>
        </p:spPr>
        <p:style>
          <a:lnRef idx="0"/>
          <a:fillRef idx="0"/>
          <a:effectRef idx="0"/>
          <a:fontRef idx="minor"/>
        </p:style>
        <p:txBody>
          <a:bodyPr lIns="90000" rIns="90000" tIns="45000" bIns="45000" anchor="ctr">
            <a:noAutofit/>
          </a:bodyPr>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Based on the subset property, the algorithm begins by checking single-attribute subsets of the quasi-identifier, and then iterates, checking k-anonymity with respect to increasingly large subsets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Each iteration consists of two main parts: </a:t>
            </a:r>
            <a:endParaRPr b="0" lang="it-IT" sz="1800" spc="-1" strike="noStrike">
              <a:latin typeface="Arial"/>
            </a:endParaRPr>
          </a:p>
          <a:p>
            <a:pPr lvl="1" marL="743040" indent="-28440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Each iteration considers a graph of candidate multi-attribute generalizations (nodes) constructed from a subset of the quasi-identifier of size i. We denote the set of candidate nodes Ci. The set of direct multi-attribute generalization relationships (edges) connect-ing these nodes is denoted Ei. A modified breadth-first search over the graph yields the set of multi-attribute generalizations of size i with respect to which T is k-anonymous (denoted Si). </a:t>
            </a:r>
            <a:endParaRPr b="0" lang="it-IT" sz="1600" spc="-1" strike="noStrike">
              <a:latin typeface="Arial"/>
            </a:endParaRPr>
          </a:p>
          <a:p>
            <a:pPr lvl="1" marL="743040" indent="-28440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After obtaining Si, the algorithm constructs the set of candidate nodes of size i + 1 (Ci+1), and the edges connecting them (Ei+1) using the subset property. </a:t>
            </a:r>
            <a:endParaRPr b="0" lang="it-IT" sz="1600" spc="-1" strike="noStrike">
              <a:latin typeface="Arial"/>
            </a:endParaRPr>
          </a:p>
          <a:p>
            <a:pPr>
              <a:lnSpc>
                <a:spcPct val="100000"/>
              </a:lnSpc>
              <a:spcAft>
                <a:spcPts val="1001"/>
              </a:spcAft>
            </a:pP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5800" y="609480"/>
            <a:ext cx="10130040" cy="1454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Breadth-first search</a:t>
            </a:r>
            <a:endParaRPr b="0" lang="it-IT" sz="3600" spc="-1" strike="noStrike">
              <a:latin typeface="Arial"/>
            </a:endParaRPr>
          </a:p>
        </p:txBody>
      </p:sp>
      <p:sp>
        <p:nvSpPr>
          <p:cNvPr id="87" name="CustomShape 2"/>
          <p:cNvSpPr/>
          <p:nvPr/>
        </p:nvSpPr>
        <p:spPr>
          <a:xfrm>
            <a:off x="685800" y="2142000"/>
            <a:ext cx="10130040" cy="3647520"/>
          </a:xfrm>
          <a:prstGeom prst="rect">
            <a:avLst/>
          </a:prstGeom>
          <a:noFill/>
          <a:ln>
            <a:noFill/>
          </a:ln>
        </p:spPr>
        <p:style>
          <a:lnRef idx="0"/>
          <a:fillRef idx="0"/>
          <a:effectRef idx="0"/>
          <a:fontRef idx="minor"/>
        </p:style>
        <p:txBody>
          <a:bodyPr lIns="90000" rIns="90000" tIns="45000" bIns="45000" anchor="ctr">
            <a:noAutofit/>
          </a:bodyPr>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ith iteration of Incognito performs a search that determines the k-anonymity status of table T with respect to all candidate generalizations in Ci.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When a node is found to be k-anonymous, all of its direct generalizations are marked, and not checked in subsequent iterations of the search.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breadth-first search of the graph defined by Ci and Ei determines the k-anonymity status of T with respect to all i-attribute generalizations in Ci.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5800" y="609480"/>
            <a:ext cx="10130040" cy="1454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Graph generation</a:t>
            </a:r>
            <a:endParaRPr b="0" lang="it-IT" sz="3600" spc="-1" strike="noStrike">
              <a:latin typeface="Arial"/>
            </a:endParaRPr>
          </a:p>
        </p:txBody>
      </p:sp>
      <p:sp>
        <p:nvSpPr>
          <p:cNvPr id="89" name="CustomShape 2"/>
          <p:cNvSpPr/>
          <p:nvPr/>
        </p:nvSpPr>
        <p:spPr>
          <a:xfrm>
            <a:off x="685800" y="1598400"/>
            <a:ext cx="10569600" cy="3647520"/>
          </a:xfrm>
          <a:prstGeom prst="rect">
            <a:avLst/>
          </a:prstGeom>
          <a:noFill/>
          <a:ln>
            <a:noFill/>
          </a:ln>
        </p:spPr>
        <p:style>
          <a:lnRef idx="0"/>
          <a:fillRef idx="0"/>
          <a:effectRef idx="0"/>
          <a:fontRef idx="minor"/>
        </p:style>
        <p:txBody>
          <a:bodyPr lIns="90000" rIns="90000" tIns="45000" bIns="45000" anchor="ctr">
            <a:noAutofit/>
          </a:bodyPr>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graph generation component consists of three main phases.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First, we have a join phase and a prune phase for generating the set of candidate nodes Ci with respect to which T could potentially be k-anonymous given previous iterations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final phase is edge generation, through which the direct multi-attribute generalization relationships among can- didate nodes are constructed. </a:t>
            </a: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join phase creates a superset of Ci based on Si−1. The join query is as follows, and assumes some arbitrary ordering assigned to the dimensions.  This ordering is intended purely to avoid generating duplicates:</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0" name="Immagine 3" descr=""/>
          <p:cNvPicPr/>
          <p:nvPr/>
        </p:nvPicPr>
        <p:blipFill>
          <a:blip r:embed="rId1"/>
          <a:stretch/>
        </p:blipFill>
        <p:spPr>
          <a:xfrm>
            <a:off x="2329200" y="4388040"/>
            <a:ext cx="6247080" cy="2183040"/>
          </a:xfrm>
          <a:prstGeom prst="rect">
            <a:avLst/>
          </a:prstGeom>
          <a:ln>
            <a:noFill/>
          </a:ln>
          <a:effectLst>
            <a:softEdge rad="63500"/>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469440"/>
            <a:ext cx="10130040" cy="5320080"/>
          </a:xfrm>
          <a:prstGeom prst="rect">
            <a:avLst/>
          </a:prstGeom>
          <a:noFill/>
          <a:ln>
            <a:noFill/>
          </a:ln>
        </p:spPr>
        <p:style>
          <a:lnRef idx="0"/>
          <a:fillRef idx="0"/>
          <a:effectRef idx="0"/>
          <a:fontRef idx="minor"/>
        </p:style>
        <p:txBody>
          <a:bodyPr lIns="90000" rIns="90000" tIns="45000" bIns="45000" anchor="ctr">
            <a:noAutofit/>
          </a:bodyPr>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result of the join phase may include some nodes with subsets not in Si−1, and during the prune phase, we remove these nodes from Ci. </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2" name="Immagine 3" descr=""/>
          <p:cNvPicPr/>
          <p:nvPr/>
        </p:nvPicPr>
        <p:blipFill>
          <a:blip r:embed="rId1"/>
          <a:stretch/>
        </p:blipFill>
        <p:spPr>
          <a:xfrm>
            <a:off x="4411800" y="3456000"/>
            <a:ext cx="2716200" cy="849600"/>
          </a:xfrm>
          <a:prstGeom prst="rect">
            <a:avLst/>
          </a:prstGeom>
          <a:ln>
            <a:noFill/>
          </a:ln>
          <a:effectLst>
            <a:softEdge rad="38100"/>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444960"/>
            <a:ext cx="4379040" cy="6065640"/>
          </a:xfrm>
          <a:prstGeom prst="rect">
            <a:avLst/>
          </a:prstGeom>
          <a:noFill/>
          <a:ln>
            <a:noFill/>
          </a:ln>
        </p:spPr>
        <p:style>
          <a:lnRef idx="0"/>
          <a:fillRef idx="0"/>
          <a:effectRef idx="0"/>
          <a:fontRef idx="minor"/>
        </p:style>
        <p:txBody>
          <a:bodyPr lIns="90000" rIns="90000" tIns="45000" bIns="45000" anchor="ctr">
            <a:noAutofit/>
          </a:bodyPr>
          <a:p>
            <a:pPr>
              <a:lnSpc>
                <a:spcPct val="100000"/>
              </a:lnSpc>
              <a:spcAft>
                <a:spcPts val="1001"/>
              </a:spcAft>
            </a:pPr>
            <a:endParaRPr b="0" lang="it-IT" sz="1800" spc="-1" strike="noStrike">
              <a:latin typeface="Arial"/>
            </a:endParaRPr>
          </a:p>
          <a:p>
            <a:pPr marL="285840" indent="-28440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Ei is constructed using Ci and Ei−1 based on some simple observations. Consider two nodes A and B ∈ Ci. We observe that if there exists a generalization relationship between the first parent of A and the first parent of B, and the second parent of B is either equal to or a generalization of the second parent of A, then B is a generalization of A. In some cases, the resulting generalization relationships may be implied, but they may only be separated by a single node. We remove these implied generalization relationships explicitly from the set of edges. </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4" name="Immagine 3" descr=""/>
          <p:cNvPicPr/>
          <p:nvPr/>
        </p:nvPicPr>
        <p:blipFill>
          <a:blip r:embed="rId1"/>
          <a:stretch/>
        </p:blipFill>
        <p:spPr>
          <a:xfrm>
            <a:off x="5383440" y="1408320"/>
            <a:ext cx="6094440" cy="4138920"/>
          </a:xfrm>
          <a:prstGeom prst="rect">
            <a:avLst/>
          </a:prstGeom>
          <a:ln>
            <a:noFill/>
          </a:ln>
          <a:effectLst>
            <a:softEdge rad="50800"/>
          </a:effectLst>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Celestiale</Template>
  <TotalTime>144</TotalTime>
  <Application>LibreOffice/6.3.5.2$Linux_X86_64 LibreOffice_project/30$Build-2</Application>
  <Words>1345</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2020-03-24T16:47:18Z</dcterms:created>
  <dc:creator>Utente di Microsoft Office</dc:creator>
  <dc:description/>
  <dc:language>it-IT</dc:language>
  <cp:lastModifiedBy/>
  <dcterms:modified xsi:type="dcterms:W3CDTF">2020-03-28T15:59:00Z</dcterms:modified>
  <cp:revision>24</cp:revision>
  <dc:subject/>
  <dc:title>Incognito  Efficient  full domain k- anonymity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