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8" y="1964267"/>
            <a:ext cx="7197727" cy="242146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Incognito </a:t>
            </a:r>
            <a:br>
              <a:rPr lang="it-IT" dirty="0" smtClean="0"/>
            </a:br>
            <a:r>
              <a:rPr lang="it-IT" dirty="0" err="1" smtClean="0"/>
              <a:t>Efficient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full </a:t>
            </a:r>
            <a:r>
              <a:rPr lang="it-IT" dirty="0"/>
              <a:t>domain </a:t>
            </a:r>
            <a:r>
              <a:rPr lang="it-IT" dirty="0" smtClean="0"/>
              <a:t>k- </a:t>
            </a:r>
            <a:r>
              <a:rPr lang="it-IT" dirty="0" err="1" smtClean="0"/>
              <a:t>anonymity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Report data </a:t>
            </a:r>
            <a:r>
              <a:rPr lang="it-IT" dirty="0" err="1" smtClean="0"/>
              <a:t>protection</a:t>
            </a:r>
            <a:r>
              <a:rPr lang="it-IT" dirty="0" smtClean="0"/>
              <a:t> &amp; privacy</a:t>
            </a:r>
          </a:p>
          <a:p>
            <a:r>
              <a:rPr lang="it-IT" dirty="0" smtClean="0"/>
              <a:t>Enrico Boschi</a:t>
            </a:r>
          </a:p>
          <a:p>
            <a:r>
              <a:rPr lang="it-IT" dirty="0" smtClean="0"/>
              <a:t>Stefano Avola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63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7" y="177114"/>
            <a:ext cx="10404391" cy="6518828"/>
          </a:xfr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6692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317418"/>
          </a:xfrm>
        </p:spPr>
        <p:txBody>
          <a:bodyPr/>
          <a:lstStyle/>
          <a:p>
            <a:r>
              <a:rPr lang="it-IT" dirty="0" smtClean="0"/>
              <a:t>plots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29452"/>
            <a:ext cx="10667855" cy="369688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9451"/>
            <a:ext cx="4929187" cy="36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317418"/>
          </a:xfrm>
        </p:spPr>
        <p:txBody>
          <a:bodyPr/>
          <a:lstStyle/>
          <a:p>
            <a:r>
              <a:rPr lang="it-IT" dirty="0" smtClean="0"/>
              <a:t>plots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29452"/>
            <a:ext cx="10667855" cy="369688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1833129"/>
            <a:ext cx="4924281" cy="36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82" y="1353508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6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643852"/>
          </a:xfrm>
        </p:spPr>
        <p:txBody>
          <a:bodyPr>
            <a:normAutofit/>
          </a:bodyPr>
          <a:lstStyle/>
          <a:p>
            <a:r>
              <a:rPr lang="it-IT" dirty="0"/>
              <a:t>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technique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prevents</a:t>
            </a:r>
            <a:r>
              <a:rPr lang="it-IT" dirty="0"/>
              <a:t> </a:t>
            </a:r>
            <a:r>
              <a:rPr lang="it-IT" dirty="0" err="1"/>
              <a:t>joining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- </a:t>
            </a:r>
            <a:r>
              <a:rPr lang="it-IT" dirty="0" err="1"/>
              <a:t>tacks</a:t>
            </a:r>
            <a:r>
              <a:rPr lang="it-IT" dirty="0"/>
              <a:t> by </a:t>
            </a:r>
            <a:r>
              <a:rPr lang="it-IT" dirty="0" err="1"/>
              <a:t>generalizing</a:t>
            </a:r>
            <a:r>
              <a:rPr lang="it-IT" dirty="0"/>
              <a:t> and/or </a:t>
            </a:r>
            <a:r>
              <a:rPr lang="it-IT" dirty="0" err="1"/>
              <a:t>suppressing</a:t>
            </a:r>
            <a:r>
              <a:rPr lang="it-IT" dirty="0"/>
              <a:t> </a:t>
            </a:r>
            <a:r>
              <a:rPr lang="it-IT" dirty="0" err="1"/>
              <a:t>portions</a:t>
            </a:r>
            <a:r>
              <a:rPr lang="it-IT" dirty="0"/>
              <a:t> of the </a:t>
            </a:r>
            <a:r>
              <a:rPr lang="it-IT" dirty="0" err="1"/>
              <a:t>released</a:t>
            </a:r>
            <a:r>
              <a:rPr lang="it-IT" dirty="0"/>
              <a:t> </a:t>
            </a:r>
            <a:r>
              <a:rPr lang="it-IT" dirty="0" err="1"/>
              <a:t>microdata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no </a:t>
            </a:r>
            <a:r>
              <a:rPr lang="it-IT" dirty="0" err="1"/>
              <a:t>individual</a:t>
            </a:r>
            <a:r>
              <a:rPr lang="it-IT" dirty="0"/>
              <a:t> can be </a:t>
            </a:r>
            <a:r>
              <a:rPr lang="it-IT" dirty="0" err="1"/>
              <a:t>uniquely</a:t>
            </a:r>
            <a:r>
              <a:rPr lang="it-IT" dirty="0"/>
              <a:t> </a:t>
            </a:r>
            <a:r>
              <a:rPr lang="it-IT" dirty="0" err="1"/>
              <a:t>distinguished</a:t>
            </a:r>
            <a:r>
              <a:rPr lang="it-IT" dirty="0"/>
              <a:t> from a </a:t>
            </a:r>
            <a:r>
              <a:rPr lang="it-IT" dirty="0" err="1"/>
              <a:t>group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k. </a:t>
            </a:r>
          </a:p>
          <a:p>
            <a:r>
              <a:rPr lang="it-IT" dirty="0" err="1"/>
              <a:t>Frequency</a:t>
            </a:r>
            <a:r>
              <a:rPr lang="it-IT" dirty="0"/>
              <a:t> Set </a:t>
            </a:r>
            <a:r>
              <a:rPr lang="it-IT" dirty="0" err="1"/>
              <a:t>Consider</a:t>
            </a:r>
            <a:r>
              <a:rPr lang="it-IT" dirty="0"/>
              <a:t> relation T and some set </a:t>
            </a:r>
            <a:r>
              <a:rPr lang="it-IT" dirty="0" err="1"/>
              <a:t>Q</a:t>
            </a:r>
            <a:r>
              <a:rPr lang="it-IT" dirty="0"/>
              <a:t> of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. The </a:t>
            </a:r>
            <a:r>
              <a:rPr lang="it-IT" dirty="0" err="1"/>
              <a:t>frequency</a:t>
            </a:r>
            <a:r>
              <a:rPr lang="it-IT" dirty="0"/>
              <a:t> set of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mapping</a:t>
            </a:r>
            <a:r>
              <a:rPr lang="it-IT" dirty="0"/>
              <a:t> from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of </a:t>
            </a:r>
            <a:r>
              <a:rPr lang="it-IT" dirty="0" err="1"/>
              <a:t>values</a:t>
            </a:r>
            <a:r>
              <a:rPr lang="it-IT" dirty="0"/>
              <a:t> ⟨q0,...,</a:t>
            </a:r>
            <a:r>
              <a:rPr lang="it-IT" dirty="0" err="1"/>
              <a:t>qn</a:t>
            </a:r>
            <a:r>
              <a:rPr lang="it-IT" dirty="0"/>
              <a:t>⟩ of </a:t>
            </a:r>
            <a:r>
              <a:rPr lang="it-IT" dirty="0" err="1"/>
              <a:t>Q</a:t>
            </a:r>
            <a:r>
              <a:rPr lang="it-IT" dirty="0"/>
              <a:t> in T (the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)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tuples</a:t>
            </a:r>
            <a:r>
              <a:rPr lang="it-IT" dirty="0"/>
              <a:t> in T with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Q</a:t>
            </a:r>
            <a:r>
              <a:rPr lang="it-IT" dirty="0"/>
              <a:t> (the </a:t>
            </a:r>
            <a:r>
              <a:rPr lang="it-IT" dirty="0" err="1"/>
              <a:t>counts</a:t>
            </a:r>
            <a:r>
              <a:rPr lang="it-IT" dirty="0"/>
              <a:t>). </a:t>
            </a:r>
          </a:p>
          <a:p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Relation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to </a:t>
            </a:r>
            <a:r>
              <a:rPr lang="it-IT" dirty="0" err="1"/>
              <a:t>satisfy</a:t>
            </a:r>
            <a:r>
              <a:rPr lang="it-IT" dirty="0"/>
              <a:t> the 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(or to be k-</a:t>
            </a:r>
            <a:r>
              <a:rPr lang="it-IT" dirty="0" err="1"/>
              <a:t>anonymous</a:t>
            </a:r>
            <a:r>
              <a:rPr lang="it-IT" dirty="0"/>
              <a:t>) with re- </a:t>
            </a:r>
            <a:r>
              <a:rPr lang="it-IT" dirty="0" err="1"/>
              <a:t>spect</a:t>
            </a:r>
            <a:r>
              <a:rPr lang="it-IT" dirty="0"/>
              <a:t> to </a:t>
            </a:r>
            <a:r>
              <a:rPr lang="it-IT" dirty="0" err="1"/>
              <a:t>attribute</a:t>
            </a:r>
            <a:r>
              <a:rPr lang="it-IT" dirty="0"/>
              <a:t> set </a:t>
            </a:r>
            <a:r>
              <a:rPr lang="it-IT" dirty="0" err="1"/>
              <a:t>Q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in the </a:t>
            </a:r>
            <a:r>
              <a:rPr lang="it-IT" dirty="0" err="1"/>
              <a:t>frequency</a:t>
            </a:r>
            <a:r>
              <a:rPr lang="it-IT" dirty="0"/>
              <a:t> set of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 k.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denote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by &lt;D, and </a:t>
            </a:r>
            <a:r>
              <a:rPr lang="it-IT" dirty="0" err="1"/>
              <a:t>we</a:t>
            </a:r>
            <a:r>
              <a:rPr lang="it-IT" dirty="0"/>
              <a:t> use the </a:t>
            </a:r>
            <a:r>
              <a:rPr lang="it-IT" dirty="0" err="1"/>
              <a:t>notation</a:t>
            </a:r>
            <a:r>
              <a:rPr lang="it-IT" dirty="0"/>
              <a:t> Di ≤D Dj to </a:t>
            </a:r>
            <a:r>
              <a:rPr lang="it-IT" dirty="0" err="1"/>
              <a:t>denote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domain Dj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identical</a:t>
            </a:r>
            <a:r>
              <a:rPr lang="it-IT" dirty="0"/>
              <a:t> to or a domain </a:t>
            </a:r>
            <a:r>
              <a:rPr lang="it-IT" dirty="0" err="1"/>
              <a:t>generalization</a:t>
            </a:r>
            <a:r>
              <a:rPr lang="it-IT" dirty="0"/>
              <a:t> of Di. </a:t>
            </a:r>
          </a:p>
        </p:txBody>
      </p:sp>
    </p:spTree>
    <p:extLst>
      <p:ext uri="{BB962C8B-B14F-4D97-AF65-F5344CB8AC3E}">
        <p14:creationId xmlns:p14="http://schemas.microsoft.com/office/powerpoint/2010/main" val="16196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654909"/>
            <a:ext cx="10131425" cy="5832388"/>
          </a:xfrm>
        </p:spPr>
        <p:txBody>
          <a:bodyPr>
            <a:normAutofit/>
          </a:bodyPr>
          <a:lstStyle/>
          <a:p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domains</a:t>
            </a:r>
            <a:r>
              <a:rPr lang="it-IT" dirty="0"/>
              <a:t> with </a:t>
            </a:r>
            <a:r>
              <a:rPr lang="it-IT" dirty="0" err="1"/>
              <a:t>correspond</a:t>
            </a:r>
            <a:r>
              <a:rPr lang="it-IT" dirty="0"/>
              <a:t>- </a:t>
            </a:r>
            <a:r>
              <a:rPr lang="it-IT" dirty="0" err="1"/>
              <a:t>ing</a:t>
            </a:r>
            <a:r>
              <a:rPr lang="it-IT" dirty="0"/>
              <a:t> domain </a:t>
            </a:r>
            <a:r>
              <a:rPr lang="it-IT" dirty="0" err="1"/>
              <a:t>hierarchies</a:t>
            </a:r>
            <a:r>
              <a:rPr lang="it-IT" dirty="0"/>
              <a:t> H1 . . . </a:t>
            </a:r>
            <a:r>
              <a:rPr lang="it-IT" dirty="0" err="1"/>
              <a:t>Hn</a:t>
            </a:r>
            <a:r>
              <a:rPr lang="it-IT" dirty="0"/>
              <a:t> . A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domains</a:t>
            </a:r>
            <a:r>
              <a:rPr lang="it-IT" dirty="0"/>
              <a:t> ⟨DA1 , ..., </a:t>
            </a:r>
            <a:r>
              <a:rPr lang="it-IT" dirty="0" err="1"/>
              <a:t>DAn</a:t>
            </a:r>
            <a:r>
              <a:rPr lang="it-IT" dirty="0"/>
              <a:t> ⟩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to be a </a:t>
            </a:r>
            <a:r>
              <a:rPr lang="it-IT" dirty="0" err="1"/>
              <a:t>direct</a:t>
            </a:r>
            <a:r>
              <a:rPr lang="it-IT" dirty="0"/>
              <a:t> multi-</a:t>
            </a:r>
            <a:r>
              <a:rPr lang="it-IT" dirty="0" err="1"/>
              <a:t>attribute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(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denoted</a:t>
            </a:r>
            <a:r>
              <a:rPr lang="it-IT" dirty="0"/>
              <a:t> &lt;D) of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n</a:t>
            </a:r>
            <a:r>
              <a:rPr lang="it-IT" dirty="0"/>
              <a:t> do- </a:t>
            </a:r>
            <a:r>
              <a:rPr lang="it-IT" dirty="0" err="1"/>
              <a:t>mains</a:t>
            </a:r>
            <a:r>
              <a:rPr lang="it-IT" dirty="0"/>
              <a:t> ⟨DB1 , ..., </a:t>
            </a:r>
            <a:r>
              <a:rPr lang="it-IT" dirty="0" err="1"/>
              <a:t>DBn</a:t>
            </a:r>
            <a:r>
              <a:rPr lang="it-IT" dirty="0"/>
              <a:t> ⟩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</a:t>
            </a:r>
            <a:r>
              <a:rPr lang="it-IT" dirty="0" err="1"/>
              <a:t>hold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1.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 single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j</a:t>
            </a:r>
            <a:r>
              <a:rPr lang="it-IT" dirty="0"/>
              <a:t> in 1 . . .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domain </a:t>
            </a:r>
            <a:r>
              <a:rPr lang="it-IT" dirty="0" err="1"/>
              <a:t>hierarchy</a:t>
            </a:r>
            <a:r>
              <a:rPr lang="it-IT" dirty="0"/>
              <a:t> </a:t>
            </a:r>
            <a:r>
              <a:rPr lang="it-IT" dirty="0" err="1"/>
              <a:t>Hj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DAj</a:t>
            </a:r>
            <a:r>
              <a:rPr lang="it-IT" dirty="0"/>
              <a:t> −→ </a:t>
            </a:r>
            <a:r>
              <a:rPr lang="it-IT" dirty="0" err="1"/>
              <a:t>DBj</a:t>
            </a:r>
            <a:r>
              <a:rPr lang="it-IT" dirty="0"/>
              <a:t> (i.e., </a:t>
            </a:r>
            <a:r>
              <a:rPr lang="it-IT" dirty="0" err="1"/>
              <a:t>DBj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of </a:t>
            </a:r>
            <a:r>
              <a:rPr lang="it-IT" dirty="0" err="1"/>
              <a:t>DAj</a:t>
            </a:r>
            <a:r>
              <a:rPr lang="it-IT" dirty="0"/>
              <a:t> ). </a:t>
            </a:r>
          </a:p>
          <a:p>
            <a:pPr lvl="1"/>
            <a:r>
              <a:rPr lang="it-IT" dirty="0"/>
              <a:t>2. Forallotheriin1...</a:t>
            </a:r>
            <a:r>
              <a:rPr lang="it-IT" dirty="0" err="1"/>
              <a:t>n,i.e.,fori</a:t>
            </a:r>
            <a:r>
              <a:rPr lang="it-IT" dirty="0"/>
              <a:t≯=</a:t>
            </a:r>
            <a:r>
              <a:rPr lang="it-IT" dirty="0" err="1"/>
              <a:t>j,DAi</a:t>
            </a:r>
            <a:r>
              <a:rPr lang="it-IT" dirty="0"/>
              <a:t> =</a:t>
            </a:r>
            <a:r>
              <a:rPr lang="it-IT" dirty="0" err="1"/>
              <a:t>DBi</a:t>
            </a:r>
            <a:r>
              <a:rPr lang="it-IT" dirty="0"/>
              <a:t> </a:t>
            </a:r>
          </a:p>
          <a:p>
            <a:r>
              <a:rPr lang="it-IT" dirty="0"/>
              <a:t>A multi-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lattice over </a:t>
            </a:r>
            <a:r>
              <a:rPr lang="it-IT" dirty="0" err="1"/>
              <a:t>n</a:t>
            </a:r>
            <a:r>
              <a:rPr lang="it-IT" dirty="0"/>
              <a:t> single-</a:t>
            </a:r>
            <a:r>
              <a:rPr lang="it-IT" dirty="0" err="1"/>
              <a:t>attribute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hierarchies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complete lattice of </a:t>
            </a:r>
            <a:r>
              <a:rPr lang="it-IT" dirty="0" err="1"/>
              <a:t>n</a:t>
            </a:r>
            <a:r>
              <a:rPr lang="it-IT" dirty="0"/>
              <a:t>- </a:t>
            </a:r>
            <a:r>
              <a:rPr lang="it-IT" dirty="0" err="1"/>
              <a:t>vectors</a:t>
            </a:r>
            <a:r>
              <a:rPr lang="it-IT" dirty="0"/>
              <a:t> of </a:t>
            </a:r>
            <a:r>
              <a:rPr lang="it-IT" dirty="0" err="1"/>
              <a:t>domains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1.Each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multi-</a:t>
            </a:r>
            <a:r>
              <a:rPr lang="it-IT" dirty="0" err="1"/>
              <a:t>attribute</a:t>
            </a:r>
            <a:r>
              <a:rPr lang="it-IT" dirty="0"/>
              <a:t> domain general- </a:t>
            </a:r>
            <a:r>
              <a:rPr lang="it-IT" dirty="0" err="1"/>
              <a:t>ization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2.The bottom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n-vector</a:t>
            </a:r>
            <a:r>
              <a:rPr lang="it-IT" dirty="0"/>
              <a:t> ⟨DA1,...,</a:t>
            </a:r>
            <a:r>
              <a:rPr lang="it-IT" dirty="0" err="1"/>
              <a:t>DAn</a:t>
            </a:r>
            <a:r>
              <a:rPr lang="it-IT" dirty="0"/>
              <a:t>⟩, </a:t>
            </a:r>
            <a:r>
              <a:rPr lang="it-IT" dirty="0" err="1"/>
              <a:t>where</a:t>
            </a:r>
            <a:r>
              <a:rPr lang="it-IT" dirty="0"/>
              <a:t>, for </a:t>
            </a:r>
            <a:r>
              <a:rPr lang="it-IT" dirty="0" err="1"/>
              <a:t>all</a:t>
            </a:r>
            <a:r>
              <a:rPr lang="it-IT" dirty="0"/>
              <a:t> i, </a:t>
            </a:r>
            <a:r>
              <a:rPr lang="it-IT" dirty="0" err="1"/>
              <a:t>DAi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source of the </a:t>
            </a:r>
            <a:r>
              <a:rPr lang="it-IT" dirty="0" err="1"/>
              <a:t>hierarchy</a:t>
            </a:r>
            <a:r>
              <a:rPr lang="it-IT" dirty="0"/>
              <a:t> </a:t>
            </a:r>
            <a:r>
              <a:rPr lang="it-IT" dirty="0" err="1"/>
              <a:t>chain</a:t>
            </a:r>
            <a:r>
              <a:rPr lang="it-IT" dirty="0"/>
              <a:t> Hi (i.e.,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domain </a:t>
            </a:r>
            <a:r>
              <a:rPr lang="it-IT" dirty="0" err="1"/>
              <a:t>associated</a:t>
            </a:r>
            <a:r>
              <a:rPr lang="it-IT" dirty="0"/>
              <a:t> with do-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hierarchy</a:t>
            </a:r>
            <a:r>
              <a:rPr lang="it-IT" dirty="0"/>
              <a:t> Hi). </a:t>
            </a:r>
          </a:p>
          <a:p>
            <a:pPr lvl="1"/>
            <a:r>
              <a:rPr lang="it-IT" dirty="0"/>
              <a:t>3.The top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n-vector</a:t>
            </a:r>
            <a:r>
              <a:rPr lang="it-IT" dirty="0"/>
              <a:t> ⟨DA1 , ..., </a:t>
            </a:r>
            <a:r>
              <a:rPr lang="it-IT" dirty="0" err="1"/>
              <a:t>DAn</a:t>
            </a:r>
            <a:r>
              <a:rPr lang="it-IT" dirty="0"/>
              <a:t> ⟩, </a:t>
            </a:r>
            <a:r>
              <a:rPr lang="it-IT" dirty="0" err="1"/>
              <a:t>where</a:t>
            </a:r>
            <a:r>
              <a:rPr lang="it-IT" dirty="0"/>
              <a:t>, for </a:t>
            </a:r>
            <a:r>
              <a:rPr lang="it-IT" dirty="0" err="1"/>
              <a:t>all</a:t>
            </a:r>
            <a:r>
              <a:rPr lang="it-IT" dirty="0"/>
              <a:t> i, </a:t>
            </a:r>
            <a:r>
              <a:rPr lang="it-IT" dirty="0" err="1"/>
              <a:t>DAi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sink</a:t>
            </a:r>
            <a:r>
              <a:rPr lang="it-IT" dirty="0"/>
              <a:t> of the </a:t>
            </a:r>
            <a:r>
              <a:rPr lang="it-IT" dirty="0" err="1"/>
              <a:t>hierarchy</a:t>
            </a:r>
            <a:r>
              <a:rPr lang="it-IT" dirty="0"/>
              <a:t> </a:t>
            </a:r>
            <a:r>
              <a:rPr lang="it-IT" dirty="0" err="1"/>
              <a:t>chain</a:t>
            </a:r>
            <a:r>
              <a:rPr lang="it-IT" dirty="0"/>
              <a:t> Hi (</a:t>
            </a:r>
            <a:r>
              <a:rPr lang="it-IT" dirty="0" err="1"/>
              <a:t>ie</a:t>
            </a:r>
            <a:r>
              <a:rPr lang="it-IT" dirty="0"/>
              <a:t>., the </a:t>
            </a:r>
            <a:r>
              <a:rPr lang="it-IT" dirty="0" err="1"/>
              <a:t>most</a:t>
            </a:r>
            <a:r>
              <a:rPr lang="it-IT" dirty="0"/>
              <a:t> general domain </a:t>
            </a:r>
            <a:r>
              <a:rPr lang="it-IT" dirty="0" err="1"/>
              <a:t>associated</a:t>
            </a:r>
            <a:r>
              <a:rPr lang="it-IT" dirty="0"/>
              <a:t> with domain </a:t>
            </a:r>
            <a:r>
              <a:rPr lang="it-IT" dirty="0" err="1"/>
              <a:t>hierarchy</a:t>
            </a:r>
            <a:r>
              <a:rPr lang="it-IT" dirty="0"/>
              <a:t> Hi). </a:t>
            </a:r>
          </a:p>
          <a:p>
            <a:r>
              <a:rPr lang="it-IT" dirty="0"/>
              <a:t>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do-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⟨DA1 , .., </a:t>
            </a:r>
            <a:r>
              <a:rPr lang="it-IT" dirty="0" err="1"/>
              <a:t>DAn</a:t>
            </a:r>
            <a:r>
              <a:rPr lang="it-IT" dirty="0"/>
              <a:t> ⟩ and ⟨DB1 , .., </a:t>
            </a:r>
            <a:r>
              <a:rPr lang="it-IT" dirty="0" err="1"/>
              <a:t>DBn</a:t>
            </a:r>
            <a:r>
              <a:rPr lang="it-IT" dirty="0"/>
              <a:t> ⟩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DV = [d1, ..., </a:t>
            </a:r>
            <a:r>
              <a:rPr lang="it-IT" dirty="0" err="1"/>
              <a:t>dn</a:t>
            </a:r>
            <a:r>
              <a:rPr lang="it-IT" dirty="0"/>
              <a:t>],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di </a:t>
            </a:r>
            <a:r>
              <a:rPr lang="it-IT" dirty="0" err="1"/>
              <a:t>denotes</a:t>
            </a:r>
            <a:r>
              <a:rPr lang="it-IT" dirty="0"/>
              <a:t>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domain </a:t>
            </a:r>
            <a:r>
              <a:rPr lang="it-IT" dirty="0" err="1"/>
              <a:t>DAi</a:t>
            </a:r>
            <a:r>
              <a:rPr lang="it-IT" dirty="0"/>
              <a:t> and the domain </a:t>
            </a:r>
            <a:r>
              <a:rPr lang="it-IT" dirty="0" err="1"/>
              <a:t>DBi</a:t>
            </a:r>
            <a:r>
              <a:rPr lang="it-IT" dirty="0"/>
              <a:t> in 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hierarchy</a:t>
            </a:r>
            <a:r>
              <a:rPr lang="it-IT" dirty="0"/>
              <a:t> Hi </a:t>
            </a:r>
          </a:p>
          <a:p>
            <a:r>
              <a:rPr lang="it-IT" dirty="0"/>
              <a:t>The </a:t>
            </a:r>
            <a:r>
              <a:rPr lang="it-IT" dirty="0" err="1"/>
              <a:t>height</a:t>
            </a:r>
            <a:r>
              <a:rPr lang="it-IT" dirty="0"/>
              <a:t> of a multi-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sum of the </a:t>
            </a:r>
            <a:r>
              <a:rPr lang="it-IT" dirty="0" err="1"/>
              <a:t>values</a:t>
            </a:r>
            <a:r>
              <a:rPr lang="it-IT" dirty="0"/>
              <a:t> in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. For </a:t>
            </a:r>
            <a:r>
              <a:rPr lang="it-IT" dirty="0" err="1"/>
              <a:t>example</a:t>
            </a:r>
            <a:r>
              <a:rPr lang="it-IT" dirty="0"/>
              <a:t>, the </a:t>
            </a:r>
            <a:r>
              <a:rPr lang="it-IT" dirty="0" err="1"/>
              <a:t>height</a:t>
            </a:r>
            <a:r>
              <a:rPr lang="it-IT" dirty="0"/>
              <a:t> of ⟨S1,Z1⟩ </a:t>
            </a:r>
            <a:r>
              <a:rPr lang="it-IT" dirty="0" err="1"/>
              <a:t>is</a:t>
            </a:r>
            <a:r>
              <a:rPr lang="it-IT" dirty="0"/>
              <a:t> 2. </a:t>
            </a:r>
          </a:p>
        </p:txBody>
      </p:sp>
    </p:spTree>
    <p:extLst>
      <p:ext uri="{BB962C8B-B14F-4D97-AF65-F5344CB8AC3E}">
        <p14:creationId xmlns:p14="http://schemas.microsoft.com/office/powerpoint/2010/main" val="210559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457201"/>
            <a:ext cx="10131425" cy="6227804"/>
          </a:xfrm>
        </p:spPr>
        <p:txBody>
          <a:bodyPr/>
          <a:lstStyle/>
          <a:p>
            <a:r>
              <a:rPr lang="it-IT" dirty="0"/>
              <a:t>Full-Domain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 be a relation with quasi-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Q1, ..., </a:t>
            </a:r>
            <a:r>
              <a:rPr lang="it-IT" dirty="0" err="1"/>
              <a:t>Qn</a:t>
            </a:r>
            <a:r>
              <a:rPr lang="it-IT" dirty="0"/>
              <a:t>. A full-domain </a:t>
            </a:r>
            <a:r>
              <a:rPr lang="it-IT" dirty="0" err="1"/>
              <a:t>gener</a:t>
            </a:r>
            <a:r>
              <a:rPr lang="it-IT" dirty="0"/>
              <a:t>- </a:t>
            </a:r>
            <a:r>
              <a:rPr lang="it-IT" dirty="0" err="1"/>
              <a:t>alization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by a set of </a:t>
            </a:r>
            <a:r>
              <a:rPr lang="it-IT" dirty="0" err="1"/>
              <a:t>functions</a:t>
            </a:r>
            <a:r>
              <a:rPr lang="it-IT" dirty="0"/>
              <a:t>, φ1 , ..., </a:t>
            </a:r>
            <a:r>
              <a:rPr lang="it-IT" dirty="0" err="1"/>
              <a:t>φn</a:t>
            </a:r>
            <a:r>
              <a:rPr lang="it-IT" dirty="0"/>
              <a:t> ,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φi</a:t>
            </a:r>
            <a:r>
              <a:rPr lang="it-IT" dirty="0"/>
              <a:t> : </a:t>
            </a:r>
            <a:r>
              <a:rPr lang="it-IT" dirty="0" err="1"/>
              <a:t>DQi</a:t>
            </a:r>
            <a:r>
              <a:rPr lang="it-IT" dirty="0"/>
              <a:t> → </a:t>
            </a:r>
            <a:r>
              <a:rPr lang="it-IT" dirty="0" err="1"/>
              <a:t>DAi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DQi</a:t>
            </a:r>
            <a:r>
              <a:rPr lang="it-IT" dirty="0"/>
              <a:t> ≤D </a:t>
            </a:r>
            <a:r>
              <a:rPr lang="it-IT" dirty="0" err="1"/>
              <a:t>DAi</a:t>
            </a:r>
            <a:r>
              <a:rPr lang="it-IT" dirty="0"/>
              <a:t>. </a:t>
            </a:r>
            <a:r>
              <a:rPr lang="it-IT" dirty="0" err="1"/>
              <a:t>φi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 </a:t>
            </a:r>
            <a:r>
              <a:rPr lang="it-IT" dirty="0" err="1"/>
              <a:t>eachvalueq∈DQi</a:t>
            </a:r>
            <a:r>
              <a:rPr lang="it-IT" dirty="0"/>
              <a:t> </a:t>
            </a:r>
            <a:r>
              <a:rPr lang="it-IT" dirty="0" err="1"/>
              <a:t>tosomea∈DAi</a:t>
            </a:r>
            <a:r>
              <a:rPr lang="it-IT" dirty="0"/>
              <a:t> </a:t>
            </a:r>
            <a:r>
              <a:rPr lang="it-IT" dirty="0" err="1"/>
              <a:t>suchthata</a:t>
            </a:r>
            <a:r>
              <a:rPr lang="it-IT" dirty="0"/>
              <a:t>=</a:t>
            </a:r>
            <a:r>
              <a:rPr lang="it-IT" dirty="0" err="1"/>
              <a:t>qor</a:t>
            </a:r>
            <a:r>
              <a:rPr lang="it-IT" dirty="0"/>
              <a:t> a ∈ </a:t>
            </a:r>
            <a:r>
              <a:rPr lang="it-IT" dirty="0" err="1"/>
              <a:t>γ</a:t>
            </a:r>
            <a:r>
              <a:rPr lang="it-IT" dirty="0"/>
              <a:t>+(</a:t>
            </a:r>
            <a:r>
              <a:rPr lang="it-IT" dirty="0" err="1"/>
              <a:t>q</a:t>
            </a:r>
            <a:r>
              <a:rPr lang="it-IT" dirty="0"/>
              <a:t>). A full-domain </a:t>
            </a:r>
            <a:r>
              <a:rPr lang="it-IT" dirty="0" err="1"/>
              <a:t>generalization</a:t>
            </a:r>
            <a:r>
              <a:rPr lang="it-IT" dirty="0"/>
              <a:t> V of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by </a:t>
            </a:r>
            <a:r>
              <a:rPr lang="it-IT" dirty="0" err="1"/>
              <a:t>replacing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q</a:t>
            </a:r>
            <a:r>
              <a:rPr lang="it-IT" dirty="0"/>
              <a:t> of </a:t>
            </a:r>
            <a:r>
              <a:rPr lang="it-IT" dirty="0" err="1"/>
              <a:t>attribute</a:t>
            </a:r>
            <a:r>
              <a:rPr lang="it-IT" dirty="0"/>
              <a:t> Qi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tuple</a:t>
            </a:r>
            <a:r>
              <a:rPr lang="it-IT" dirty="0"/>
              <a:t> of T with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φi</a:t>
            </a:r>
            <a:r>
              <a:rPr lang="it-IT" dirty="0"/>
              <a:t>(</a:t>
            </a:r>
            <a:r>
              <a:rPr lang="it-IT" dirty="0" err="1"/>
              <a:t>q</a:t>
            </a:r>
            <a:r>
              <a:rPr lang="it-IT" dirty="0"/>
              <a:t>). </a:t>
            </a:r>
          </a:p>
          <a:p>
            <a:r>
              <a:rPr lang="it-IT" dirty="0" smtClean="0"/>
              <a:t>“</a:t>
            </a:r>
            <a:r>
              <a:rPr lang="it-IT" dirty="0" err="1" smtClean="0"/>
              <a:t>rollup</a:t>
            </a:r>
            <a:r>
              <a:rPr lang="it-IT" dirty="0" smtClean="0"/>
              <a:t>” </a:t>
            </a:r>
            <a:r>
              <a:rPr lang="it-IT" dirty="0" err="1" smtClean="0"/>
              <a:t>technique</a:t>
            </a:r>
            <a:r>
              <a:rPr lang="it-IT" dirty="0" smtClean="0"/>
              <a:t>: </a:t>
            </a:r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pattern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breath</a:t>
            </a:r>
            <a:r>
              <a:rPr lang="it-IT" dirty="0"/>
              <a:t>-first, and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com</a:t>
            </a:r>
            <a:r>
              <a:rPr lang="it-IT" dirty="0"/>
              <a:t>- </a:t>
            </a:r>
            <a:r>
              <a:rPr lang="it-IT" dirty="0" err="1"/>
              <a:t>putes</a:t>
            </a:r>
            <a:r>
              <a:rPr lang="it-IT" dirty="0"/>
              <a:t> the </a:t>
            </a:r>
            <a:r>
              <a:rPr lang="it-IT" dirty="0" err="1"/>
              <a:t>frequency</a:t>
            </a:r>
            <a:r>
              <a:rPr lang="it-IT" dirty="0"/>
              <a:t> set of the data </a:t>
            </a:r>
            <a:r>
              <a:rPr lang="it-IT" dirty="0" err="1"/>
              <a:t>table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each</a:t>
            </a:r>
            <a:r>
              <a:rPr lang="it-IT" dirty="0"/>
              <a:t> domain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encountered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gener</a:t>
            </a:r>
            <a:r>
              <a:rPr lang="it-IT" dirty="0"/>
              <a:t>- </a:t>
            </a:r>
            <a:r>
              <a:rPr lang="it-IT" dirty="0" err="1"/>
              <a:t>alizations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root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frequency</a:t>
            </a:r>
            <a:r>
              <a:rPr lang="it-IT" dirty="0"/>
              <a:t> 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frequency</a:t>
            </a:r>
            <a:r>
              <a:rPr lang="it-IT" dirty="0"/>
              <a:t> set of (</a:t>
            </a:r>
            <a:r>
              <a:rPr lang="it-IT" dirty="0" err="1"/>
              <a:t>one</a:t>
            </a:r>
            <a:r>
              <a:rPr lang="it-IT" dirty="0"/>
              <a:t> of) the </a:t>
            </a:r>
            <a:r>
              <a:rPr lang="it-IT" dirty="0" err="1"/>
              <a:t>generalization</a:t>
            </a:r>
            <a:r>
              <a:rPr lang="it-IT" dirty="0"/>
              <a:t>(</a:t>
            </a:r>
            <a:r>
              <a:rPr lang="it-IT" dirty="0" err="1"/>
              <a:t>s</a:t>
            </a:r>
            <a:r>
              <a:rPr lang="it-IT" dirty="0"/>
              <a:t>) of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. </a:t>
            </a:r>
          </a:p>
          <a:p>
            <a:r>
              <a:rPr lang="it-IT" dirty="0"/>
              <a:t>A full-domain 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produced</a:t>
            </a:r>
            <a:r>
              <a:rPr lang="it-IT" dirty="0"/>
              <a:t> by </a:t>
            </a:r>
            <a:r>
              <a:rPr lang="it-IT" dirty="0" err="1"/>
              <a:t>joining</a:t>
            </a:r>
            <a:r>
              <a:rPr lang="it-IT" dirty="0"/>
              <a:t> T with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tables</a:t>
            </a:r>
            <a:r>
              <a:rPr lang="it-IT" dirty="0"/>
              <a:t>, and </a:t>
            </a:r>
            <a:r>
              <a:rPr lang="it-IT" dirty="0" err="1"/>
              <a:t>projecting</a:t>
            </a:r>
            <a:r>
              <a:rPr lang="it-IT" dirty="0"/>
              <a:t> the appropriate domain </a:t>
            </a:r>
            <a:r>
              <a:rPr lang="it-IT" dirty="0" err="1"/>
              <a:t>attributes</a:t>
            </a:r>
            <a:r>
              <a:rPr lang="it-IT" dirty="0"/>
              <a:t>. </a:t>
            </a:r>
          </a:p>
          <a:p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 smtClean="0"/>
              <a:t>Property</a:t>
            </a:r>
            <a:r>
              <a:rPr lang="it-IT" dirty="0" smtClean="0"/>
              <a:t>: </a:t>
            </a:r>
            <a:r>
              <a:rPr lang="it-IT" dirty="0" err="1"/>
              <a:t>Let</a:t>
            </a:r>
            <a:r>
              <a:rPr lang="it-IT" dirty="0"/>
              <a:t> T be a relation, and </a:t>
            </a:r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and </a:t>
            </a:r>
            <a:r>
              <a:rPr lang="it-IT" dirty="0" err="1"/>
              <a:t>Q</a:t>
            </a:r>
            <a:r>
              <a:rPr lang="it-IT" dirty="0"/>
              <a:t> be sets of </a:t>
            </a:r>
            <a:r>
              <a:rPr lang="it-IT" dirty="0" err="1"/>
              <a:t>attributes</a:t>
            </a:r>
            <a:r>
              <a:rPr lang="it-IT" dirty="0"/>
              <a:t> in 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DP &lt;D DQ. </a:t>
            </a:r>
            <a:r>
              <a:rPr lang="it-IT" dirty="0" err="1"/>
              <a:t>If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k-</a:t>
            </a:r>
            <a:r>
              <a:rPr lang="it-IT" dirty="0" err="1"/>
              <a:t>anonymous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P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k- </a:t>
            </a:r>
            <a:r>
              <a:rPr lang="it-IT" dirty="0" err="1"/>
              <a:t>anonymous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. </a:t>
            </a:r>
          </a:p>
          <a:p>
            <a:r>
              <a:rPr lang="it-IT" dirty="0" err="1"/>
              <a:t>Rollup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 be a relation, and </a:t>
            </a:r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and </a:t>
            </a:r>
            <a:r>
              <a:rPr lang="it-IT" dirty="0" err="1"/>
              <a:t>Q</a:t>
            </a:r>
            <a:r>
              <a:rPr lang="it-IT" dirty="0"/>
              <a:t> be sets of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DP ≤D DQ.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f1, the </a:t>
            </a:r>
            <a:r>
              <a:rPr lang="it-IT" dirty="0" err="1"/>
              <a:t>frequency</a:t>
            </a:r>
            <a:r>
              <a:rPr lang="it-IT" dirty="0"/>
              <a:t> set of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P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generate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in f2, the </a:t>
            </a:r>
            <a:r>
              <a:rPr lang="it-IT" dirty="0" err="1"/>
              <a:t>frequency</a:t>
            </a:r>
            <a:r>
              <a:rPr lang="it-IT" dirty="0"/>
              <a:t> set of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, by </a:t>
            </a:r>
            <a:r>
              <a:rPr lang="it-IT" dirty="0" err="1"/>
              <a:t>summing</a:t>
            </a:r>
            <a:r>
              <a:rPr lang="it-IT" dirty="0"/>
              <a:t> the set of </a:t>
            </a:r>
            <a:r>
              <a:rPr lang="it-IT" dirty="0" err="1"/>
              <a:t>counts</a:t>
            </a:r>
            <a:r>
              <a:rPr lang="it-IT" dirty="0"/>
              <a:t> in f1 </a:t>
            </a:r>
            <a:r>
              <a:rPr lang="it-IT" dirty="0" err="1"/>
              <a:t>associated</a:t>
            </a:r>
            <a:r>
              <a:rPr lang="it-IT" dirty="0"/>
              <a:t> by </a:t>
            </a:r>
            <a:r>
              <a:rPr lang="it-IT" dirty="0" err="1"/>
              <a:t>γ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set of f2 . </a:t>
            </a:r>
          </a:p>
          <a:p>
            <a:r>
              <a:rPr lang="it-IT" dirty="0"/>
              <a:t>Subset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 be a relation, and </a:t>
            </a:r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Q</a:t>
            </a:r>
            <a:r>
              <a:rPr lang="it-IT" dirty="0"/>
              <a:t> be a set of </a:t>
            </a:r>
            <a:r>
              <a:rPr lang="it-IT" dirty="0" err="1"/>
              <a:t>attributes</a:t>
            </a:r>
            <a:r>
              <a:rPr lang="it-IT" dirty="0"/>
              <a:t> in T. </a:t>
            </a:r>
            <a:r>
              <a:rPr lang="it-IT" dirty="0" err="1"/>
              <a:t>If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k-</a:t>
            </a:r>
            <a:r>
              <a:rPr lang="it-IT" dirty="0" err="1"/>
              <a:t>anonymous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k-</a:t>
            </a:r>
            <a:r>
              <a:rPr lang="it-IT" dirty="0" err="1"/>
              <a:t>anonymous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any</a:t>
            </a:r>
            <a:r>
              <a:rPr lang="it-IT" dirty="0"/>
              <a:t> set of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⊆</a:t>
            </a:r>
            <a:r>
              <a:rPr lang="it-IT" dirty="0" err="1"/>
              <a:t>Q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57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 incognito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30582"/>
          </a:xfrm>
        </p:spPr>
        <p:txBody>
          <a:bodyPr/>
          <a:lstStyle/>
          <a:p>
            <a:r>
              <a:rPr lang="it-IT" dirty="0" err="1"/>
              <a:t>Based</a:t>
            </a:r>
            <a:r>
              <a:rPr lang="it-IT" dirty="0"/>
              <a:t> on the subset </a:t>
            </a:r>
            <a:r>
              <a:rPr lang="it-IT" dirty="0" err="1"/>
              <a:t>property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begins</a:t>
            </a:r>
            <a:r>
              <a:rPr lang="it-IT" dirty="0"/>
              <a:t> by </a:t>
            </a:r>
            <a:r>
              <a:rPr lang="it-IT" dirty="0" err="1"/>
              <a:t>checking</a:t>
            </a:r>
            <a:r>
              <a:rPr lang="it-IT" dirty="0"/>
              <a:t> single-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subsets</a:t>
            </a:r>
            <a:r>
              <a:rPr lang="it-IT" dirty="0"/>
              <a:t> of the quasi-</a:t>
            </a:r>
            <a:r>
              <a:rPr lang="it-IT" dirty="0" err="1"/>
              <a:t>identifier</a:t>
            </a:r>
            <a:r>
              <a:rPr lang="it-IT" dirty="0"/>
              <a:t>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iterates</a:t>
            </a:r>
            <a:r>
              <a:rPr lang="it-IT" dirty="0"/>
              <a:t>, </a:t>
            </a:r>
            <a:r>
              <a:rPr lang="it-IT" dirty="0" err="1"/>
              <a:t>checking</a:t>
            </a:r>
            <a:r>
              <a:rPr lang="it-IT" dirty="0"/>
              <a:t> k-</a:t>
            </a:r>
            <a:r>
              <a:rPr lang="it-IT" dirty="0" err="1"/>
              <a:t>anonymity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increasingly</a:t>
            </a:r>
            <a:r>
              <a:rPr lang="it-IT" dirty="0"/>
              <a:t> large </a:t>
            </a:r>
            <a:r>
              <a:rPr lang="it-IT" dirty="0" err="1"/>
              <a:t>subsets</a:t>
            </a:r>
            <a:r>
              <a:rPr lang="it-IT" dirty="0"/>
              <a:t> 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parts</a:t>
            </a:r>
            <a:r>
              <a:rPr lang="it-IT" dirty="0"/>
              <a:t>: </a:t>
            </a:r>
          </a:p>
          <a:p>
            <a:pPr lvl="1"/>
            <a:r>
              <a:rPr lang="it-IT" dirty="0" smtClean="0"/>
              <a:t>1.Each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considers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of candidate multi-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generalizations</a:t>
            </a:r>
            <a:r>
              <a:rPr lang="it-IT" dirty="0"/>
              <a:t> (</a:t>
            </a:r>
            <a:r>
              <a:rPr lang="it-IT" dirty="0" err="1"/>
              <a:t>nodes</a:t>
            </a:r>
            <a:r>
              <a:rPr lang="it-IT" dirty="0"/>
              <a:t>) </a:t>
            </a:r>
            <a:r>
              <a:rPr lang="it-IT" dirty="0" err="1"/>
              <a:t>constructed</a:t>
            </a:r>
            <a:r>
              <a:rPr lang="it-IT" dirty="0"/>
              <a:t> from a subset of the quasi-</a:t>
            </a:r>
            <a:r>
              <a:rPr lang="it-IT" dirty="0" err="1"/>
              <a:t>identifier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i.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denote</a:t>
            </a:r>
            <a:r>
              <a:rPr lang="it-IT" dirty="0"/>
              <a:t> the set of candidate </a:t>
            </a:r>
            <a:r>
              <a:rPr lang="it-IT" dirty="0" err="1"/>
              <a:t>nodes</a:t>
            </a:r>
            <a:r>
              <a:rPr lang="it-IT" dirty="0"/>
              <a:t> Ci. The set of </a:t>
            </a:r>
            <a:r>
              <a:rPr lang="it-IT" dirty="0" err="1"/>
              <a:t>direct</a:t>
            </a:r>
            <a:r>
              <a:rPr lang="it-IT" dirty="0"/>
              <a:t> multi-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(</a:t>
            </a:r>
            <a:r>
              <a:rPr lang="it-IT" dirty="0" err="1"/>
              <a:t>edges</a:t>
            </a:r>
            <a:r>
              <a:rPr lang="it-IT" dirty="0"/>
              <a:t>) </a:t>
            </a:r>
            <a:r>
              <a:rPr lang="it-IT" dirty="0" err="1"/>
              <a:t>connect</a:t>
            </a:r>
            <a:r>
              <a:rPr lang="it-IT" dirty="0"/>
              <a:t>- </a:t>
            </a:r>
            <a:r>
              <a:rPr lang="it-IT" dirty="0" err="1"/>
              <a:t>ing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denoted</a:t>
            </a:r>
            <a:r>
              <a:rPr lang="it-IT" dirty="0"/>
              <a:t> Ei. A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breadth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 over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yields</a:t>
            </a:r>
            <a:r>
              <a:rPr lang="it-IT" dirty="0"/>
              <a:t> the set of multi-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generalizations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i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which</a:t>
            </a:r>
            <a:r>
              <a:rPr lang="it-IT" dirty="0"/>
              <a:t> T </a:t>
            </a:r>
            <a:r>
              <a:rPr lang="it-IT" dirty="0" err="1"/>
              <a:t>is</a:t>
            </a:r>
            <a:r>
              <a:rPr lang="it-IT" dirty="0"/>
              <a:t> k- </a:t>
            </a:r>
            <a:r>
              <a:rPr lang="it-IT" dirty="0" err="1"/>
              <a:t>anonymous</a:t>
            </a:r>
            <a:r>
              <a:rPr lang="it-IT" dirty="0"/>
              <a:t> (</a:t>
            </a:r>
            <a:r>
              <a:rPr lang="it-IT" dirty="0" err="1"/>
              <a:t>denoted</a:t>
            </a:r>
            <a:r>
              <a:rPr lang="it-IT" dirty="0"/>
              <a:t> Si). </a:t>
            </a:r>
          </a:p>
          <a:p>
            <a:pPr lvl="1"/>
            <a:r>
              <a:rPr lang="it-IT" dirty="0" smtClean="0"/>
              <a:t>2.After </a:t>
            </a:r>
            <a:r>
              <a:rPr lang="it-IT" dirty="0" err="1"/>
              <a:t>obtaining</a:t>
            </a:r>
            <a:r>
              <a:rPr lang="it-IT" dirty="0"/>
              <a:t> Si,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constructs</a:t>
            </a:r>
            <a:r>
              <a:rPr lang="it-IT" dirty="0"/>
              <a:t> the set of candidate </a:t>
            </a:r>
            <a:r>
              <a:rPr lang="it-IT" dirty="0" err="1"/>
              <a:t>nodes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i + 1 (Ci+1), and the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connecting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(Ei+1) </a:t>
            </a:r>
            <a:r>
              <a:rPr lang="it-IT" dirty="0" err="1"/>
              <a:t>using</a:t>
            </a:r>
            <a:r>
              <a:rPr lang="it-IT" dirty="0"/>
              <a:t> the subset </a:t>
            </a:r>
            <a:r>
              <a:rPr lang="it-IT" dirty="0" err="1"/>
              <a:t>property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520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Breadth</a:t>
            </a:r>
            <a:r>
              <a:rPr lang="it-IT" dirty="0" smtClean="0"/>
              <a:t>-first </a:t>
            </a:r>
            <a:r>
              <a:rPr lang="it-IT" dirty="0" err="1" smtClean="0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ith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of Incognito </a:t>
            </a:r>
            <a:r>
              <a:rPr lang="it-IT" dirty="0" err="1"/>
              <a:t>performs</a:t>
            </a:r>
            <a:r>
              <a:rPr lang="it-IT" dirty="0"/>
              <a:t> a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de- </a:t>
            </a:r>
            <a:r>
              <a:rPr lang="it-IT" dirty="0" err="1"/>
              <a:t>termines</a:t>
            </a:r>
            <a:r>
              <a:rPr lang="it-IT" dirty="0"/>
              <a:t> the k-</a:t>
            </a:r>
            <a:r>
              <a:rPr lang="it-IT" dirty="0" err="1"/>
              <a:t>anonymity</a:t>
            </a:r>
            <a:r>
              <a:rPr lang="it-IT" dirty="0"/>
              <a:t> status of </a:t>
            </a:r>
            <a:r>
              <a:rPr lang="it-IT" dirty="0" err="1"/>
              <a:t>table</a:t>
            </a:r>
            <a:r>
              <a:rPr lang="it-IT" dirty="0"/>
              <a:t> T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candidate </a:t>
            </a:r>
            <a:r>
              <a:rPr lang="it-IT" dirty="0" err="1"/>
              <a:t>generalizations</a:t>
            </a:r>
            <a:r>
              <a:rPr lang="it-IT" dirty="0"/>
              <a:t> in Ci. </a:t>
            </a:r>
          </a:p>
          <a:p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to be k-</a:t>
            </a:r>
            <a:r>
              <a:rPr lang="it-IT" dirty="0" err="1"/>
              <a:t>anonymous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generalizations</a:t>
            </a:r>
            <a:r>
              <a:rPr lang="it-IT" dirty="0"/>
              <a:t> are </a:t>
            </a:r>
            <a:r>
              <a:rPr lang="it-IT" dirty="0" err="1"/>
              <a:t>marked</a:t>
            </a:r>
            <a:r>
              <a:rPr lang="it-IT" dirty="0"/>
              <a:t>,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checked</a:t>
            </a:r>
            <a:r>
              <a:rPr lang="it-IT" dirty="0"/>
              <a:t> in </a:t>
            </a:r>
            <a:r>
              <a:rPr lang="it-IT" dirty="0" err="1"/>
              <a:t>subsequent</a:t>
            </a:r>
            <a:r>
              <a:rPr lang="it-IT" dirty="0"/>
              <a:t> </a:t>
            </a:r>
            <a:r>
              <a:rPr lang="it-IT" dirty="0" err="1"/>
              <a:t>iterations</a:t>
            </a:r>
            <a:r>
              <a:rPr lang="it-IT" dirty="0"/>
              <a:t> of the </a:t>
            </a:r>
            <a:r>
              <a:rPr lang="it-IT" dirty="0" err="1"/>
              <a:t>search</a:t>
            </a:r>
            <a:r>
              <a:rPr lang="it-IT" dirty="0"/>
              <a:t>. </a:t>
            </a:r>
          </a:p>
          <a:p>
            <a:r>
              <a:rPr lang="it-IT" dirty="0"/>
              <a:t>The </a:t>
            </a:r>
            <a:r>
              <a:rPr lang="it-IT" dirty="0" err="1"/>
              <a:t>breadth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by Ci and Ei </a:t>
            </a:r>
            <a:r>
              <a:rPr lang="it-IT" dirty="0" err="1"/>
              <a:t>determines</a:t>
            </a:r>
            <a:r>
              <a:rPr lang="it-IT" dirty="0"/>
              <a:t> the k-</a:t>
            </a:r>
            <a:r>
              <a:rPr lang="it-IT" dirty="0" err="1"/>
              <a:t>anonymity</a:t>
            </a:r>
            <a:r>
              <a:rPr lang="it-IT" dirty="0"/>
              <a:t> status of T with re- </a:t>
            </a:r>
            <a:r>
              <a:rPr lang="it-IT" dirty="0" err="1"/>
              <a:t>spect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generalizations</a:t>
            </a:r>
            <a:r>
              <a:rPr lang="it-IT" dirty="0"/>
              <a:t> in Ci. </a:t>
            </a:r>
          </a:p>
        </p:txBody>
      </p:sp>
    </p:spTree>
    <p:extLst>
      <p:ext uri="{BB962C8B-B14F-4D97-AF65-F5344CB8AC3E}">
        <p14:creationId xmlns:p14="http://schemas.microsoft.com/office/powerpoint/2010/main" val="106528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Graph</a:t>
            </a:r>
            <a:r>
              <a:rPr lang="it-IT" dirty="0" smtClean="0"/>
              <a:t> generation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1598369"/>
            <a:ext cx="10571204" cy="364913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generation component </a:t>
            </a:r>
            <a:r>
              <a:rPr lang="it-IT" dirty="0" err="1"/>
              <a:t>consists</a:t>
            </a:r>
            <a:r>
              <a:rPr lang="it-IT" dirty="0"/>
              <a:t> of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phases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 smtClean="0"/>
              <a:t>First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join </a:t>
            </a:r>
            <a:r>
              <a:rPr lang="it-IT" dirty="0" err="1"/>
              <a:t>phase</a:t>
            </a:r>
            <a:r>
              <a:rPr lang="it-IT" dirty="0"/>
              <a:t> and a prune </a:t>
            </a:r>
            <a:r>
              <a:rPr lang="it-IT" dirty="0" err="1"/>
              <a:t>phase</a:t>
            </a:r>
            <a:r>
              <a:rPr lang="it-IT" dirty="0"/>
              <a:t> for </a:t>
            </a:r>
            <a:r>
              <a:rPr lang="it-IT" dirty="0" err="1"/>
              <a:t>generating</a:t>
            </a:r>
            <a:r>
              <a:rPr lang="it-IT" dirty="0"/>
              <a:t> the set of candidate </a:t>
            </a:r>
            <a:r>
              <a:rPr lang="it-IT" dirty="0" err="1"/>
              <a:t>nodes</a:t>
            </a:r>
            <a:r>
              <a:rPr lang="it-IT" dirty="0"/>
              <a:t> Ci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which</a:t>
            </a:r>
            <a:r>
              <a:rPr lang="it-IT" dirty="0"/>
              <a:t> T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potentially</a:t>
            </a:r>
            <a:r>
              <a:rPr lang="it-IT" dirty="0"/>
              <a:t> be k-</a:t>
            </a:r>
            <a:r>
              <a:rPr lang="it-IT" dirty="0" err="1"/>
              <a:t>anonymous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iterations</a:t>
            </a:r>
            <a:r>
              <a:rPr lang="it-IT" dirty="0"/>
              <a:t> </a:t>
            </a:r>
          </a:p>
          <a:p>
            <a:r>
              <a:rPr lang="it-IT" dirty="0"/>
              <a:t>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generation,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the di- </a:t>
            </a:r>
            <a:r>
              <a:rPr lang="it-IT" dirty="0" err="1"/>
              <a:t>rect</a:t>
            </a:r>
            <a:r>
              <a:rPr lang="it-IT" dirty="0"/>
              <a:t> multi-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can- </a:t>
            </a:r>
            <a:r>
              <a:rPr lang="it-IT" dirty="0" err="1"/>
              <a:t>didate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are </a:t>
            </a:r>
            <a:r>
              <a:rPr lang="it-IT" dirty="0" err="1"/>
              <a:t>constructed</a:t>
            </a:r>
            <a:r>
              <a:rPr lang="it-IT" dirty="0"/>
              <a:t>. </a:t>
            </a:r>
          </a:p>
          <a:p>
            <a:r>
              <a:rPr lang="it-IT" dirty="0"/>
              <a:t>The join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Ci </a:t>
            </a:r>
            <a:r>
              <a:rPr lang="it-IT" dirty="0" err="1"/>
              <a:t>based</a:t>
            </a:r>
            <a:r>
              <a:rPr lang="it-IT" dirty="0"/>
              <a:t> on Si−1. The join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follows</a:t>
            </a:r>
            <a:r>
              <a:rPr lang="it-IT" dirty="0"/>
              <a:t>, and </a:t>
            </a:r>
            <a:r>
              <a:rPr lang="it-IT" dirty="0" err="1"/>
              <a:t>assumes</a:t>
            </a:r>
            <a:r>
              <a:rPr lang="it-IT" dirty="0"/>
              <a:t> some </a:t>
            </a:r>
            <a:r>
              <a:rPr lang="it-IT" dirty="0" err="1"/>
              <a:t>arbitrary</a:t>
            </a:r>
            <a:r>
              <a:rPr lang="it-IT" dirty="0"/>
              <a:t> </a:t>
            </a:r>
            <a:r>
              <a:rPr lang="it-IT" dirty="0" err="1"/>
              <a:t>ordering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to the </a:t>
            </a:r>
            <a:r>
              <a:rPr lang="it-IT" dirty="0" err="1"/>
              <a:t>dimensions</a:t>
            </a:r>
            <a:r>
              <a:rPr lang="it-IT" dirty="0"/>
              <a:t>. 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ordering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intended</a:t>
            </a:r>
            <a:r>
              <a:rPr lang="it-IT" dirty="0"/>
              <a:t> </a:t>
            </a:r>
            <a:r>
              <a:rPr lang="it-IT" dirty="0" err="1"/>
              <a:t>purely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</a:t>
            </a:r>
            <a:r>
              <a:rPr lang="it-IT" dirty="0" err="1" smtClean="0"/>
              <a:t>duplicates</a:t>
            </a:r>
            <a:r>
              <a:rPr lang="it-IT" dirty="0" smtClean="0"/>
              <a:t>: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48" y="4388021"/>
            <a:ext cx="6248400" cy="218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832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469557"/>
            <a:ext cx="10131425" cy="532164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r>
              <a:rPr lang="it-IT" dirty="0"/>
              <a:t> of the join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include some </a:t>
            </a:r>
            <a:r>
              <a:rPr lang="it-IT" dirty="0" err="1"/>
              <a:t>nodes</a:t>
            </a:r>
            <a:r>
              <a:rPr lang="it-IT" dirty="0"/>
              <a:t> with </a:t>
            </a:r>
            <a:r>
              <a:rPr lang="it-IT" dirty="0" err="1"/>
              <a:t>subsets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 Si−1, and </a:t>
            </a:r>
            <a:r>
              <a:rPr lang="it-IT" dirty="0" err="1"/>
              <a:t>during</a:t>
            </a:r>
            <a:r>
              <a:rPr lang="it-IT" dirty="0"/>
              <a:t> the prune </a:t>
            </a:r>
            <a:r>
              <a:rPr lang="it-IT" dirty="0" err="1"/>
              <a:t>phase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use a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[2] to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from Ci. 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5" y="3454399"/>
            <a:ext cx="2717800" cy="8509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53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1" y="444843"/>
            <a:ext cx="4380469" cy="606716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Ei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constructed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Ci and Ei−1 </a:t>
            </a:r>
            <a:r>
              <a:rPr lang="it-IT" dirty="0" err="1"/>
              <a:t>based</a:t>
            </a:r>
            <a:r>
              <a:rPr lang="it-IT" dirty="0"/>
              <a:t> on some </a:t>
            </a:r>
            <a:r>
              <a:rPr lang="it-IT" dirty="0" err="1"/>
              <a:t>sim</a:t>
            </a:r>
            <a:r>
              <a:rPr lang="it-IT" dirty="0"/>
              <a:t>- </a:t>
            </a:r>
            <a:r>
              <a:rPr lang="it-IT" dirty="0" err="1"/>
              <a:t>ple</a:t>
            </a:r>
            <a:r>
              <a:rPr lang="it-IT" dirty="0"/>
              <a:t> </a:t>
            </a:r>
            <a:r>
              <a:rPr lang="it-IT" dirty="0" err="1"/>
              <a:t>observations</a:t>
            </a:r>
            <a:r>
              <a:rPr lang="it-IT" dirty="0"/>
              <a:t>.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 and B ∈ Ci.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be- </a:t>
            </a:r>
            <a:r>
              <a:rPr lang="it-IT" dirty="0" err="1"/>
              <a:t>tween</a:t>
            </a:r>
            <a:r>
              <a:rPr lang="it-IT" dirty="0"/>
              <a:t> the first </a:t>
            </a:r>
            <a:r>
              <a:rPr lang="it-IT" dirty="0" err="1"/>
              <a:t>parent</a:t>
            </a:r>
            <a:r>
              <a:rPr lang="it-IT" dirty="0"/>
              <a:t> of A and the first </a:t>
            </a:r>
            <a:r>
              <a:rPr lang="it-IT" dirty="0" err="1"/>
              <a:t>parent</a:t>
            </a:r>
            <a:r>
              <a:rPr lang="it-IT" dirty="0"/>
              <a:t> of B, and the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parent</a:t>
            </a:r>
            <a:r>
              <a:rPr lang="it-IT" dirty="0"/>
              <a:t> of B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or a </a:t>
            </a:r>
            <a:r>
              <a:rPr lang="it-IT" dirty="0" err="1"/>
              <a:t>generaliza</a:t>
            </a:r>
            <a:r>
              <a:rPr lang="it-IT" dirty="0"/>
              <a:t>- </a:t>
            </a:r>
            <a:r>
              <a:rPr lang="it-IT" dirty="0" err="1"/>
              <a:t>tion</a:t>
            </a:r>
            <a:r>
              <a:rPr lang="it-IT" dirty="0"/>
              <a:t> of the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parent</a:t>
            </a:r>
            <a:r>
              <a:rPr lang="it-IT" dirty="0"/>
              <a:t> of A, </a:t>
            </a:r>
            <a:r>
              <a:rPr lang="it-IT" dirty="0" err="1"/>
              <a:t>then</a:t>
            </a:r>
            <a:r>
              <a:rPr lang="it-IT" dirty="0"/>
              <a:t> B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generalization</a:t>
            </a:r>
            <a:r>
              <a:rPr lang="it-IT" dirty="0"/>
              <a:t> of A. In some </a:t>
            </a:r>
            <a:r>
              <a:rPr lang="it-IT" dirty="0" err="1"/>
              <a:t>cases</a:t>
            </a:r>
            <a:r>
              <a:rPr lang="it-IT" dirty="0"/>
              <a:t>, the </a:t>
            </a:r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implied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be </a:t>
            </a:r>
            <a:r>
              <a:rPr lang="it-IT" dirty="0" err="1"/>
              <a:t>separated</a:t>
            </a:r>
            <a:r>
              <a:rPr lang="it-IT" dirty="0"/>
              <a:t> by a single </a:t>
            </a:r>
            <a:r>
              <a:rPr lang="it-IT" dirty="0" err="1"/>
              <a:t>node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implied</a:t>
            </a:r>
            <a:r>
              <a:rPr lang="it-IT" dirty="0"/>
              <a:t> </a:t>
            </a:r>
            <a:r>
              <a:rPr lang="it-IT" dirty="0" err="1"/>
              <a:t>generalization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explicitly</a:t>
            </a:r>
            <a:r>
              <a:rPr lang="it-IT" dirty="0"/>
              <a:t> from the set of </a:t>
            </a:r>
            <a:r>
              <a:rPr lang="it-IT" dirty="0" err="1"/>
              <a:t>edges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27" y="1408327"/>
            <a:ext cx="6096000" cy="414020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92573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122</TotalTime>
  <Words>1345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Celestiale</vt:lpstr>
      <vt:lpstr>Incognito  Efficient  full domain k- anonymity</vt:lpstr>
      <vt:lpstr>introduction</vt:lpstr>
      <vt:lpstr>Presentazione di PowerPoint</vt:lpstr>
      <vt:lpstr>Presentazione di PowerPoint</vt:lpstr>
      <vt:lpstr>Basic incognito algorithm</vt:lpstr>
      <vt:lpstr>Breadth-first search</vt:lpstr>
      <vt:lpstr>Graph generation</vt:lpstr>
      <vt:lpstr>Presentazione di PowerPoint</vt:lpstr>
      <vt:lpstr>Presentazione di PowerPoint</vt:lpstr>
      <vt:lpstr>Presentazione di PowerPoint</vt:lpstr>
      <vt:lpstr>plots</vt:lpstr>
      <vt:lpstr>plots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Incognito  Efficient  full domain k- anonymity</dc:title>
  <dc:creator>Utente di Microsoft Office</dc:creator>
  <cp:lastModifiedBy>Utente di Microsoft Office</cp:lastModifiedBy>
  <cp:revision>9</cp:revision>
  <dcterms:created xsi:type="dcterms:W3CDTF">2020-03-24T16:47:18Z</dcterms:created>
  <dcterms:modified xsi:type="dcterms:W3CDTF">2020-03-25T19:42:00Z</dcterms:modified>
</cp:coreProperties>
</file>