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266C1-5131-4BD3-8A8A-ECE998925AED}">
  <a:tblStyle styleId="{B83266C1-5131-4BD3-8A8A-ECE998925A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26b789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26b789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26b789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26b789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26b789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26b789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26b789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26b789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26b789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26b789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26b7899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26b7899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26b7899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26b789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ru.wikipedia.org/wiki/%D0%92%D1%8C%D0%B5%D1%82%D0%BD%D0%B0%D0%BC%D1%81%D0%BA%D0%B0%D1%8F_%D0%B2%D0%BE%D0%B9%D0%BD%D0%B0" TargetMode="External"/><Relationship Id="rId5" Type="http://schemas.openxmlformats.org/officeDocument/2006/relationships/hyperlink" Target="https://ru.wikipedia.org/wiki/%D0%97%D0%B0%D0%BF%D0%B0%D0%B4%D0%BD%D1%8B%D0%B9_%D0%91%D0%B5%D1%80%D0%BB%D0%B8%D0%B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0" Type="http://schemas.openxmlformats.org/officeDocument/2006/relationships/hyperlink" Target="https://ru.wikipedia.org/wiki/%D0%A1%D0%BF%D1%83%D1%82%D0%BD%D0%B8%D0%BA-1" TargetMode="External"/><Relationship Id="rId9" Type="http://schemas.openxmlformats.org/officeDocument/2006/relationships/hyperlink" Target="https://ru.wikipedia.org/wiki/%D0%92%D0%B5%D0%BD%D0%B3%D0%B5%D1%80%D1%81%D0%BA%D0%BE%D0%B5_%D0%B2%D0%BE%D1%81%D1%81%D1%82%D0%B0%D0%BD%D0%B8%D0%B5_(1956)" TargetMode="External"/><Relationship Id="rId5" Type="http://schemas.openxmlformats.org/officeDocument/2006/relationships/hyperlink" Target="https://ru.wikipedia.org/wiki/%D0%91%D0%BE%D0%BB%D1%8C%D1%88%D0%BE%D0%B9_%D1%82%D0%B5%D1%80%D1%80%D0%BE%D1%80" TargetMode="External"/><Relationship Id="rId6" Type="http://schemas.openxmlformats.org/officeDocument/2006/relationships/hyperlink" Target="https://ru.wikipedia.org/wiki/%D0%A1%D1%82%D0%B0%D0%BB%D0%B8%D0%BD%D0%B3%D1%80%D0%B0%D0%B4%D1%81%D0%BA%D0%B0%D1%8F_%D0%B1%D0%B8%D1%82%D0%B2%D0%B0" TargetMode="External"/><Relationship Id="rId7" Type="http://schemas.openxmlformats.org/officeDocument/2006/relationships/hyperlink" Target="https://ru.wikipedia.org/wiki/%D0%A1%D1%82%D0%B0%D0%BB%D0%B8%D0%BD,_%D0%98%D0%BE%D1%81%D0%B8%D1%84_%D0%92%D0%B8%D1%81%D1%81%D0%B0%D1%80%D0%B8%D0%BE%D0%BD%D0%BE%D0%B2%D0%B8%D1%87" TargetMode="External"/><Relationship Id="rId8" Type="http://schemas.openxmlformats.org/officeDocument/2006/relationships/hyperlink" Target="https://ru.wikipedia.org/wiki/%D0%9E_%D0%BA%D1%83%D0%BB%D1%8C%D1%82%D0%B5_%D0%BB%D0%B8%D1%87%D0%BD%D0%BE%D1%81%D1%82%D0%B8_%D0%B8_%D0%B5%D0%B3%D0%BE_%D0%BF%D0%BE%D1%81%D0%BB%D0%B5%D0%B4%D1%81%D1%82%D0%B2%D0%B8%D1%8F%D1%8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Презентация на тему: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5" u="sng">
                <a:latin typeface="Arial"/>
                <a:ea typeface="Arial"/>
                <a:cs typeface="Arial"/>
                <a:sym typeface="Arial"/>
              </a:rPr>
              <a:t>“Политические, экономические и социальные </a:t>
            </a:r>
            <a:endParaRPr sz="155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5" u="sng">
                <a:latin typeface="Arial"/>
                <a:ea typeface="Arial"/>
                <a:cs typeface="Arial"/>
                <a:sym typeface="Arial"/>
              </a:rPr>
              <a:t>изменения после ВМВ в Западной Европе:</a:t>
            </a:r>
            <a:endParaRPr sz="155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5" u="sng">
                <a:latin typeface="Arial"/>
                <a:ea typeface="Arial"/>
                <a:cs typeface="Arial"/>
                <a:sym typeface="Arial"/>
              </a:rPr>
              <a:t>левые взгляды встроились в новое </a:t>
            </a:r>
            <a:endParaRPr sz="155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5" u="sng">
                <a:latin typeface="Arial"/>
                <a:ea typeface="Arial"/>
                <a:cs typeface="Arial"/>
                <a:sym typeface="Arial"/>
              </a:rPr>
              <a:t>общество (50-80 гг. ХХ века)</a:t>
            </a:r>
            <a:r>
              <a:rPr lang="ru" sz="1400"/>
              <a:t>”</a:t>
            </a:r>
            <a:endParaRPr sz="1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58575" y="39223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Выполнила: Агадилова Малика</a:t>
            </a:r>
            <a:endParaRPr sz="16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Проверил: Пригодич Н.Д.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9" y="0"/>
            <a:ext cx="68669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89425"/>
            <a:ext cx="40533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00"/>
              <a:t>“</a:t>
            </a:r>
            <a:r>
              <a:rPr lang="ru" sz="2200"/>
              <a:t>Мы хотим европейское федеративное государство”</a:t>
            </a:r>
            <a:endParaRPr sz="22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891013"/>
            <a:ext cx="4657400" cy="3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000" y="105996"/>
            <a:ext cx="4053300" cy="24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8" y="2247275"/>
            <a:ext cx="2286000" cy="228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152400" y="806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{B83266C1-5131-4BD3-8A8A-ECE998925AED}</a:tableStyleId>
              </a:tblPr>
              <a:tblGrid>
                <a:gridCol w="1745650"/>
                <a:gridCol w="1274200"/>
              </a:tblGrid>
              <a:tr h="496975">
                <a:tc gridSpan="2">
                  <a:txBody>
                    <a:bodyPr/>
                    <a:lstStyle/>
                    <a:p>
                      <a:pPr indent="0" lvl="0" marL="177800" marR="508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ru" sz="1150">
                          <a:highlight>
                            <a:schemeClr val="dk1"/>
                          </a:highlight>
                        </a:rPr>
                        <a:t>Коммунистическая партия рабочих Франции</a:t>
                      </a:r>
                      <a:endParaRPr b="1" sz="115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FE3FF"/>
                    </a:solidFill>
                  </a:tcPr>
                </a:tc>
                <a:tc hMerge="1"/>
              </a:tr>
              <a:tr h="295000">
                <a:tc gridSpan="2">
                  <a:txBody>
                    <a:bodyPr/>
                    <a:lstStyle/>
                    <a:p>
                      <a:pPr indent="0" lvl="0" marL="177800" marR="508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" sz="950">
                          <a:highlight>
                            <a:schemeClr val="dk1"/>
                          </a:highlight>
                        </a:rPr>
                        <a:t>Parti Communiste des Ouvriers de France</a:t>
                      </a:r>
                      <a:endParaRPr sz="95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347" y="2257100"/>
            <a:ext cx="2772502" cy="226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7"/>
          <p:cNvGraphicFramePr/>
          <p:nvPr/>
        </p:nvGraphicFramePr>
        <p:xfrm>
          <a:off x="4441600" y="7308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{B83266C1-5131-4BD3-8A8A-ECE998925AED}</a:tableStyleId>
              </a:tblPr>
              <a:tblGrid>
                <a:gridCol w="2609850"/>
                <a:gridCol w="1905000"/>
              </a:tblGrid>
              <a:tr h="361950">
                <a:tc gridSpan="2">
                  <a:txBody>
                    <a:bodyPr/>
                    <a:lstStyle/>
                    <a:p>
                      <a:pPr indent="0" lvl="0" marL="177800" marR="508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ru" sz="11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Коммунистическая партия Великобритании</a:t>
                      </a:r>
                      <a:endParaRPr b="1" sz="11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FE3FF"/>
                    </a:solidFill>
                  </a:tcPr>
                </a:tc>
                <a:tc hMerge="1"/>
              </a:tr>
              <a:tr h="358625">
                <a:tc gridSpan="2">
                  <a:txBody>
                    <a:bodyPr/>
                    <a:lstStyle/>
                    <a:p>
                      <a:pPr indent="0" lvl="0" marL="177800" marR="508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" sz="9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Communist Party of Great Britain</a:t>
                      </a:r>
                      <a:endParaRPr sz="9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00" y="152400"/>
            <a:ext cx="316348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354250" y="9134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021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Демонстрация против </a:t>
            </a:r>
            <a:r>
              <a:rPr lang="ru" sz="1300">
                <a:solidFill>
                  <a:srgbClr val="202122"/>
                </a:solidFill>
                <a:highlight>
                  <a:srgbClr val="F8F9FA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Вьетнамской войны</a:t>
            </a:r>
            <a:r>
              <a:rPr lang="ru" sz="1300">
                <a:solidFill>
                  <a:srgbClr val="2021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" sz="1300">
                <a:solidFill>
                  <a:srgbClr val="202122"/>
                </a:solidFill>
                <a:highlight>
                  <a:srgbClr val="F8F9FA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Западном Берлине</a:t>
            </a:r>
            <a:r>
              <a:rPr lang="ru" sz="1300">
                <a:solidFill>
                  <a:srgbClr val="2021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1968 год</a:t>
            </a:r>
            <a:endParaRPr sz="1700">
              <a:solidFill>
                <a:srgbClr val="202122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300" y="860200"/>
            <a:ext cx="2620700" cy="26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48325" y="3068375"/>
            <a:ext cx="4212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8F9FA"/>
                </a:highlight>
              </a:rPr>
              <a:t>«…Поколение, которое никогда не рассматривало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4"/>
              </a:rPr>
              <a:t>Советский Союз</a:t>
            </a:r>
            <a:r>
              <a:rPr lang="ru" sz="1050">
                <a:highlight>
                  <a:srgbClr val="F8F9FA"/>
                </a:highlight>
              </a:rPr>
              <a:t> как слабое, но героическое рабочее государство, а скорее как нацию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5"/>
              </a:rPr>
              <a:t>Великих чисток</a:t>
            </a:r>
            <a:r>
              <a:rPr lang="ru" sz="1050">
                <a:highlight>
                  <a:srgbClr val="F8F9FA"/>
                </a:highlight>
              </a:rPr>
              <a:t> и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6"/>
              </a:rPr>
              <a:t>Сталинграда</a:t>
            </a:r>
            <a:r>
              <a:rPr lang="ru" sz="1050">
                <a:highlight>
                  <a:srgbClr val="F8F9FA"/>
                </a:highlight>
              </a:rPr>
              <a:t>, византийского дня рождения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7"/>
              </a:rPr>
              <a:t>Сталина</a:t>
            </a:r>
            <a:r>
              <a:rPr lang="ru" sz="1050">
                <a:highlight>
                  <a:srgbClr val="F8F9FA"/>
                </a:highlight>
              </a:rPr>
              <a:t> и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8"/>
              </a:rPr>
              <a:t>тайной речи Хрущева</a:t>
            </a:r>
            <a:r>
              <a:rPr lang="ru" sz="1050">
                <a:highlight>
                  <a:srgbClr val="F8F9FA"/>
                </a:highlight>
              </a:rPr>
              <a:t>; как огромную военную и промышленную державу, которая подавила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9"/>
              </a:rPr>
              <a:t>восстание в Венгрии</a:t>
            </a:r>
            <a:r>
              <a:rPr lang="ru" sz="1050">
                <a:highlight>
                  <a:srgbClr val="F8F9FA"/>
                </a:highlight>
              </a:rPr>
              <a:t> и запустила первые </a:t>
            </a:r>
            <a:r>
              <a:rPr lang="ru" sz="1050">
                <a:highlight>
                  <a:srgbClr val="F8F9FA"/>
                </a:highlight>
                <a:uFill>
                  <a:noFill/>
                </a:uFill>
                <a:hlinkClick r:id="rId10"/>
              </a:rPr>
              <a:t>спутники</a:t>
            </a:r>
            <a:r>
              <a:rPr lang="ru" sz="1050">
                <a:highlight>
                  <a:srgbClr val="F8F9FA"/>
                </a:highlight>
              </a:rPr>
              <a:t> в космос...</a:t>
            </a:r>
            <a:endParaRPr>
              <a:highlight>
                <a:srgbClr val="F8F9FA"/>
              </a:highlight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050" y="34454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8F9FA"/>
                </a:highlight>
                <a:latin typeface="Average"/>
                <a:ea typeface="Average"/>
                <a:cs typeface="Average"/>
                <a:sym typeface="Average"/>
              </a:rPr>
              <a:t>Томпсон</a:t>
            </a:r>
            <a:endParaRPr>
              <a:highlight>
                <a:srgbClr val="F8F9FA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00" y="242025"/>
            <a:ext cx="66675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