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9" name="Google Shape;69;p12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70" name="Google Shape;70;p12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5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6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7" type="body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8" type="body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9"/>
          <p:cNvSpPr/>
          <p:nvPr>
            <p:ph idx="2" type="pic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/>
          <p:nvPr>
            <p:ph idx="3" type="pic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49" name="Google Shape;49;p10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0" name="Google Shape;50;p10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1" name="Google Shape;51;p10"/>
          <p:cNvSpPr/>
          <p:nvPr>
            <p:ph idx="5" type="pic"/>
          </p:nvPr>
        </p:nvSpPr>
        <p:spPr>
          <a:xfrm>
            <a:off x="457201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2" name="Google Shape;52;p10"/>
          <p:cNvSpPr/>
          <p:nvPr>
            <p:ph idx="6" type="pic"/>
          </p:nvPr>
        </p:nvSpPr>
        <p:spPr>
          <a:xfrm>
            <a:off x="3276149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3" name="Google Shape;53;p10"/>
          <p:cNvSpPr/>
          <p:nvPr>
            <p:ph idx="7" type="pic"/>
          </p:nvPr>
        </p:nvSpPr>
        <p:spPr>
          <a:xfrm>
            <a:off x="6097917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8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9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3" type="body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4" type="body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5" type="body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4.png"/><Relationship Id="rId4" Type="http://schemas.openxmlformats.org/officeDocument/2006/relationships/image" Target="../media/image48.png"/><Relationship Id="rId5" Type="http://schemas.openxmlformats.org/officeDocument/2006/relationships/image" Target="../media/image62.png"/><Relationship Id="rId6" Type="http://schemas.openxmlformats.org/officeDocument/2006/relationships/image" Target="../media/image51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59.png"/><Relationship Id="rId6" Type="http://schemas.openxmlformats.org/officeDocument/2006/relationships/image" Target="../media/image7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Relationship Id="rId5" Type="http://schemas.openxmlformats.org/officeDocument/2006/relationships/image" Target="../media/image67.png"/><Relationship Id="rId6" Type="http://schemas.openxmlformats.org/officeDocument/2006/relationships/image" Target="../media/image8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Relationship Id="rId4" Type="http://schemas.openxmlformats.org/officeDocument/2006/relationships/image" Target="../media/image7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6.png"/><Relationship Id="rId4" Type="http://schemas.openxmlformats.org/officeDocument/2006/relationships/image" Target="../media/image7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4.png"/><Relationship Id="rId4" Type="http://schemas.openxmlformats.org/officeDocument/2006/relationships/image" Target="../media/image78.png"/><Relationship Id="rId5" Type="http://schemas.openxmlformats.org/officeDocument/2006/relationships/image" Target="../media/image7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9.png"/><Relationship Id="rId4" Type="http://schemas.openxmlformats.org/officeDocument/2006/relationships/image" Target="../media/image83.png"/><Relationship Id="rId5" Type="http://schemas.openxmlformats.org/officeDocument/2006/relationships/image" Target="../media/image77.png"/><Relationship Id="rId6" Type="http://schemas.openxmlformats.org/officeDocument/2006/relationships/image" Target="../media/image8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8.png"/><Relationship Id="rId4" Type="http://schemas.openxmlformats.org/officeDocument/2006/relationships/image" Target="../media/image100.png"/><Relationship Id="rId5" Type="http://schemas.openxmlformats.org/officeDocument/2006/relationships/image" Target="../media/image94.png"/><Relationship Id="rId6" Type="http://schemas.openxmlformats.org/officeDocument/2006/relationships/image" Target="../media/image80.png"/><Relationship Id="rId7" Type="http://schemas.openxmlformats.org/officeDocument/2006/relationships/image" Target="../media/image8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7.png"/><Relationship Id="rId4" Type="http://schemas.openxmlformats.org/officeDocument/2006/relationships/image" Target="../media/image96.png"/><Relationship Id="rId5" Type="http://schemas.openxmlformats.org/officeDocument/2006/relationships/image" Target="../media/image77.png"/><Relationship Id="rId6" Type="http://schemas.openxmlformats.org/officeDocument/2006/relationships/image" Target="../media/image9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0.png"/><Relationship Id="rId4" Type="http://schemas.openxmlformats.org/officeDocument/2006/relationships/image" Target="../media/image1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1.png"/><Relationship Id="rId4" Type="http://schemas.openxmlformats.org/officeDocument/2006/relationships/image" Target="../media/image103.png"/><Relationship Id="rId5" Type="http://schemas.openxmlformats.org/officeDocument/2006/relationships/image" Target="../media/image101.png"/><Relationship Id="rId6" Type="http://schemas.openxmlformats.org/officeDocument/2006/relationships/image" Target="../media/image9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2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11" Type="http://schemas.openxmlformats.org/officeDocument/2006/relationships/image" Target="../media/image22.png"/><Relationship Id="rId10" Type="http://schemas.openxmlformats.org/officeDocument/2006/relationships/image" Target="../media/image18.png"/><Relationship Id="rId12" Type="http://schemas.openxmlformats.org/officeDocument/2006/relationships/image" Target="../media/image21.png"/><Relationship Id="rId9" Type="http://schemas.openxmlformats.org/officeDocument/2006/relationships/image" Target="../media/image36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10" Type="http://schemas.openxmlformats.org/officeDocument/2006/relationships/image" Target="../media/image44.png"/><Relationship Id="rId9" Type="http://schemas.openxmlformats.org/officeDocument/2006/relationships/image" Target="../media/image45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43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png"/><Relationship Id="rId4" Type="http://schemas.openxmlformats.org/officeDocument/2006/relationships/image" Target="../media/image42.png"/><Relationship Id="rId5" Type="http://schemas.openxmlformats.org/officeDocument/2006/relationships/image" Target="../media/image55.png"/><Relationship Id="rId6" Type="http://schemas.openxmlformats.org/officeDocument/2006/relationships/image" Target="../media/image49.png"/><Relationship Id="rId7" Type="http://schemas.openxmlformats.org/officeDocument/2006/relationships/image" Target="../media/image41.png"/><Relationship Id="rId8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23.png"/><Relationship Id="rId5" Type="http://schemas.openxmlformats.org/officeDocument/2006/relationships/image" Target="../media/image54.png"/><Relationship Id="rId6" Type="http://schemas.openxmlformats.org/officeDocument/2006/relationships/image" Target="../media/image40.png"/><Relationship Id="rId7" Type="http://schemas.openxmlformats.org/officeDocument/2006/relationships/image" Target="../media/image52.png"/><Relationship Id="rId8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026896" y="2041942"/>
            <a:ext cx="70902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Расчетно-графическая работа №1 по дисциплине «Математика»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за I модуль</a:t>
            </a:r>
            <a:br>
              <a:rPr lang="ru-RU"/>
            </a:br>
            <a:r>
              <a:rPr lang="ru-RU" sz="1800"/>
              <a:t>Вариант 5</a:t>
            </a:r>
            <a:endParaRPr sz="1800"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1371600" y="4100799"/>
            <a:ext cx="6400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Выполнили студенты группы P3133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Агадилова Малика, Чернова Елизавета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Преподаватель: Савченко Татьяна Владимировна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/>
              <a:t>Санкт-Петербург,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64693" y="997421"/>
            <a:ext cx="59655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2. Ряд Тейлора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339276" y="2557475"/>
            <a:ext cx="72213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/>
              <a:t>Найдите первые k членов разложения в степенной ряд Тейлора решения дифференциального уравнения при указанных начальных условиях. Изобразите на графике.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400" y="3390450"/>
            <a:ext cx="3932151" cy="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31575" y="1100776"/>
            <a:ext cx="8461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Для нахождения первых 4 коэффициентов, первоначально нам нужно разложить функцию в ряд Тейлора. Разложение при начальном условии            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/>
              <a:t>                   имеет вид :</a:t>
            </a:r>
            <a:endParaRPr sz="1800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13164" l="0" r="11276" t="25966"/>
          <a:stretch/>
        </p:blipFill>
        <p:spPr>
          <a:xfrm>
            <a:off x="555075" y="1740750"/>
            <a:ext cx="1144600" cy="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4">
            <a:alphaModFix/>
          </a:blip>
          <a:srcRect b="22623" l="-1400" r="1400" t="22622"/>
          <a:stretch/>
        </p:blipFill>
        <p:spPr>
          <a:xfrm>
            <a:off x="189900" y="2133025"/>
            <a:ext cx="8283648" cy="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92350" y="2706625"/>
            <a:ext cx="53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нашем случае,              , следовательно: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9925" y="2837875"/>
            <a:ext cx="720469" cy="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9500" y="2702725"/>
            <a:ext cx="4674501" cy="4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0325" y="3272413"/>
            <a:ext cx="1882797" cy="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8">
            <a:alphaModFix/>
          </a:blip>
          <a:srcRect b="0" l="4388" r="0" t="0"/>
          <a:stretch/>
        </p:blipFill>
        <p:spPr>
          <a:xfrm>
            <a:off x="3399700" y="4117450"/>
            <a:ext cx="1864050" cy="3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113425" y="3586225"/>
            <a:ext cx="92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Первая производная, нам дана в условии, поэтому просто подставляем значения: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31575" y="1061140"/>
            <a:ext cx="8461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Продолжаем находить следующие производные, параллельно подставляя начальные условия:</a:t>
            </a:r>
            <a:endParaRPr sz="1800"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2288325"/>
            <a:ext cx="3626496" cy="3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2669853"/>
            <a:ext cx="2952436" cy="3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703025" y="2919300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Найдем третью производную: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025" y="3381000"/>
            <a:ext cx="6058950" cy="3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425" y="3786925"/>
            <a:ext cx="4856807" cy="3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703025" y="1767275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Найдем вторую производную: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Ответ: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10245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46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471650" y="961950"/>
            <a:ext cx="741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Подставляем числа в ряд Тейлора, получая тем самым приближенное разложение дифференциального уравнения: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13" y="1653750"/>
            <a:ext cx="8252974" cy="4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525" y="2123250"/>
            <a:ext cx="3589224" cy="5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5">
            <a:alphaModFix/>
          </a:blip>
          <a:srcRect b="-6588" l="-8620" r="8620" t="6588"/>
          <a:stretch/>
        </p:blipFill>
        <p:spPr>
          <a:xfrm>
            <a:off x="4203477" y="2406206"/>
            <a:ext cx="2995600" cy="2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7174" y="2485725"/>
            <a:ext cx="1056175" cy="19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2651850" y="3564700"/>
            <a:ext cx="150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Ряд Тейлора, изображенный на графике: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613428" y="1241199"/>
            <a:ext cx="83793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3. Поверхности второго порядка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359800" y="2361700"/>
            <a:ext cx="751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300"/>
              <a:t>Приведенные поверхности ограничивают в пространстве некоторые тела вращения конечных размеров. Следует назвать типы этих поверхностей, нарисовать сечение этого тела плоскостью XOZ (при x ≥ 0) и само тело в исходной координатной системе.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775" y="3273175"/>
            <a:ext cx="3519394" cy="9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332226" y="1015773"/>
            <a:ext cx="8461800" cy="30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rPr lang="ru-RU" sz="1800"/>
              <a:t>Тело из пункта а):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9"/>
          <p:cNvSpPr txBox="1"/>
          <p:nvPr/>
        </p:nvSpPr>
        <p:spPr>
          <a:xfrm>
            <a:off x="280926" y="1451236"/>
            <a:ext cx="8513100" cy="64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2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4">
            <a:alphaModFix/>
          </a:blip>
          <a:srcRect b="0" l="0" r="12567" t="19716"/>
          <a:stretch/>
        </p:blipFill>
        <p:spPr>
          <a:xfrm>
            <a:off x="401189" y="2209631"/>
            <a:ext cx="2870639" cy="187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4714398" y="1831018"/>
            <a:ext cx="3206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 интересует часть z ≤ y: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0" r="19419" t="32830"/>
          <a:stretch/>
        </p:blipFill>
        <p:spPr>
          <a:xfrm>
            <a:off x="4748947" y="2262999"/>
            <a:ext cx="3669339" cy="2177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9"/>
          <p:cNvCxnSpPr/>
          <p:nvPr/>
        </p:nvCxnSpPr>
        <p:spPr>
          <a:xfrm flipH="1">
            <a:off x="5827486" y="3272737"/>
            <a:ext cx="232228" cy="2664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29"/>
          <p:cNvCxnSpPr>
            <a:endCxn id="262" idx="3"/>
          </p:cNvCxnSpPr>
          <p:nvPr/>
        </p:nvCxnSpPr>
        <p:spPr>
          <a:xfrm flipH="1">
            <a:off x="5972629" y="3272737"/>
            <a:ext cx="304800" cy="3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29"/>
          <p:cNvCxnSpPr/>
          <p:nvPr/>
        </p:nvCxnSpPr>
        <p:spPr>
          <a:xfrm flipH="1">
            <a:off x="6132423" y="3272737"/>
            <a:ext cx="369977" cy="37008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9"/>
          <p:cNvCxnSpPr/>
          <p:nvPr/>
        </p:nvCxnSpPr>
        <p:spPr>
          <a:xfrm flipH="1">
            <a:off x="6889841" y="3351875"/>
            <a:ext cx="417650" cy="32555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9"/>
          <p:cNvCxnSpPr/>
          <p:nvPr/>
        </p:nvCxnSpPr>
        <p:spPr>
          <a:xfrm flipH="1">
            <a:off x="7088859" y="3457777"/>
            <a:ext cx="294432" cy="21431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9"/>
          <p:cNvSpPr/>
          <p:nvPr/>
        </p:nvSpPr>
        <p:spPr>
          <a:xfrm>
            <a:off x="5762171" y="3214888"/>
            <a:ext cx="892629" cy="181455"/>
          </a:xfrm>
          <a:custGeom>
            <a:rect b="b" l="l" r="r" t="t"/>
            <a:pathLst>
              <a:path extrusionOk="0" h="181455" w="892629">
                <a:moveTo>
                  <a:pt x="892629" y="7283"/>
                </a:moveTo>
                <a:cubicBezTo>
                  <a:pt x="861181" y="4864"/>
                  <a:pt x="829823" y="-418"/>
                  <a:pt x="798286" y="26"/>
                </a:cubicBezTo>
                <a:cubicBezTo>
                  <a:pt x="657912" y="2003"/>
                  <a:pt x="377372" y="14541"/>
                  <a:pt x="377372" y="14541"/>
                </a:cubicBezTo>
                <a:cubicBezTo>
                  <a:pt x="365277" y="16960"/>
                  <a:pt x="353053" y="18806"/>
                  <a:pt x="341086" y="21798"/>
                </a:cubicBezTo>
                <a:cubicBezTo>
                  <a:pt x="281313" y="36741"/>
                  <a:pt x="291684" y="39707"/>
                  <a:pt x="224972" y="50826"/>
                </a:cubicBezTo>
                <a:cubicBezTo>
                  <a:pt x="203365" y="54427"/>
                  <a:pt x="181429" y="55664"/>
                  <a:pt x="159658" y="58083"/>
                </a:cubicBezTo>
                <a:cubicBezTo>
                  <a:pt x="110387" y="90931"/>
                  <a:pt x="172067" y="52568"/>
                  <a:pt x="94343" y="87112"/>
                </a:cubicBezTo>
                <a:cubicBezTo>
                  <a:pt x="69326" y="98231"/>
                  <a:pt x="32944" y="141254"/>
                  <a:pt x="21772" y="152426"/>
                </a:cubicBezTo>
                <a:cubicBezTo>
                  <a:pt x="3434" y="170764"/>
                  <a:pt x="10317" y="160823"/>
                  <a:pt x="0" y="181455"/>
                </a:cubicBezTo>
              </a:path>
            </a:pathLst>
          </a:custGeom>
          <a:noFill/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5733143" y="3367314"/>
            <a:ext cx="515257" cy="297543"/>
          </a:xfrm>
          <a:custGeom>
            <a:rect b="b" l="l" r="r" t="t"/>
            <a:pathLst>
              <a:path extrusionOk="0" h="297543" w="515257">
                <a:moveTo>
                  <a:pt x="515257" y="297543"/>
                </a:moveTo>
                <a:cubicBezTo>
                  <a:pt x="471714" y="292705"/>
                  <a:pt x="427889" y="289951"/>
                  <a:pt x="384628" y="283029"/>
                </a:cubicBezTo>
                <a:cubicBezTo>
                  <a:pt x="367238" y="280247"/>
                  <a:pt x="350913" y="272786"/>
                  <a:pt x="333828" y="268515"/>
                </a:cubicBezTo>
                <a:cubicBezTo>
                  <a:pt x="302518" y="260687"/>
                  <a:pt x="270933" y="254000"/>
                  <a:pt x="239486" y="246743"/>
                </a:cubicBezTo>
                <a:cubicBezTo>
                  <a:pt x="220133" y="237067"/>
                  <a:pt x="201073" y="226782"/>
                  <a:pt x="181428" y="217715"/>
                </a:cubicBezTo>
                <a:cubicBezTo>
                  <a:pt x="158855" y="207297"/>
                  <a:pt x="145278" y="203245"/>
                  <a:pt x="123371" y="195943"/>
                </a:cubicBezTo>
                <a:cubicBezTo>
                  <a:pt x="113695" y="186267"/>
                  <a:pt x="104733" y="175820"/>
                  <a:pt x="94343" y="166915"/>
                </a:cubicBezTo>
                <a:cubicBezTo>
                  <a:pt x="59923" y="137412"/>
                  <a:pt x="58759" y="163247"/>
                  <a:pt x="21771" y="101600"/>
                </a:cubicBezTo>
                <a:lnTo>
                  <a:pt x="0" y="65315"/>
                </a:lnTo>
                <a:lnTo>
                  <a:pt x="21771" y="0"/>
                </a:lnTo>
              </a:path>
            </a:pathLst>
          </a:custGeom>
          <a:noFill/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5754280" y="3381829"/>
            <a:ext cx="102234" cy="551542"/>
          </a:xfrm>
          <a:custGeom>
            <a:rect b="b" l="l" r="r" t="t"/>
            <a:pathLst>
              <a:path extrusionOk="0" h="551542" w="102234">
                <a:moveTo>
                  <a:pt x="102234" y="551542"/>
                </a:moveTo>
                <a:cubicBezTo>
                  <a:pt x="87720" y="515256"/>
                  <a:pt x="71049" y="479760"/>
                  <a:pt x="58691" y="442685"/>
                </a:cubicBezTo>
                <a:lnTo>
                  <a:pt x="29663" y="355600"/>
                </a:lnTo>
                <a:cubicBezTo>
                  <a:pt x="27244" y="328990"/>
                  <a:pt x="25720" y="302284"/>
                  <a:pt x="22406" y="275771"/>
                </a:cubicBezTo>
                <a:cubicBezTo>
                  <a:pt x="20876" y="263531"/>
                  <a:pt x="16679" y="251725"/>
                  <a:pt x="15149" y="239485"/>
                </a:cubicBezTo>
                <a:cubicBezTo>
                  <a:pt x="11835" y="212972"/>
                  <a:pt x="10550" y="186243"/>
                  <a:pt x="7891" y="159657"/>
                </a:cubicBezTo>
                <a:cubicBezTo>
                  <a:pt x="5711" y="137860"/>
                  <a:pt x="1629" y="116225"/>
                  <a:pt x="634" y="94342"/>
                </a:cubicBezTo>
                <a:cubicBezTo>
                  <a:pt x="-794" y="62927"/>
                  <a:pt x="634" y="31447"/>
                  <a:pt x="634" y="0"/>
                </a:cubicBezTo>
              </a:path>
            </a:pathLst>
          </a:custGeom>
          <a:noFill/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5842000" y="3236686"/>
            <a:ext cx="827314" cy="703943"/>
          </a:xfrm>
          <a:custGeom>
            <a:rect b="b" l="l" r="r" t="t"/>
            <a:pathLst>
              <a:path extrusionOk="0" h="703943" w="827314">
                <a:moveTo>
                  <a:pt x="827314" y="0"/>
                </a:moveTo>
                <a:cubicBezTo>
                  <a:pt x="798286" y="16933"/>
                  <a:pt x="760393" y="23915"/>
                  <a:pt x="740229" y="50800"/>
                </a:cubicBezTo>
                <a:cubicBezTo>
                  <a:pt x="725715" y="70152"/>
                  <a:pt x="713791" y="91752"/>
                  <a:pt x="696686" y="108857"/>
                </a:cubicBezTo>
                <a:cubicBezTo>
                  <a:pt x="682172" y="123371"/>
                  <a:pt x="664529" y="135321"/>
                  <a:pt x="653143" y="152400"/>
                </a:cubicBezTo>
                <a:cubicBezTo>
                  <a:pt x="644901" y="164763"/>
                  <a:pt x="625860" y="194197"/>
                  <a:pt x="616857" y="203200"/>
                </a:cubicBezTo>
                <a:cubicBezTo>
                  <a:pt x="610690" y="209367"/>
                  <a:pt x="601253" y="211547"/>
                  <a:pt x="595086" y="217714"/>
                </a:cubicBezTo>
                <a:cubicBezTo>
                  <a:pt x="541077" y="271723"/>
                  <a:pt x="602850" y="227052"/>
                  <a:pt x="551543" y="261257"/>
                </a:cubicBezTo>
                <a:cubicBezTo>
                  <a:pt x="546705" y="270933"/>
                  <a:pt x="543671" y="281746"/>
                  <a:pt x="537029" y="290285"/>
                </a:cubicBezTo>
                <a:cubicBezTo>
                  <a:pt x="495368" y="343849"/>
                  <a:pt x="514572" y="311418"/>
                  <a:pt x="478971" y="341085"/>
                </a:cubicBezTo>
                <a:cubicBezTo>
                  <a:pt x="407643" y="400525"/>
                  <a:pt x="499767" y="327547"/>
                  <a:pt x="442686" y="384628"/>
                </a:cubicBezTo>
                <a:cubicBezTo>
                  <a:pt x="436518" y="390796"/>
                  <a:pt x="427892" y="393910"/>
                  <a:pt x="420914" y="399143"/>
                </a:cubicBezTo>
                <a:cubicBezTo>
                  <a:pt x="367821" y="438963"/>
                  <a:pt x="404591" y="420186"/>
                  <a:pt x="348343" y="442685"/>
                </a:cubicBezTo>
                <a:cubicBezTo>
                  <a:pt x="341086" y="449942"/>
                  <a:pt x="334923" y="458491"/>
                  <a:pt x="326571" y="464457"/>
                </a:cubicBezTo>
                <a:cubicBezTo>
                  <a:pt x="317768" y="470745"/>
                  <a:pt x="306717" y="473237"/>
                  <a:pt x="297543" y="478971"/>
                </a:cubicBezTo>
                <a:cubicBezTo>
                  <a:pt x="287286" y="485382"/>
                  <a:pt x="278771" y="494332"/>
                  <a:pt x="268514" y="500743"/>
                </a:cubicBezTo>
                <a:cubicBezTo>
                  <a:pt x="259340" y="506477"/>
                  <a:pt x="248660" y="509523"/>
                  <a:pt x="239486" y="515257"/>
                </a:cubicBezTo>
                <a:cubicBezTo>
                  <a:pt x="229229" y="521667"/>
                  <a:pt x="220829" y="530805"/>
                  <a:pt x="210457" y="537028"/>
                </a:cubicBezTo>
                <a:cubicBezTo>
                  <a:pt x="196542" y="545377"/>
                  <a:pt x="180416" y="549799"/>
                  <a:pt x="166914" y="558800"/>
                </a:cubicBezTo>
                <a:cubicBezTo>
                  <a:pt x="158375" y="564493"/>
                  <a:pt x="153027" y="574001"/>
                  <a:pt x="145143" y="580571"/>
                </a:cubicBezTo>
                <a:cubicBezTo>
                  <a:pt x="117123" y="603921"/>
                  <a:pt x="129974" y="584963"/>
                  <a:pt x="108857" y="609600"/>
                </a:cubicBezTo>
                <a:cubicBezTo>
                  <a:pt x="98777" y="621360"/>
                  <a:pt x="91486" y="635685"/>
                  <a:pt x="79829" y="645885"/>
                </a:cubicBezTo>
                <a:cubicBezTo>
                  <a:pt x="71687" y="653009"/>
                  <a:pt x="59340" y="653758"/>
                  <a:pt x="50800" y="660400"/>
                </a:cubicBezTo>
                <a:cubicBezTo>
                  <a:pt x="-21406" y="716560"/>
                  <a:pt x="39962" y="683959"/>
                  <a:pt x="0" y="703943"/>
                </a:cubicBezTo>
              </a:path>
            </a:pathLst>
          </a:custGeom>
          <a:noFill/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9"/>
          <p:cNvCxnSpPr/>
          <p:nvPr/>
        </p:nvCxnSpPr>
        <p:spPr>
          <a:xfrm>
            <a:off x="5856297" y="3584857"/>
            <a:ext cx="0" cy="2736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5964708" y="3613965"/>
            <a:ext cx="7473" cy="215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6756400" y="3323771"/>
            <a:ext cx="820057" cy="355600"/>
          </a:xfrm>
          <a:custGeom>
            <a:rect b="b" l="l" r="r" t="t"/>
            <a:pathLst>
              <a:path extrusionOk="0" h="355600" w="820057">
                <a:moveTo>
                  <a:pt x="0" y="355600"/>
                </a:moveTo>
                <a:lnTo>
                  <a:pt x="312057" y="348343"/>
                </a:lnTo>
                <a:cubicBezTo>
                  <a:pt x="322022" y="347919"/>
                  <a:pt x="331463" y="343710"/>
                  <a:pt x="341086" y="341086"/>
                </a:cubicBezTo>
                <a:cubicBezTo>
                  <a:pt x="358076" y="336452"/>
                  <a:pt x="374870" y="331110"/>
                  <a:pt x="391886" y="326572"/>
                </a:cubicBezTo>
                <a:cubicBezTo>
                  <a:pt x="420798" y="318862"/>
                  <a:pt x="449943" y="312057"/>
                  <a:pt x="478971" y="304800"/>
                </a:cubicBezTo>
                <a:cubicBezTo>
                  <a:pt x="498324" y="299962"/>
                  <a:pt x="518104" y="296594"/>
                  <a:pt x="537029" y="290286"/>
                </a:cubicBezTo>
                <a:cubicBezTo>
                  <a:pt x="544286" y="287867"/>
                  <a:pt x="551637" y="285715"/>
                  <a:pt x="558800" y="283029"/>
                </a:cubicBezTo>
                <a:cubicBezTo>
                  <a:pt x="570998" y="278455"/>
                  <a:pt x="582518" y="271943"/>
                  <a:pt x="595086" y="268515"/>
                </a:cubicBezTo>
                <a:cubicBezTo>
                  <a:pt x="609282" y="264643"/>
                  <a:pt x="624115" y="263677"/>
                  <a:pt x="638629" y="261258"/>
                </a:cubicBezTo>
                <a:cubicBezTo>
                  <a:pt x="671419" y="228466"/>
                  <a:pt x="629976" y="265583"/>
                  <a:pt x="696686" y="232229"/>
                </a:cubicBezTo>
                <a:cubicBezTo>
                  <a:pt x="707504" y="226820"/>
                  <a:pt x="714896" y="215867"/>
                  <a:pt x="725714" y="210458"/>
                </a:cubicBezTo>
                <a:cubicBezTo>
                  <a:pt x="739398" y="203616"/>
                  <a:pt x="769257" y="195943"/>
                  <a:pt x="769257" y="195943"/>
                </a:cubicBezTo>
                <a:cubicBezTo>
                  <a:pt x="778933" y="188686"/>
                  <a:pt x="790414" y="183355"/>
                  <a:pt x="798286" y="174172"/>
                </a:cubicBezTo>
                <a:cubicBezTo>
                  <a:pt x="808068" y="162760"/>
                  <a:pt x="815144" y="138112"/>
                  <a:pt x="820057" y="123372"/>
                </a:cubicBezTo>
                <a:cubicBezTo>
                  <a:pt x="817638" y="106439"/>
                  <a:pt x="820450" y="87871"/>
                  <a:pt x="812800" y="72572"/>
                </a:cubicBezTo>
                <a:cubicBezTo>
                  <a:pt x="809379" y="65730"/>
                  <a:pt x="797588" y="69251"/>
                  <a:pt x="791029" y="65315"/>
                </a:cubicBezTo>
                <a:cubicBezTo>
                  <a:pt x="785162" y="61795"/>
                  <a:pt x="781770" y="55180"/>
                  <a:pt x="776514" y="50800"/>
                </a:cubicBezTo>
                <a:cubicBezTo>
                  <a:pt x="722954" y="6166"/>
                  <a:pt x="738741" y="28482"/>
                  <a:pt x="631371" y="21772"/>
                </a:cubicBezTo>
                <a:cubicBezTo>
                  <a:pt x="564765" y="-430"/>
                  <a:pt x="603052" y="8780"/>
                  <a:pt x="515257" y="0"/>
                </a:cubicBezTo>
                <a:lnTo>
                  <a:pt x="341086" y="7258"/>
                </a:lnTo>
              </a:path>
            </a:pathLst>
          </a:custGeom>
          <a:noFill/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7499768" y="2987750"/>
            <a:ext cx="112975" cy="437621"/>
          </a:xfrm>
          <a:custGeom>
            <a:rect b="b" l="l" r="r" t="t"/>
            <a:pathLst>
              <a:path extrusionOk="0" h="437621" w="112975">
                <a:moveTo>
                  <a:pt x="112975" y="437621"/>
                </a:moveTo>
                <a:cubicBezTo>
                  <a:pt x="97408" y="211901"/>
                  <a:pt x="120699" y="293874"/>
                  <a:pt x="83946" y="183621"/>
                </a:cubicBezTo>
                <a:cubicBezTo>
                  <a:pt x="81527" y="166688"/>
                  <a:pt x="82098" y="149048"/>
                  <a:pt x="76689" y="132821"/>
                </a:cubicBezTo>
                <a:cubicBezTo>
                  <a:pt x="65711" y="99886"/>
                  <a:pt x="50815" y="79494"/>
                  <a:pt x="33146" y="52993"/>
                </a:cubicBezTo>
                <a:cubicBezTo>
                  <a:pt x="30727" y="43317"/>
                  <a:pt x="30837" y="32624"/>
                  <a:pt x="25889" y="23964"/>
                </a:cubicBezTo>
                <a:cubicBezTo>
                  <a:pt x="20797" y="15053"/>
                  <a:pt x="8708" y="-6987"/>
                  <a:pt x="4118" y="2193"/>
                </a:cubicBezTo>
                <a:cubicBezTo>
                  <a:pt x="-9224" y="28878"/>
                  <a:pt x="13019" y="55459"/>
                  <a:pt x="25889" y="74764"/>
                </a:cubicBezTo>
                <a:cubicBezTo>
                  <a:pt x="28308" y="86859"/>
                  <a:pt x="30154" y="99083"/>
                  <a:pt x="33146" y="111050"/>
                </a:cubicBezTo>
                <a:cubicBezTo>
                  <a:pt x="35001" y="118471"/>
                  <a:pt x="38301" y="125466"/>
                  <a:pt x="40403" y="132821"/>
                </a:cubicBezTo>
                <a:cubicBezTo>
                  <a:pt x="43143" y="142411"/>
                  <a:pt x="44921" y="152260"/>
                  <a:pt x="47661" y="161850"/>
                </a:cubicBezTo>
                <a:cubicBezTo>
                  <a:pt x="49763" y="169205"/>
                  <a:pt x="52817" y="176266"/>
                  <a:pt x="54918" y="183621"/>
                </a:cubicBezTo>
                <a:cubicBezTo>
                  <a:pt x="57658" y="193211"/>
                  <a:pt x="59309" y="203097"/>
                  <a:pt x="62175" y="212650"/>
                </a:cubicBezTo>
                <a:cubicBezTo>
                  <a:pt x="66571" y="227304"/>
                  <a:pt x="76689" y="240894"/>
                  <a:pt x="76689" y="256193"/>
                </a:cubicBezTo>
                <a:lnTo>
                  <a:pt x="112975" y="437621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AC0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 flipH="1">
            <a:off x="7471240" y="3078525"/>
            <a:ext cx="5756" cy="2521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7330263" y="3148019"/>
            <a:ext cx="3471" cy="20052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332226" y="1015773"/>
            <a:ext cx="8461800" cy="30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rPr lang="ru-RU" sz="1800"/>
              <a:t>Тело из пункта б):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30"/>
          <p:cNvSpPr txBox="1"/>
          <p:nvPr/>
        </p:nvSpPr>
        <p:spPr>
          <a:xfrm>
            <a:off x="280926" y="1288518"/>
            <a:ext cx="8513100" cy="7742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6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57200" y="1958561"/>
            <a:ext cx="4970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Получаем конус, ограниченный плоскостью: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973" y="1881623"/>
            <a:ext cx="3076028" cy="258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280926" y="607228"/>
            <a:ext cx="8461800" cy="30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31"/>
          <p:cNvSpPr txBox="1"/>
          <p:nvPr/>
        </p:nvSpPr>
        <p:spPr>
          <a:xfrm>
            <a:off x="255276" y="962890"/>
            <a:ext cx="8513100" cy="16620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6" r="-2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375280" y="593558"/>
            <a:ext cx="4970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Получаем конус, ограниченный плоскостью: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5063" y="2550350"/>
            <a:ext cx="3012883" cy="216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5">
            <a:alphaModFix/>
          </a:blip>
          <a:srcRect b="0" l="3638" r="5163" t="3184"/>
          <a:stretch/>
        </p:blipFill>
        <p:spPr>
          <a:xfrm>
            <a:off x="5428026" y="2664355"/>
            <a:ext cx="3314700" cy="204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280926" y="607228"/>
            <a:ext cx="8461800" cy="30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2"/>
          <p:cNvSpPr txBox="1"/>
          <p:nvPr/>
        </p:nvSpPr>
        <p:spPr>
          <a:xfrm>
            <a:off x="255276" y="962890"/>
            <a:ext cx="85131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7009" lvl="0" marL="20700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000"/>
              <a:buFont typeface="Calibri"/>
              <a:buChar char="●"/>
            </a:pP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в пункте в) нас интересует эта фигура: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4391480" y="1314458"/>
            <a:ext cx="497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Получаем конус, ограниченный плоскостью: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25" y="1570701"/>
            <a:ext cx="3336950" cy="241685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/>
          <p:nvPr/>
        </p:nvSpPr>
        <p:spPr>
          <a:xfrm>
            <a:off x="1646451" y="2491720"/>
            <a:ext cx="1200325" cy="717633"/>
          </a:xfrm>
          <a:custGeom>
            <a:rect b="b" l="l" r="r" t="t"/>
            <a:pathLst>
              <a:path extrusionOk="0" h="717633" w="1200325">
                <a:moveTo>
                  <a:pt x="14709" y="624860"/>
                </a:moveTo>
                <a:cubicBezTo>
                  <a:pt x="-88161" y="516910"/>
                  <a:pt x="375389" y="-3790"/>
                  <a:pt x="570969" y="20"/>
                </a:cubicBezTo>
                <a:cubicBezTo>
                  <a:pt x="766549" y="3830"/>
                  <a:pt x="1285979" y="541040"/>
                  <a:pt x="1188189" y="647720"/>
                </a:cubicBezTo>
                <a:cubicBezTo>
                  <a:pt x="1090399" y="754400"/>
                  <a:pt x="117579" y="732810"/>
                  <a:pt x="14709" y="624860"/>
                </a:cubicBez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764703" y="997424"/>
            <a:ext cx="8196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4. Кратные интегралы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1579569" y="2097346"/>
            <a:ext cx="59658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Тело </a:t>
            </a:r>
            <a:r>
              <a:rPr i="1"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 </a:t>
            </a: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ограничено заданными поверхностями.</a:t>
            </a:r>
            <a:b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Сделайте схематический рисунок тела </a:t>
            </a:r>
            <a:r>
              <a:rPr i="1"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С помощью тройного интеграла найдите объем тела </a:t>
            </a:r>
            <a:r>
              <a:rPr i="1"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lang="ru-RU" sz="12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перейдя к цилиндрическим или сферическим координатам. </a:t>
            </a:r>
            <a:endParaRPr sz="1200">
              <a:solidFill>
                <a:srgbClr val="1946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1946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solidFill>
                  <a:srgbClr val="1946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1946BA"/>
              </a:solidFill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650" y="3154948"/>
            <a:ext cx="5026700" cy="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1. Площадь фигуры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006669" y="2782571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Найти площадь фигуры, ограниченной кривыми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386" y="3190884"/>
            <a:ext cx="9015016" cy="39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349974" y="1104644"/>
            <a:ext cx="8461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400"/>
              <a:buChar char="•"/>
            </a:pPr>
            <a:r>
              <a:rPr lang="ru-RU" sz="1800"/>
              <a:t>Тело Т ограничено поверхностями: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99" y="1445701"/>
            <a:ext cx="2311901" cy="49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799" y="1486812"/>
            <a:ext cx="17262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6761" y="1532038"/>
            <a:ext cx="1061875" cy="32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4411" y="1547947"/>
            <a:ext cx="1061875" cy="28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211600" y="2481750"/>
            <a:ext cx="8513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7009" lvl="0" marL="20700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000"/>
              <a:buFont typeface="Calibri"/>
              <a:buChar char="●"/>
            </a:pP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Уравнение (1) задает эллипсоид.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009" lvl="0" marL="20700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000"/>
              <a:buFont typeface="Calibri"/>
              <a:buChar char="●"/>
            </a:pP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Уравнение (2) задает окружность с центром </a:t>
            </a:r>
            <a:r>
              <a:rPr b="0" i="1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(0; 0) и радиусом 3.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009" lvl="0" marL="20700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000"/>
              <a:buFont typeface="Calibri"/>
              <a:buChar char="●"/>
            </a:pP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Уравнение (3) и  уравнение (4) задает координатную плоскость </a:t>
            </a:r>
            <a:r>
              <a:rPr b="0" i="1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 и Oyz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Условие </a:t>
            </a:r>
            <a:r>
              <a:rPr b="0" i="1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0, </a:t>
            </a:r>
            <a:r>
              <a:rPr b="0" i="1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0 выделяет ту часть тела, ограниченного указанными поверхностями, которая лежит в области отрицательных значений абцисс и положительных значений аппликат. 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436025" y="9619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Тело Т изображено на рис. 2 и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312" y="1362150"/>
            <a:ext cx="4311102" cy="2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171" y="1362150"/>
            <a:ext cx="3406516" cy="29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2322575" y="4396000"/>
            <a:ext cx="51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рис.2									рис. 3			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341075" y="1104682"/>
            <a:ext cx="8461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082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1800"/>
              <a:buChar char="•"/>
            </a:pPr>
            <a:r>
              <a:rPr lang="ru-RU"/>
              <a:t>Объем V тела Т выражается тройным интегралом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Изображение выглядит как текст&#10;&#10;Автоматически созданное описание" id="339" name="Google Shape;3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125" y="981707"/>
            <a:ext cx="9048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/>
        </p:nvSpPr>
        <p:spPr>
          <a:xfrm>
            <a:off x="384525" y="1562725"/>
            <a:ext cx="8355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Будем вычислять этот интеграл, перейдя к цилиндрическим координатам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			с учетом того, что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Якобиан перехода равен r, а формула объема тела примет вид: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 b="19979" l="0" r="0" t="0"/>
          <a:stretch/>
        </p:blipFill>
        <p:spPr>
          <a:xfrm>
            <a:off x="420275" y="1912375"/>
            <a:ext cx="1357300" cy="3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/>
        </p:nvPicPr>
        <p:blipFill rotWithShape="1">
          <a:blip r:embed="rId5">
            <a:alphaModFix/>
          </a:blip>
          <a:srcRect b="21259" l="0" r="6897" t="14837"/>
          <a:stretch/>
        </p:blipFill>
        <p:spPr>
          <a:xfrm>
            <a:off x="1882775" y="1991400"/>
            <a:ext cx="1263650" cy="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6222" y="1912363"/>
            <a:ext cx="1201503" cy="31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доска&#10;&#10;Автоматически созданное описание" id="344" name="Google Shape;344;p36"/>
          <p:cNvPicPr preferRelativeResize="0"/>
          <p:nvPr/>
        </p:nvPicPr>
        <p:blipFill rotWithShape="1">
          <a:blip r:embed="rId7">
            <a:alphaModFix/>
          </a:blip>
          <a:srcRect b="0" l="0" r="0" t="7313"/>
          <a:stretch/>
        </p:blipFill>
        <p:spPr>
          <a:xfrm>
            <a:off x="3706163" y="2736800"/>
            <a:ext cx="14001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457200" y="3361800"/>
            <a:ext cx="789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Запишем уравнения поверхностей, ограничивающих тело Т, в цилиндрических координатах.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71175" y="1072150"/>
            <a:ext cx="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946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498350" y="1133650"/>
            <a:ext cx="80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Уравнение эллипсоида: 				      =&gt; 		         	 =&gt;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69418" l="0" r="0" t="0"/>
          <a:stretch/>
        </p:blipFill>
        <p:spPr>
          <a:xfrm>
            <a:off x="2688100" y="1029288"/>
            <a:ext cx="1767775" cy="5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36257" l="10820" r="19950" t="35889"/>
          <a:stretch/>
        </p:blipFill>
        <p:spPr>
          <a:xfrm>
            <a:off x="4769750" y="1060050"/>
            <a:ext cx="1343700" cy="5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11419" r="8670" t="68832"/>
          <a:stretch/>
        </p:blipFill>
        <p:spPr>
          <a:xfrm>
            <a:off x="6479100" y="1013938"/>
            <a:ext cx="1619575" cy="6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>
            <a:off x="498350" y="16440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Уравнение окружности:			      =&gt;   		=&gt;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4">
            <a:alphaModFix/>
          </a:blip>
          <a:srcRect b="71129" l="14676" r="17873" t="9281"/>
          <a:stretch/>
        </p:blipFill>
        <p:spPr>
          <a:xfrm>
            <a:off x="2777075" y="1644050"/>
            <a:ext cx="1156675" cy="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 rotWithShape="1">
          <a:blip r:embed="rId4">
            <a:alphaModFix/>
          </a:blip>
          <a:srcRect b="37218" l="11774" r="44091" t="41444"/>
          <a:stretch/>
        </p:blipFill>
        <p:spPr>
          <a:xfrm>
            <a:off x="4455875" y="1644050"/>
            <a:ext cx="694860" cy="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 rotWithShape="1">
          <a:blip r:embed="rId4">
            <a:alphaModFix/>
          </a:blip>
          <a:srcRect b="7996" l="12863" r="43002" t="75201"/>
          <a:stretch/>
        </p:blipFill>
        <p:spPr>
          <a:xfrm>
            <a:off x="5672850" y="1683412"/>
            <a:ext cx="791975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 rotWithShape="1">
          <a:blip r:embed="rId5">
            <a:alphaModFix/>
          </a:blip>
          <a:srcRect b="0" l="0" r="44089" t="0"/>
          <a:stretch/>
        </p:blipFill>
        <p:spPr>
          <a:xfrm>
            <a:off x="2263600" y="2154450"/>
            <a:ext cx="513475" cy="27723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542825" y="2080850"/>
            <a:ext cx="15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уравнение: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1812725" y="35999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Порядок обхода тела: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5500" y="2954449"/>
            <a:ext cx="1619575" cy="1668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37"/>
          <p:cNvCxnSpPr/>
          <p:nvPr/>
        </p:nvCxnSpPr>
        <p:spPr>
          <a:xfrm>
            <a:off x="4057850" y="3087875"/>
            <a:ext cx="9000" cy="14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827600" y="1139050"/>
            <a:ext cx="78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Используя условия, расставим пределы интегрирования в тройном интеграле: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314" y="1570152"/>
            <a:ext cx="2830324" cy="9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6250" y="3234575"/>
            <a:ext cx="5364849" cy="90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8"/>
          <p:cNvCxnSpPr/>
          <p:nvPr/>
        </p:nvCxnSpPr>
        <p:spPr>
          <a:xfrm rot="10800000">
            <a:off x="-1175900" y="-250950"/>
            <a:ext cx="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38"/>
          <p:cNvSpPr txBox="1"/>
          <p:nvPr/>
        </p:nvSpPr>
        <p:spPr>
          <a:xfrm>
            <a:off x="386700" y="2557475"/>
            <a:ext cx="837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Будем последовательно вычислять интегралы, начиная с интеграла по переменной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382" name="Google Shape;382;p39"/>
          <p:cNvSpPr txBox="1"/>
          <p:nvPr/>
        </p:nvSpPr>
        <p:spPr>
          <a:xfrm>
            <a:off x="71175" y="1072150"/>
            <a:ext cx="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946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875" y="3647275"/>
            <a:ext cx="2769951" cy="7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25" y="2996751"/>
            <a:ext cx="8223857" cy="6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225" y="1925375"/>
            <a:ext cx="4741927" cy="65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9"/>
          <p:cNvCxnSpPr/>
          <p:nvPr/>
        </p:nvCxnSpPr>
        <p:spPr>
          <a:xfrm flipH="1">
            <a:off x="4961125" y="1830325"/>
            <a:ext cx="45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6600" y="1743175"/>
            <a:ext cx="1255302" cy="10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9"/>
          <p:cNvCxnSpPr/>
          <p:nvPr/>
        </p:nvCxnSpPr>
        <p:spPr>
          <a:xfrm>
            <a:off x="6339150" y="2245875"/>
            <a:ext cx="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39"/>
          <p:cNvCxnSpPr/>
          <p:nvPr/>
        </p:nvCxnSpPr>
        <p:spPr>
          <a:xfrm>
            <a:off x="6339150" y="2179025"/>
            <a:ext cx="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39"/>
          <p:cNvSpPr txBox="1"/>
          <p:nvPr/>
        </p:nvSpPr>
        <p:spPr>
          <a:xfrm>
            <a:off x="528925" y="1102750"/>
            <a:ext cx="78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Продолжаем в таком же духе, в следующем случае нужно использовать замену: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9"/>
          <p:cNvCxnSpPr/>
          <p:nvPr/>
        </p:nvCxnSpPr>
        <p:spPr>
          <a:xfrm>
            <a:off x="243150" y="3388875"/>
            <a:ext cx="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39"/>
          <p:cNvCxnSpPr/>
          <p:nvPr/>
        </p:nvCxnSpPr>
        <p:spPr>
          <a:xfrm>
            <a:off x="243150" y="3322025"/>
            <a:ext cx="1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39"/>
          <p:cNvSpPr txBox="1"/>
          <p:nvPr/>
        </p:nvSpPr>
        <p:spPr>
          <a:xfrm>
            <a:off x="243150" y="3885925"/>
            <a:ext cx="5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наконец подставим все в последний интеграл: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Ответ: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50" y="2295775"/>
            <a:ext cx="6255026" cy="10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 txBox="1"/>
          <p:nvPr/>
        </p:nvSpPr>
        <p:spPr>
          <a:xfrm>
            <a:off x="2906075" y="1585975"/>
            <a:ext cx="526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результате получим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407" name="Google Shape;407;p41"/>
          <p:cNvSpPr txBox="1"/>
          <p:nvPr>
            <p:ph idx="1" type="body"/>
          </p:nvPr>
        </p:nvSpPr>
        <p:spPr>
          <a:xfrm>
            <a:off x="457200" y="2490643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593558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41085" y="1104684"/>
            <a:ext cx="8461829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Для начала поймем, что из себя представляют данные кривые в декартовой системе координат:</a:t>
            </a:r>
            <a:endParaRPr sz="1800"/>
          </a:p>
        </p:txBody>
      </p:sp>
      <p:sp>
        <p:nvSpPr>
          <p:cNvPr id="103" name="Google Shape;103;p17"/>
          <p:cNvSpPr txBox="1"/>
          <p:nvPr/>
        </p:nvSpPr>
        <p:spPr>
          <a:xfrm>
            <a:off x="2906484" y="1788886"/>
            <a:ext cx="11763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11" l="-4661" r="-41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44284" y="2089167"/>
            <a:ext cx="14187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908" l="-3861" r="-3430" t="-43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42104" y="2465648"/>
            <a:ext cx="13641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0" l="-4014" r="-890" t="-44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42104" y="2803168"/>
            <a:ext cx="11784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911" l="-4661" r="-20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57199" y="3261224"/>
            <a:ext cx="12999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908" l="-2198" r="-1319" t="-43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57210" y="3642939"/>
            <a:ext cx="19527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60" l="-1243" r="-2488" t="-44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57200" y="3958977"/>
            <a:ext cx="21885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660" l="-1112" r="-1947" t="-44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472990" y="3958933"/>
            <a:ext cx="1947300" cy="27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0" l="0" r="-623" t="-44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869741" y="3912774"/>
            <a:ext cx="3792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363588" y="3002917"/>
            <a:ext cx="244565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Уравнение окружности с радиусом 1 и центром в точке (1;0)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12">
            <a:alphaModFix/>
          </a:blip>
          <a:srcRect b="20936" l="22449" r="0" t="0"/>
          <a:stretch/>
        </p:blipFill>
        <p:spPr>
          <a:xfrm>
            <a:off x="6247593" y="1637375"/>
            <a:ext cx="2640957" cy="30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593558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1085" y="1104684"/>
            <a:ext cx="8461829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Вторая окружность: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8"/>
          <p:cNvSpPr txBox="1"/>
          <p:nvPr/>
        </p:nvSpPr>
        <p:spPr>
          <a:xfrm>
            <a:off x="2519329" y="1685827"/>
            <a:ext cx="1425600" cy="30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995" l="-3843" r="-341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14329" y="2126876"/>
            <a:ext cx="1667957" cy="309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525" l="-2927" r="-32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14329" y="2571750"/>
            <a:ext cx="1364091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0" l="-4014" r="-890" t="-44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14329" y="2983986"/>
            <a:ext cx="1151469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911" l="-4759" r="-4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14329" y="3399441"/>
            <a:ext cx="1663725" cy="30963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5995" l="-1463" r="-29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10097" y="3851558"/>
            <a:ext cx="2471639" cy="30963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3525" l="-983" r="-17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175652" y="3793079"/>
            <a:ext cx="37918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661542" y="3774614"/>
            <a:ext cx="2471959" cy="38658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736327" y="2798780"/>
            <a:ext cx="2445600" cy="1154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242" r="-1987" t="-15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88019" y="1648021"/>
            <a:ext cx="2314908" cy="19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41085" y="1104683"/>
            <a:ext cx="8461829" cy="375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С учетом условия для второй окружности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Calibri"/>
              <a:buNone/>
            </a:pPr>
            <a:r>
              <a:rPr lang="ru-RU" sz="1800"/>
              <a:t>получим следующий график: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                         Нас интересует пересечение этих окружностей</a:t>
            </a:r>
            <a:endParaRPr sz="1800"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402" y="1806361"/>
            <a:ext cx="2618083" cy="228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729514" y="1050010"/>
            <a:ext cx="1087200" cy="470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050625" y="3292953"/>
            <a:ext cx="140823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91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922101" y="1830302"/>
            <a:ext cx="1425711" cy="3096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525" l="-3843" r="-341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41085" y="1104684"/>
            <a:ext cx="8461829" cy="2487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2" l="-646" r="0" t="-12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729343" y="1520371"/>
            <a:ext cx="1982466" cy="309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525" l="-2458" r="-24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29343" y="1984951"/>
            <a:ext cx="1156791" cy="5214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729343" y="2637061"/>
            <a:ext cx="1135952" cy="3096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5995" l="-4297" r="-48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8514" y="1746364"/>
            <a:ext cx="2618083" cy="2287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/>
          <p:nvPr/>
        </p:nvCxnSpPr>
        <p:spPr>
          <a:xfrm flipH="1">
            <a:off x="5119496" y="2384060"/>
            <a:ext cx="2567100" cy="143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41085" y="961834"/>
            <a:ext cx="8461800" cy="24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46" r="0" t="-1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844701" y="2641390"/>
            <a:ext cx="1107600" cy="24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073" l="-3863" r="-331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30798" y="3147124"/>
            <a:ext cx="2684261" cy="6842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25" r="-431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113537" y="2982529"/>
            <a:ext cx="2330638" cy="9537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717559" y="2989000"/>
            <a:ext cx="1421351" cy="79560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3859" r="-386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5506677" y="2742810"/>
            <a:ext cx="114330" cy="1188087"/>
          </a:xfrm>
          <a:custGeom>
            <a:rect b="b" l="l" r="r" t="t"/>
            <a:pathLst>
              <a:path extrusionOk="0" h="1248229" w="148380">
                <a:moveTo>
                  <a:pt x="148380" y="0"/>
                </a:moveTo>
                <a:cubicBezTo>
                  <a:pt x="136285" y="2419"/>
                  <a:pt x="123686" y="3043"/>
                  <a:pt x="112094" y="7258"/>
                </a:cubicBezTo>
                <a:cubicBezTo>
                  <a:pt x="58647" y="26694"/>
                  <a:pt x="55445" y="42135"/>
                  <a:pt x="10494" y="87086"/>
                </a:cubicBezTo>
                <a:cubicBezTo>
                  <a:pt x="-1155" y="145332"/>
                  <a:pt x="-5661" y="151454"/>
                  <a:pt x="10494" y="232229"/>
                </a:cubicBezTo>
                <a:cubicBezTo>
                  <a:pt x="13260" y="246061"/>
                  <a:pt x="25958" y="255899"/>
                  <a:pt x="32266" y="268515"/>
                </a:cubicBezTo>
                <a:cubicBezTo>
                  <a:pt x="35687" y="275357"/>
                  <a:pt x="36102" y="283444"/>
                  <a:pt x="39523" y="290286"/>
                </a:cubicBezTo>
                <a:cubicBezTo>
                  <a:pt x="53137" y="317515"/>
                  <a:pt x="59355" y="311469"/>
                  <a:pt x="75809" y="341086"/>
                </a:cubicBezTo>
                <a:cubicBezTo>
                  <a:pt x="82136" y="352474"/>
                  <a:pt x="84497" y="365720"/>
                  <a:pt x="90323" y="377372"/>
                </a:cubicBezTo>
                <a:cubicBezTo>
                  <a:pt x="96631" y="389988"/>
                  <a:pt x="105786" y="401042"/>
                  <a:pt x="112094" y="413658"/>
                </a:cubicBezTo>
                <a:cubicBezTo>
                  <a:pt x="115515" y="420500"/>
                  <a:pt x="116338" y="428398"/>
                  <a:pt x="119351" y="435429"/>
                </a:cubicBezTo>
                <a:cubicBezTo>
                  <a:pt x="123613" y="445373"/>
                  <a:pt x="129028" y="454782"/>
                  <a:pt x="133866" y="464458"/>
                </a:cubicBezTo>
                <a:cubicBezTo>
                  <a:pt x="143296" y="502180"/>
                  <a:pt x="151190" y="519861"/>
                  <a:pt x="133866" y="566058"/>
                </a:cubicBezTo>
                <a:cubicBezTo>
                  <a:pt x="127232" y="583748"/>
                  <a:pt x="109383" y="594847"/>
                  <a:pt x="97580" y="609600"/>
                </a:cubicBezTo>
                <a:cubicBezTo>
                  <a:pt x="90024" y="619045"/>
                  <a:pt x="82032" y="628257"/>
                  <a:pt x="75809" y="638629"/>
                </a:cubicBezTo>
                <a:cubicBezTo>
                  <a:pt x="63821" y="658609"/>
                  <a:pt x="43493" y="701894"/>
                  <a:pt x="39523" y="725715"/>
                </a:cubicBezTo>
                <a:lnTo>
                  <a:pt x="32266" y="769258"/>
                </a:lnTo>
                <a:cubicBezTo>
                  <a:pt x="37068" y="817281"/>
                  <a:pt x="32504" y="839357"/>
                  <a:pt x="54037" y="878115"/>
                </a:cubicBezTo>
                <a:cubicBezTo>
                  <a:pt x="59911" y="888688"/>
                  <a:pt x="68552" y="897467"/>
                  <a:pt x="75809" y="907143"/>
                </a:cubicBezTo>
                <a:cubicBezTo>
                  <a:pt x="78228" y="914400"/>
                  <a:pt x="79271" y="922273"/>
                  <a:pt x="83066" y="928915"/>
                </a:cubicBezTo>
                <a:cubicBezTo>
                  <a:pt x="89067" y="939416"/>
                  <a:pt x="97807" y="948101"/>
                  <a:pt x="104837" y="957943"/>
                </a:cubicBezTo>
                <a:cubicBezTo>
                  <a:pt x="109907" y="965041"/>
                  <a:pt x="115024" y="972142"/>
                  <a:pt x="119351" y="979715"/>
                </a:cubicBezTo>
                <a:cubicBezTo>
                  <a:pt x="124718" y="989108"/>
                  <a:pt x="129028" y="999067"/>
                  <a:pt x="133866" y="1008743"/>
                </a:cubicBezTo>
                <a:cubicBezTo>
                  <a:pt x="143265" y="1074536"/>
                  <a:pt x="148641" y="1087138"/>
                  <a:pt x="133866" y="1168400"/>
                </a:cubicBezTo>
                <a:cubicBezTo>
                  <a:pt x="127498" y="1203425"/>
                  <a:pt x="109906" y="1222117"/>
                  <a:pt x="90323" y="124822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 flipH="1">
            <a:off x="7201412" y="2740668"/>
            <a:ext cx="114330" cy="1188087"/>
          </a:xfrm>
          <a:custGeom>
            <a:rect b="b" l="l" r="r" t="t"/>
            <a:pathLst>
              <a:path extrusionOk="0" h="1248229" w="148380">
                <a:moveTo>
                  <a:pt x="148380" y="0"/>
                </a:moveTo>
                <a:cubicBezTo>
                  <a:pt x="136285" y="2419"/>
                  <a:pt x="123686" y="3043"/>
                  <a:pt x="112094" y="7258"/>
                </a:cubicBezTo>
                <a:cubicBezTo>
                  <a:pt x="58647" y="26694"/>
                  <a:pt x="55445" y="42135"/>
                  <a:pt x="10494" y="87086"/>
                </a:cubicBezTo>
                <a:cubicBezTo>
                  <a:pt x="-1155" y="145332"/>
                  <a:pt x="-5661" y="151454"/>
                  <a:pt x="10494" y="232229"/>
                </a:cubicBezTo>
                <a:cubicBezTo>
                  <a:pt x="13260" y="246061"/>
                  <a:pt x="25958" y="255899"/>
                  <a:pt x="32266" y="268515"/>
                </a:cubicBezTo>
                <a:cubicBezTo>
                  <a:pt x="35687" y="275357"/>
                  <a:pt x="36102" y="283444"/>
                  <a:pt x="39523" y="290286"/>
                </a:cubicBezTo>
                <a:cubicBezTo>
                  <a:pt x="53137" y="317515"/>
                  <a:pt x="59355" y="311469"/>
                  <a:pt x="75809" y="341086"/>
                </a:cubicBezTo>
                <a:cubicBezTo>
                  <a:pt x="82136" y="352474"/>
                  <a:pt x="84497" y="365720"/>
                  <a:pt x="90323" y="377372"/>
                </a:cubicBezTo>
                <a:cubicBezTo>
                  <a:pt x="96631" y="389988"/>
                  <a:pt x="105786" y="401042"/>
                  <a:pt x="112094" y="413658"/>
                </a:cubicBezTo>
                <a:cubicBezTo>
                  <a:pt x="115515" y="420500"/>
                  <a:pt x="116338" y="428398"/>
                  <a:pt x="119351" y="435429"/>
                </a:cubicBezTo>
                <a:cubicBezTo>
                  <a:pt x="123613" y="445373"/>
                  <a:pt x="129028" y="454782"/>
                  <a:pt x="133866" y="464458"/>
                </a:cubicBezTo>
                <a:cubicBezTo>
                  <a:pt x="143296" y="502180"/>
                  <a:pt x="151190" y="519861"/>
                  <a:pt x="133866" y="566058"/>
                </a:cubicBezTo>
                <a:cubicBezTo>
                  <a:pt x="127232" y="583748"/>
                  <a:pt x="109383" y="594847"/>
                  <a:pt x="97580" y="609600"/>
                </a:cubicBezTo>
                <a:cubicBezTo>
                  <a:pt x="90024" y="619045"/>
                  <a:pt x="82032" y="628257"/>
                  <a:pt x="75809" y="638629"/>
                </a:cubicBezTo>
                <a:cubicBezTo>
                  <a:pt x="63821" y="658609"/>
                  <a:pt x="43493" y="701894"/>
                  <a:pt x="39523" y="725715"/>
                </a:cubicBezTo>
                <a:lnTo>
                  <a:pt x="32266" y="769258"/>
                </a:lnTo>
                <a:cubicBezTo>
                  <a:pt x="37068" y="817281"/>
                  <a:pt x="32504" y="839357"/>
                  <a:pt x="54037" y="878115"/>
                </a:cubicBezTo>
                <a:cubicBezTo>
                  <a:pt x="59911" y="888688"/>
                  <a:pt x="68552" y="897467"/>
                  <a:pt x="75809" y="907143"/>
                </a:cubicBezTo>
                <a:cubicBezTo>
                  <a:pt x="78228" y="914400"/>
                  <a:pt x="79271" y="922273"/>
                  <a:pt x="83066" y="928915"/>
                </a:cubicBezTo>
                <a:cubicBezTo>
                  <a:pt x="89067" y="939416"/>
                  <a:pt x="97807" y="948101"/>
                  <a:pt x="104837" y="957943"/>
                </a:cubicBezTo>
                <a:cubicBezTo>
                  <a:pt x="109907" y="965041"/>
                  <a:pt x="115024" y="972142"/>
                  <a:pt x="119351" y="979715"/>
                </a:cubicBezTo>
                <a:cubicBezTo>
                  <a:pt x="124718" y="989108"/>
                  <a:pt x="129028" y="999067"/>
                  <a:pt x="133866" y="1008743"/>
                </a:cubicBezTo>
                <a:cubicBezTo>
                  <a:pt x="143265" y="1074536"/>
                  <a:pt x="148641" y="1087138"/>
                  <a:pt x="133866" y="1168400"/>
                </a:cubicBezTo>
                <a:cubicBezTo>
                  <a:pt x="127498" y="1203425"/>
                  <a:pt x="109906" y="1222117"/>
                  <a:pt x="90323" y="124822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114390" y="3936252"/>
            <a:ext cx="2661626" cy="8850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969113" y="4073397"/>
            <a:ext cx="877869" cy="58092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115059" y="1658402"/>
            <a:ext cx="2013631" cy="6597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16710" y="1072159"/>
            <a:ext cx="8461800" cy="24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4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30798" y="2255589"/>
            <a:ext cx="2373598" cy="5799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50" l="-255" r="-5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934110" y="2041707"/>
            <a:ext cx="2356351" cy="10924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16709" y="3073345"/>
            <a:ext cx="2515752" cy="9939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694369" y="1533844"/>
            <a:ext cx="1408232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008085" y="3300924"/>
            <a:ext cx="749628" cy="5827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1175" y="1072150"/>
            <a:ext cx="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946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Ответ: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41085" y="1028483"/>
            <a:ext cx="8461800" cy="337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46" r="0" t="-9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 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322" y="1865997"/>
            <a:ext cx="2618083" cy="228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430350" y="2762712"/>
            <a:ext cx="2976600" cy="582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462945" y="2995574"/>
            <a:ext cx="2181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8329" r="-83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737049" y="2995174"/>
            <a:ext cx="4857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4" l="-9996" r="-124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817218" y="2009186"/>
            <a:ext cx="5739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4" l="-2126" r="-106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0" y="10245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46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