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8" r:id="rId13"/>
    <p:sldId id="279" r:id="rId14"/>
    <p:sldId id="280" r:id="rId15"/>
    <p:sldId id="281" r:id="rId16"/>
    <p:sldId id="282" r:id="rId17"/>
    <p:sldId id="284" r:id="rId18"/>
    <p:sldId id="283" r:id="rId19"/>
    <p:sldId id="268" r:id="rId20"/>
    <p:sldId id="277" r:id="rId21"/>
    <p:sldId id="272" r:id="rId22"/>
    <p:sldId id="276" r:id="rId23"/>
    <p:sldId id="275" r:id="rId24"/>
    <p:sldId id="274" r:id="rId25"/>
    <p:sldId id="273" r:id="rId26"/>
    <p:sldId id="27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4660"/>
  </p:normalViewPr>
  <p:slideViewPr>
    <p:cSldViewPr snapToGrid="0">
      <p:cViewPr>
        <p:scale>
          <a:sx n="183" d="100"/>
          <a:sy n="183" d="100"/>
        </p:scale>
        <p:origin x="-296" y="-896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20:04:33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24575,'445'0'0,"-421"1"0,43 8 0,-43-5 0,42 2 0,357-6-1365,-406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20:04:3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24575,'10'-1'0,"0"0"0,-1-1 0,15-4 0,20-2 0,251 3 0,-161 8 0,7-3-1365,-124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6ed7a64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6ed7a64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5be7457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305be7457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5be745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05be745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305be7457c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05be7457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305be7457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305be7457c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05be7457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305be7457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305be7457c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5be7457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305be7457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305be7457c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05be7457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305be7457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305be7457c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ed7a647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26ed7a647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47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48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261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588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6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0d273e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00d273e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00d273ec7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69" name="Google Shape;69;p12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70" name="Google Shape;70;p12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6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49" name="Google Shape;49;p10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50" name="Google Shape;50;p10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51" name="Google Shape;51;p10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52" name="Google Shape;52;p10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53" name="Google Shape;53;p10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.xml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customXml" Target="../ink/ink2.xml"/><Relationship Id="rId10" Type="http://schemas.openxmlformats.org/officeDocument/2006/relationships/image" Target="../media/image26.png"/><Relationship Id="rId4" Type="http://schemas.openxmlformats.org/officeDocument/2006/relationships/image" Target="../media/image261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026896" y="2041942"/>
            <a:ext cx="70902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Расчетно-графическая работа №2 по дисциплине «Математика»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за II модуль</a:t>
            </a:r>
            <a:br>
              <a:rPr lang="ru-RU"/>
            </a:br>
            <a:r>
              <a:rPr lang="ru-RU" sz="1800"/>
              <a:t>Вариант 1 A</a:t>
            </a:r>
            <a:endParaRPr sz="180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1371600" y="4100799"/>
            <a:ext cx="64008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2000"/>
              <a:t>Выполнили студенты группы P3133 </a:t>
            </a:r>
            <a:endParaRPr/>
          </a:p>
          <a:p>
            <a:pPr marL="0" lvl="0" indent="0" algn="ctr" rtl="0"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2000"/>
              <a:t>Агадилова Малика, Чернова Елизавета</a:t>
            </a:r>
            <a:endParaRPr sz="2000"/>
          </a:p>
          <a:p>
            <a:pPr marL="0" lvl="0" indent="0" algn="ctr" rtl="0"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2000"/>
              <a:t>Преподаватель: Савченко Татьяна Владимировна</a:t>
            </a:r>
            <a:endParaRPr/>
          </a:p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/>
              <a:t>Санкт-Петербург,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500" cy="1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Задание 2. Ряд Фурье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1339276" y="2557475"/>
            <a:ext cx="72213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 помощью разложения в ряд Фурье данной функции в интервале (-p;p) найдите сумму указанного числового ряда.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25" y="3520225"/>
            <a:ext cx="3789550" cy="6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2874300" y="318372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Функция   		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Числовой ряд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68200" y="1851775"/>
            <a:ext cx="890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Разложим функцию в ряд Фурье на указанном промежутке по общей формуле: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13" y="2701750"/>
            <a:ext cx="4741925" cy="6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4">
            <a:alphaModFix/>
          </a:blip>
          <a:srcRect r="49831"/>
          <a:stretch/>
        </p:blipFill>
        <p:spPr>
          <a:xfrm>
            <a:off x="3100025" y="1007150"/>
            <a:ext cx="1901101" cy="6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160175" y="115202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интервале (-p;p) 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457200" y="593558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331585" y="1133234"/>
            <a:ext cx="8461800" cy="28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Используя соответствующие формулы, вычислим коэффициенты Фурье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endParaRPr sz="180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25" y="1579228"/>
            <a:ext cx="1801914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23" y="2413527"/>
            <a:ext cx="2927150" cy="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725" y="3308325"/>
            <a:ext cx="2639761" cy="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cxnSp>
        <p:nvCxnSpPr>
          <p:cNvPr id="214" name="Google Shape;214;p28"/>
          <p:cNvCxnSpPr/>
          <p:nvPr/>
        </p:nvCxnSpPr>
        <p:spPr>
          <a:xfrm flipH="1">
            <a:off x="7590575" y="1388200"/>
            <a:ext cx="9000" cy="4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8"/>
          <p:cNvSpPr txBox="1"/>
          <p:nvPr/>
        </p:nvSpPr>
        <p:spPr>
          <a:xfrm>
            <a:off x="2634025" y="3345975"/>
            <a:ext cx="51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Первый коэффициент найден 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50" y="1258001"/>
            <a:ext cx="6901500" cy="15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213575" y="1103475"/>
            <a:ext cx="334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Продолжаем искать дальше: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41075" y="2420450"/>
            <a:ext cx="4244700" cy="111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// Не забываем упростить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периодические функции от «хороших»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аргументов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650" y="1102537"/>
            <a:ext cx="4932276" cy="2909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9"/>
          <p:cNvCxnSpPr/>
          <p:nvPr/>
        </p:nvCxnSpPr>
        <p:spPr>
          <a:xfrm>
            <a:off x="8391550" y="2536150"/>
            <a:ext cx="17700" cy="3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9"/>
          <p:cNvCxnSpPr/>
          <p:nvPr/>
        </p:nvCxnSpPr>
        <p:spPr>
          <a:xfrm>
            <a:off x="7955525" y="3078975"/>
            <a:ext cx="17700" cy="3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516125" y="96107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Третий и наконец последний: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24575" y="2260325"/>
            <a:ext cx="286659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Также применяя знания из предыдущего слайда и выполнив интегрирование по частям, получаем  -&gt;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30"/>
          <p:cNvCxnSpPr/>
          <p:nvPr/>
        </p:nvCxnSpPr>
        <p:spPr>
          <a:xfrm>
            <a:off x="8249175" y="1824250"/>
            <a:ext cx="900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600" y="1230587"/>
            <a:ext cx="6011623" cy="200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0"/>
          <p:cNvCxnSpPr/>
          <p:nvPr/>
        </p:nvCxnSpPr>
        <p:spPr>
          <a:xfrm>
            <a:off x="7706350" y="1939925"/>
            <a:ext cx="0" cy="3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0"/>
          <p:cNvCxnSpPr/>
          <p:nvPr/>
        </p:nvCxnSpPr>
        <p:spPr>
          <a:xfrm>
            <a:off x="7181325" y="2420475"/>
            <a:ext cx="90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B13771-9FE0-8914-E3FE-E6441A9E1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457" y="1147505"/>
            <a:ext cx="6273934" cy="55792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Последний шаг: выразить наш числовой ряд, заданный по условию, через ряд Фурье, который мы нашли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919F2A6-DD2D-DD66-34AC-E5368D08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28" y="527612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Ход решения: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1C7CA-3DA2-C349-9BAC-3F16D44B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89" y="1767988"/>
            <a:ext cx="4777468" cy="253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14CF11-BEED-9C81-DBD4-F6F512F14426}"/>
              </a:ext>
            </a:extLst>
          </p:cNvPr>
          <p:cNvSpPr txBox="1"/>
          <p:nvPr/>
        </p:nvSpPr>
        <p:spPr>
          <a:xfrm>
            <a:off x="2088906" y="4368205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Числовой ряд будет равен: </a:t>
            </a:r>
            <a:endParaRPr lang="en-R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72072D7-249B-E82F-1CB6-B87A0598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63" y="4305646"/>
            <a:ext cx="2733504" cy="5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71175" y="1072150"/>
            <a:ext cx="59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946BA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560625" y="1072150"/>
            <a:ext cx="51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Таким образом: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60635" y="602647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solidFill>
                  <a:schemeClr val="tx1"/>
                </a:solidFill>
              </a:rPr>
              <a:t>Ответ</a:t>
            </a:r>
            <a:r>
              <a:rPr lang="ru-RU" dirty="0"/>
              <a:t>:</a:t>
            </a:r>
            <a:endParaRPr dirty="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075" y="986075"/>
            <a:ext cx="4114800" cy="63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075" y="1619925"/>
            <a:ext cx="3447671" cy="335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9950" y="1294600"/>
            <a:ext cx="91041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Задание 3. Интеграл и преобразование Фурье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1359800" y="2361700"/>
            <a:ext cx="75105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Найдите преобразование Фурье функции f (t ) . Представьте эту функцию интегралом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/>
              <a:t>Фурье. Постройте график функции f (t ) и график её образа Фурье.</a:t>
            </a:r>
            <a:endParaRPr sz="13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300"/>
          </a:p>
        </p:txBody>
      </p:sp>
      <p:sp>
        <p:nvSpPr>
          <p:cNvPr id="199" name="Google Shape;199;p27"/>
          <p:cNvSpPr txBox="1"/>
          <p:nvPr/>
        </p:nvSpPr>
        <p:spPr>
          <a:xfrm>
            <a:off x="2295900" y="3325488"/>
            <a:ext cx="2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=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 flipH="1">
            <a:off x="2571850" y="3176850"/>
            <a:ext cx="17700" cy="8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00" y="3289900"/>
            <a:ext cx="755053" cy="2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500" y="3725700"/>
            <a:ext cx="240300" cy="20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150" y="3252438"/>
            <a:ext cx="1285425" cy="7119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95FF60-50D3-6809-7EC5-9666239F3191}"/>
                  </a:ext>
                </a:extLst>
              </p:cNvPr>
              <p:cNvSpPr txBox="1"/>
              <p:nvPr/>
            </p:nvSpPr>
            <p:spPr>
              <a:xfrm>
                <a:off x="1805930" y="3390400"/>
                <a:ext cx="3782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95FF60-50D3-6809-7EC5-9666239F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30" y="3390400"/>
                <a:ext cx="378245" cy="215444"/>
              </a:xfrm>
              <a:prstGeom prst="rect">
                <a:avLst/>
              </a:prstGeom>
              <a:blipFill>
                <a:blip r:embed="rId6"/>
                <a:stretch>
                  <a:fillRect l="-14516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7DFFA60-BE9F-44CB-0BE0-9C576EF3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239" y="699408"/>
            <a:ext cx="6193903" cy="766535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Первоначальный график нашей функции </a:t>
            </a:r>
            <a:r>
              <a:rPr lang="en-US" dirty="0">
                <a:latin typeface="+mj-lt"/>
              </a:rPr>
              <a:t>f(t)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0F0EB2-DBFE-3FE2-D0EB-9F533AF8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08" y="1778001"/>
            <a:ext cx="4710786" cy="2010230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58369E9-0027-023C-5FD7-3944E419F4D6}"/>
              </a:ext>
            </a:extLst>
          </p:cNvPr>
          <p:cNvGrpSpPr/>
          <p:nvPr/>
        </p:nvGrpSpPr>
        <p:grpSpPr>
          <a:xfrm>
            <a:off x="8410514" y="2285086"/>
            <a:ext cx="413280" cy="8640"/>
            <a:chOff x="8410514" y="2285086"/>
            <a:chExt cx="41328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C898F1E-260D-CDD8-C9B4-57CCB32E43BB}"/>
                    </a:ext>
                  </a:extLst>
                </p14:cNvPr>
                <p14:cNvContentPartPr/>
                <p14:nvPr/>
              </p14:nvContentPartPr>
              <p14:xfrm>
                <a:off x="8410514" y="2285806"/>
                <a:ext cx="384120" cy="79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C898F1E-260D-CDD8-C9B4-57CCB32E43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06194" y="2281486"/>
                  <a:ext cx="392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BC02639-BD03-0147-98BA-6F3EB1BAD401}"/>
                    </a:ext>
                  </a:extLst>
                </p14:cNvPr>
                <p14:cNvContentPartPr/>
                <p14:nvPr/>
              </p14:nvContentPartPr>
              <p14:xfrm>
                <a:off x="8577554" y="2285086"/>
                <a:ext cx="246240" cy="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BC02639-BD03-0147-98BA-6F3EB1BAD4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73234" y="2280766"/>
                  <a:ext cx="254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8544B3-2DE5-4304-9F3C-8154D0997F99}"/>
                  </a:ext>
                </a:extLst>
              </p:cNvPr>
              <p:cNvSpPr txBox="1"/>
              <p:nvPr/>
            </p:nvSpPr>
            <p:spPr>
              <a:xfrm>
                <a:off x="427073" y="2177364"/>
                <a:ext cx="3782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8544B3-2DE5-4304-9F3C-8154D099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3" y="2177364"/>
                <a:ext cx="378245" cy="215444"/>
              </a:xfrm>
              <a:prstGeom prst="rect">
                <a:avLst/>
              </a:prstGeom>
              <a:blipFill>
                <a:blip r:embed="rId7"/>
                <a:stretch>
                  <a:fillRect l="-14516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99;p27">
            <a:extLst>
              <a:ext uri="{FF2B5EF4-FFF2-40B4-BE49-F238E27FC236}">
                <a16:creationId xmlns:a16="http://schemas.microsoft.com/office/drawing/2014/main" id="{54EDCFB8-123A-59B8-F4D2-11A813CA5209}"/>
              </a:ext>
            </a:extLst>
          </p:cNvPr>
          <p:cNvSpPr txBox="1"/>
          <p:nvPr/>
        </p:nvSpPr>
        <p:spPr>
          <a:xfrm>
            <a:off x="852208" y="2093266"/>
            <a:ext cx="2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=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0;p27">
            <a:extLst>
              <a:ext uri="{FF2B5EF4-FFF2-40B4-BE49-F238E27FC236}">
                <a16:creationId xmlns:a16="http://schemas.microsoft.com/office/drawing/2014/main" id="{0F48F1A1-94F3-20CF-5EB3-4AA930F9CD04}"/>
              </a:ext>
            </a:extLst>
          </p:cNvPr>
          <p:cNvCxnSpPr/>
          <p:nvPr/>
        </p:nvCxnSpPr>
        <p:spPr>
          <a:xfrm flipH="1">
            <a:off x="1241848" y="1861816"/>
            <a:ext cx="17700" cy="8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201;p27">
            <a:extLst>
              <a:ext uri="{FF2B5EF4-FFF2-40B4-BE49-F238E27FC236}">
                <a16:creationId xmlns:a16="http://schemas.microsoft.com/office/drawing/2014/main" id="{B2DD0110-5616-0929-4794-01A510AB63C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2292" y="1937402"/>
            <a:ext cx="792472" cy="2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02;p27">
            <a:extLst>
              <a:ext uri="{FF2B5EF4-FFF2-40B4-BE49-F238E27FC236}">
                <a16:creationId xmlns:a16="http://schemas.microsoft.com/office/drawing/2014/main" id="{55C92FD3-DFC3-1185-1E42-29E8A0740F0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0501" y="2368419"/>
            <a:ext cx="240300" cy="20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03;p27">
            <a:extLst>
              <a:ext uri="{FF2B5EF4-FFF2-40B4-BE49-F238E27FC236}">
                <a16:creationId xmlns:a16="http://schemas.microsoft.com/office/drawing/2014/main" id="{2D3FF3B1-CB4E-7BCB-4BE8-C3D5874B76E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5045" y="1937403"/>
            <a:ext cx="1285425" cy="71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40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524425" y="1414900"/>
            <a:ext cx="96558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ru-RU" sz="3000">
                <a:solidFill>
                  <a:srgbClr val="000000"/>
                </a:solidFill>
              </a:rPr>
              <a:t>Задание 1.Разложение функции в ряд Фурье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971069" y="2121396"/>
            <a:ext cx="5965800" cy="1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Разложить функцию в ряд Фурье на указанном промежутке.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Построить графики частичных сумм разложения функции в ряд Фурье при различном числе членов ряда.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52" y="3293675"/>
            <a:ext cx="4298301" cy="5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16125" y="961075"/>
            <a:ext cx="614593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Для нахождения преобразования Фурье воспользуемся формулами: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2C56F-B814-E73D-8AF2-17741081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5" y="1361154"/>
            <a:ext cx="3000794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F5DED9-D182-F2DB-9F55-2A8C3A78B02A}"/>
              </a:ext>
            </a:extLst>
          </p:cNvPr>
          <p:cNvSpPr txBox="1"/>
          <p:nvPr/>
        </p:nvSpPr>
        <p:spPr>
          <a:xfrm>
            <a:off x="3439886" y="1499069"/>
            <a:ext cx="257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Прямое преобразование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A2730-DBEA-B2C0-0695-7AAB09EF7A56}"/>
              </a:ext>
            </a:extLst>
          </p:cNvPr>
          <p:cNvSpPr txBox="1"/>
          <p:nvPr/>
        </p:nvSpPr>
        <p:spPr>
          <a:xfrm>
            <a:off x="516125" y="2100492"/>
            <a:ext cx="373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Подставив нашу функцию, получим: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4B0294-6EA6-460D-C945-2CCA418E92DF}"/>
                  </a:ext>
                </a:extLst>
              </p:cNvPr>
              <p:cNvSpPr txBox="1"/>
              <p:nvPr/>
            </p:nvSpPr>
            <p:spPr>
              <a:xfrm>
                <a:off x="3653972" y="1944761"/>
                <a:ext cx="2942985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−ⅈ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4B0294-6EA6-460D-C945-2CCA418E9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72" y="1944761"/>
                <a:ext cx="2942985" cy="630173"/>
              </a:xfrm>
              <a:prstGeom prst="rect">
                <a:avLst/>
              </a:prstGeom>
              <a:blipFill>
                <a:blip r:embed="rId4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D915A0-5DD4-C08E-4368-46C88F553A22}"/>
                  </a:ext>
                </a:extLst>
              </p:cNvPr>
              <p:cNvSpPr txBox="1"/>
              <p:nvPr/>
            </p:nvSpPr>
            <p:spPr>
              <a:xfrm>
                <a:off x="464457" y="2721429"/>
                <a:ext cx="2877422" cy="159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Разобьем на два интеграла:</a:t>
                </a:r>
              </a:p>
              <a:p>
                <a:endParaRPr lang="ru-R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d>
                          <m:d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  <m:r>
                          <a:rPr lang="ru-RU" i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p>
                        </m:sSup>
                        <m:r>
                          <a:rPr lang="ru-RU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ru-R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AutoNum type="arabicParenR"/>
                </a:pPr>
                <a:endParaRPr lang="ru-R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AutoNum type="arabicParenR"/>
                </a:pPr>
                <a:r>
                  <a:rPr lang="ru-RU" i="1" dirty="0">
                    <a:solidFill>
                      <a:srgbClr val="836967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p>
                        </m:sSup>
                        <m:r>
                          <a:rPr lang="ru-RU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ru-RU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AutoNum type="arabicParenR"/>
                </a:pPr>
                <a:endParaRPr lang="ru-R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D915A0-5DD4-C08E-4368-46C88F553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7" y="2721429"/>
                <a:ext cx="2877422" cy="1590051"/>
              </a:xfrm>
              <a:prstGeom prst="rect">
                <a:avLst/>
              </a:prstGeom>
              <a:blipFill>
                <a:blip r:embed="rId5"/>
                <a:stretch>
                  <a:fillRect l="-636" t="-383" b="-210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BA287D8D-0C77-09A2-62F6-4413141C1A8D}"/>
              </a:ext>
            </a:extLst>
          </p:cNvPr>
          <p:cNvSpPr txBox="1">
            <a:spLocks/>
          </p:cNvSpPr>
          <p:nvPr/>
        </p:nvSpPr>
        <p:spPr>
          <a:xfrm>
            <a:off x="464457" y="42152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rgbClr val="0033CC"/>
                </a:solidFill>
              </a:rPr>
              <a:t>Ход решения:</a:t>
            </a:r>
          </a:p>
        </p:txBody>
      </p:sp>
    </p:spTree>
    <p:extLst>
      <p:ext uri="{BB962C8B-B14F-4D97-AF65-F5344CB8AC3E}">
        <p14:creationId xmlns:p14="http://schemas.microsoft.com/office/powerpoint/2010/main" val="7282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33CC"/>
                </a:solidFill>
              </a:rPr>
              <a:t>Ход решения:</a:t>
            </a:r>
            <a:endParaRPr dirty="0">
              <a:solidFill>
                <a:srgbClr val="0033CC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16125" y="961075"/>
            <a:ext cx="5125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Разбираемся с первым: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Функция </a:t>
            </a:r>
            <a:r>
              <a:rPr lang="en-US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sin(t) </a:t>
            </a:r>
            <a:r>
              <a:rPr lang="ru-RU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нечетная, поэтому можно воспользоваться синус преобразованием Фурье по формуле </a:t>
            </a:r>
            <a:endParaRPr dirty="0"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340AE0E-5D82-EE4A-4C99-F445C1E4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42" y="1430445"/>
            <a:ext cx="1473506" cy="43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CF4C3-55FA-8C7B-049A-2413425ECA78}"/>
                  </a:ext>
                </a:extLst>
              </p:cNvPr>
              <p:cNvSpPr txBox="1"/>
              <p:nvPr/>
            </p:nvSpPr>
            <p:spPr>
              <a:xfrm>
                <a:off x="422892" y="1866159"/>
                <a:ext cx="8402904" cy="91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−ⅈ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ru-RU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limLoc m:val="undOvr"/>
                              <m:grow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ru-RU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ru-RU" i="0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𝑥𝑡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CF4C3-55FA-8C7B-049A-2413425EC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2" y="1866159"/>
                <a:ext cx="8402904" cy="913392"/>
              </a:xfrm>
              <a:prstGeom prst="rect">
                <a:avLst/>
              </a:prstGeom>
              <a:blipFill>
                <a:blip r:embed="rId4"/>
                <a:stretch>
                  <a:fillRect l="-1056" t="-134247" b="-200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945C7-6D55-2809-C537-C28304BE719B}"/>
                  </a:ext>
                </a:extLst>
              </p:cNvPr>
              <p:cNvSpPr txBox="1"/>
              <p:nvPr/>
            </p:nvSpPr>
            <p:spPr>
              <a:xfrm>
                <a:off x="341085" y="2905566"/>
                <a:ext cx="5733143" cy="1285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Разделим последний интеграл на два интеграла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342900" indent="-342900">
                  <a:buAutoNum type="arabicParenR"/>
                </a:pPr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𝑥𝑡</m:t>
                                    </m:r>
                                  </m:e>
                                </m:d>
                              </m:e>
                            </m:func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func>
                      </m:e>
                    </m:nary>
                  </m:oMath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AutoNum type="arabicParenR"/>
                </a:pPr>
                <a:endParaRPr lang="ru-RU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945C7-6D55-2809-C537-C28304BE7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5" y="2905566"/>
                <a:ext cx="5733143" cy="1285737"/>
              </a:xfrm>
              <a:prstGeom prst="rect">
                <a:avLst/>
              </a:prstGeom>
              <a:blipFill>
                <a:blip r:embed="rId5"/>
                <a:stretch>
                  <a:fillRect l="-221" t="-11650" b="-2815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23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33CC"/>
                </a:solidFill>
              </a:rPr>
              <a:t>Ход решения:</a:t>
            </a:r>
            <a:endParaRPr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F1D1B-DC00-6AA5-8EC4-296B397BFB1A}"/>
                  </a:ext>
                </a:extLst>
              </p:cNvPr>
              <p:cNvSpPr txBox="1"/>
              <p:nvPr/>
            </p:nvSpPr>
            <p:spPr>
              <a:xfrm>
                <a:off x="479837" y="2150031"/>
                <a:ext cx="2733312" cy="458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latin typeface="+mn-lt"/>
                  </a:rPr>
                  <a:t> = 0  </a:t>
                </a:r>
                <a:endParaRPr lang="ru-RU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F1D1B-DC00-6AA5-8EC4-296B397B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7" y="2150031"/>
                <a:ext cx="2733312" cy="458652"/>
              </a:xfrm>
              <a:prstGeom prst="rect">
                <a:avLst/>
              </a:prstGeom>
              <a:blipFill>
                <a:blip r:embed="rId3"/>
                <a:stretch>
                  <a:fillRect l="-2315" r="-5093" b="-1891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480BA-5332-995D-4916-6A19536BCEC9}"/>
                  </a:ext>
                </a:extLst>
              </p:cNvPr>
              <p:cNvSpPr txBox="1"/>
              <p:nvPr/>
            </p:nvSpPr>
            <p:spPr>
              <a:xfrm>
                <a:off x="639494" y="3687131"/>
                <a:ext cx="2733312" cy="458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2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latin typeface="+mn-lt"/>
                  </a:rPr>
                  <a:t> = 0  </a:t>
                </a:r>
                <a:endParaRPr lang="ru-RU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480BA-5332-995D-4916-6A19536BC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4" y="3687131"/>
                <a:ext cx="2733312" cy="458652"/>
              </a:xfrm>
              <a:prstGeom prst="rect">
                <a:avLst/>
              </a:prstGeom>
              <a:blipFill>
                <a:blip r:embed="rId4"/>
                <a:stretch>
                  <a:fillRect l="-2315" r="-4630" b="-1891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737122-01D0-ED90-F156-1E679B48564D}"/>
                  </a:ext>
                </a:extLst>
              </p:cNvPr>
              <p:cNvSpPr txBox="1"/>
              <p:nvPr/>
            </p:nvSpPr>
            <p:spPr>
              <a:xfrm>
                <a:off x="479837" y="2786654"/>
                <a:ext cx="8585201" cy="722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ru-RU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  <m:sup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(1</m:t>
                                          </m:r>
                                          <m: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f>
                                        <m:fPr>
                                          <m:ctrlP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trlP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  <m:sup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𝑡𝑥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𝑡𝑥</m:t>
                                              </m:r>
                                            </m:e>
                                          </m:d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∗(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 dirty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endChr m:val="|"/>
                                                  <m:ctrlPr>
                                                    <a:rPr lang="ru-RU" i="1" dirty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ru-RU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𝑠𝑖𝑛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i="1" dirty="0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ru-RU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ru-RU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𝑥𝑡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i="1" dirty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 dirty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737122-01D0-ED90-F156-1E679B48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7" y="2786654"/>
                <a:ext cx="8585201" cy="722505"/>
              </a:xfrm>
              <a:prstGeom prst="rect">
                <a:avLst/>
              </a:prstGeom>
              <a:blipFill>
                <a:blip r:embed="rId5"/>
                <a:stretch>
                  <a:fillRect l="-2659" t="-105172" b="-16034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44;p21">
                <a:extLst>
                  <a:ext uri="{FF2B5EF4-FFF2-40B4-BE49-F238E27FC236}">
                    <a16:creationId xmlns:a16="http://schemas.microsoft.com/office/drawing/2014/main" id="{BAB69C39-E091-79D8-0408-70945D8F7AB3}"/>
                  </a:ext>
                </a:extLst>
              </p:cNvPr>
              <p:cNvSpPr txBox="1"/>
              <p:nvPr/>
            </p:nvSpPr>
            <p:spPr>
              <a:xfrm>
                <a:off x="479837" y="960373"/>
                <a:ext cx="8388391" cy="1458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+mn-lt"/>
                    <a:ea typeface="Calibri"/>
                    <a:cs typeface="Calibri Light" panose="020F0302020204030204" pitchFamily="34" charset="0"/>
                    <a:sym typeface="Calibri"/>
                  </a:rPr>
                  <a:t>Посчитаем их: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ru-RU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  <m:sup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ru-RU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(1</m:t>
                                          </m:r>
                                          <m:r>
                                            <a:rPr lang="en-US" b="0" i="0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f>
                                        <m:fPr>
                                          <m:ctrlPr>
                                            <a:rPr lang="ru-RU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ru-RU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trlPr>
                                            <a:rPr lang="ru-RU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  <m:sup>
                                          <m:r>
                                            <a:rPr lang="ru-RU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𝑡𝑥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∗(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 dirty="0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endChr m:val="|"/>
                                                  <m:ctrlPr>
                                                    <a:rPr lang="ru-RU" i="1" dirty="0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ru-RU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𝑠𝑖𝑛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ru-RU" i="1" dirty="0" smtClean="0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ru-RU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ru-RU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𝑥𝑡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ru-RU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latin typeface="+mn-lt"/>
                  <a:cs typeface="Calibri Light" panose="020F0302020204030204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>
                  <a:latin typeface="+mn-lt"/>
                  <a:ea typeface="Calibri"/>
                  <a:cs typeface="Calibri Light" panose="020F0302020204030204" pitchFamily="34" charset="0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+mn-lt"/>
                  <a:ea typeface="Calibri"/>
                  <a:cs typeface="Calibri Light" panose="020F030202020403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13" name="Google Shape;144;p21">
                <a:extLst>
                  <a:ext uri="{FF2B5EF4-FFF2-40B4-BE49-F238E27FC236}">
                    <a16:creationId xmlns:a16="http://schemas.microsoft.com/office/drawing/2014/main" id="{BAB69C39-E091-79D8-0408-70945D8F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7" y="960373"/>
                <a:ext cx="8388391" cy="1458189"/>
              </a:xfrm>
              <a:prstGeom prst="rect">
                <a:avLst/>
              </a:prstGeom>
              <a:blipFill>
                <a:blip r:embed="rId6"/>
                <a:stretch>
                  <a:fillRect l="-3776" t="-35345" b="-465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77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33CC"/>
                </a:solidFill>
              </a:rPr>
              <a:t>Ход решения:</a:t>
            </a:r>
            <a:endParaRPr dirty="0">
              <a:solidFill>
                <a:srgbClr val="0033CC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16125" y="96107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Тогда первый интеграл равен 0, а второй:</a:t>
            </a:r>
            <a:endParaRPr dirty="0"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0D68C-8A31-9078-50A9-FE7711613425}"/>
                  </a:ext>
                </a:extLst>
              </p:cNvPr>
              <p:cNvSpPr txBox="1"/>
              <p:nvPr/>
            </p:nvSpPr>
            <p:spPr>
              <a:xfrm>
                <a:off x="577125" y="1361910"/>
                <a:ext cx="5003800" cy="935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i="1" dirty="0">
                    <a:solidFill>
                      <a:srgbClr val="836967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p>
                        </m:s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ru-RU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ru-RU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endParaRPr lang="ru-RU" sz="1800" i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0D68C-8A31-9078-50A9-FE7711613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5" y="1361910"/>
                <a:ext cx="5003800" cy="935962"/>
              </a:xfrm>
              <a:prstGeom prst="rect">
                <a:avLst/>
              </a:prstGeom>
              <a:blipFill>
                <a:blip r:embed="rId3"/>
                <a:stretch>
                  <a:fillRect l="-10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2A0EC4-7F1D-085C-EBBA-6033C7746336}"/>
                  </a:ext>
                </a:extLst>
              </p:cNvPr>
              <p:cNvSpPr txBox="1"/>
              <p:nvPr/>
            </p:nvSpPr>
            <p:spPr>
              <a:xfrm>
                <a:off x="516125" y="3120233"/>
                <a:ext cx="3203890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i="1" dirty="0">
                    <a:solidFill>
                      <a:srgbClr val="836967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−ⅈ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p>
                        </m:sSup>
                        <m:r>
                          <a:rPr lang="ru-RU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2A0EC4-7F1D-085C-EBBA-6033C774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5" y="3120233"/>
                <a:ext cx="3203890" cy="656205"/>
              </a:xfrm>
              <a:prstGeom prst="rect">
                <a:avLst/>
              </a:prstGeom>
              <a:blipFill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983FFF-F254-F534-ECA4-331ED0DDAF50}"/>
              </a:ext>
            </a:extLst>
          </p:cNvPr>
          <p:cNvSpPr txBox="1"/>
          <p:nvPr/>
        </p:nvSpPr>
        <p:spPr>
          <a:xfrm>
            <a:off x="406399" y="2720787"/>
            <a:ext cx="3668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Прямое преобразование Фурье:</a:t>
            </a:r>
          </a:p>
        </p:txBody>
      </p:sp>
    </p:spTree>
    <p:extLst>
      <p:ext uri="{BB962C8B-B14F-4D97-AF65-F5344CB8AC3E}">
        <p14:creationId xmlns:p14="http://schemas.microsoft.com/office/powerpoint/2010/main" val="335122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33CC"/>
                </a:solidFill>
              </a:rPr>
              <a:t>Ход решения:</a:t>
            </a:r>
            <a:endParaRPr dirty="0">
              <a:solidFill>
                <a:srgbClr val="0033CC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16125" y="96107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График получившегося прямого преобразования Фурье: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05A80-E6DB-22E9-6DC1-DBC8A74E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48" y="1504585"/>
            <a:ext cx="313416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5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457200" y="2490643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/>
              <a:t>www.ifmo.ru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57200" y="593558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36425" y="1062931"/>
            <a:ext cx="8461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Для начала поймем, что в данной задаче период разложения будет: T = 4, и очевидно, что полупериод будет равен 2</a:t>
            </a:r>
            <a:endParaRPr sz="180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300" y="1824250"/>
            <a:ext cx="5081400" cy="6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7200" y="2443600"/>
            <a:ext cx="890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Разложим функцию в ряд Фурье на указанном промежутке по общей формуле: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038" y="3102200"/>
            <a:ext cx="4741925" cy="6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457200" y="593558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31585" y="1133234"/>
            <a:ext cx="8461800" cy="28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Char char="•"/>
            </a:pPr>
            <a:r>
              <a:rPr lang="ru-RU" sz="1800"/>
              <a:t>Используя соответствующие формулы, вычислим коэффициенты Фурье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rgbClr val="1946BA"/>
              </a:buClr>
              <a:buSzPts val="1800"/>
              <a:buFont typeface="Arial"/>
              <a:buNone/>
            </a:pP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25" y="1579228"/>
            <a:ext cx="1801914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23" y="2413527"/>
            <a:ext cx="2927150" cy="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4725" y="3308325"/>
            <a:ext cx="2639761" cy="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38" y="1123125"/>
            <a:ext cx="7767525" cy="156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7590575" y="1388200"/>
            <a:ext cx="9000" cy="4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9"/>
          <p:cNvSpPr txBox="1"/>
          <p:nvPr/>
        </p:nvSpPr>
        <p:spPr>
          <a:xfrm>
            <a:off x="2634025" y="3345975"/>
            <a:ext cx="51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Первый коэффициент найден 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13575" y="1103475"/>
            <a:ext cx="334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Продолжаем искать дальше: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0" y="1362078"/>
            <a:ext cx="5634206" cy="33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42375" y="3364637"/>
            <a:ext cx="38344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// Также заметим, что при любом значении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//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синусоида «прошивает» ось абсцисс через //каждое «пи»: и всегда будет равна 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>
            <a:off x="8195775" y="2233600"/>
            <a:ext cx="0" cy="3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8062300" y="2892100"/>
            <a:ext cx="90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7279200" y="3568425"/>
            <a:ext cx="90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41085" y="492459"/>
            <a:ext cx="4114800" cy="46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решения: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16125" y="96107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Третий и наконец последний: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63025" y="3552300"/>
            <a:ext cx="3870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Также применяя знания из предыдущего слайда и выполнив интегрирование по частям, получаем  -&gt;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26F729-CFB0-2992-D117-CBB471B9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36" y="1162767"/>
            <a:ext cx="4539739" cy="30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71175" y="1072150"/>
            <a:ext cx="59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946BA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60625" y="1072150"/>
            <a:ext cx="51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Таким образом: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60635" y="602647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Ответ: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489425" y="262515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562037" y="1643069"/>
            <a:ext cx="7290300" cy="2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Чтобы составить частичную сумму  необходимо записать нулевой + ещё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члена ряда. То есть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CD47B1-A090-5938-3E38-26C012136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71340" y="1471064"/>
            <a:ext cx="7408190" cy="71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D484228-47FE-F6DA-A0CF-0F11B7A9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93" y="3033771"/>
            <a:ext cx="4959458" cy="9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578435" y="686722"/>
            <a:ext cx="41148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График: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DEC14E-830B-E616-81BB-4BD92B64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57" y="775588"/>
            <a:ext cx="3936570" cy="213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D7B17B-7FC2-797A-D6E1-D522B2DD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1" y="2756575"/>
            <a:ext cx="4246535" cy="22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D4C62E0-4513-CDF8-1F3D-DFF8F9AB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25" y="3107141"/>
            <a:ext cx="3184902" cy="14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550</Words>
  <Application>Microsoft Macintosh PowerPoint</Application>
  <PresentationFormat>On-screen Show (16:9)</PresentationFormat>
  <Paragraphs>110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Cover</vt:lpstr>
      <vt:lpstr>1_Cover</vt:lpstr>
      <vt:lpstr>Расчетно-графическая работа №2 по дисциплине «Математика»  за II модуль Вариант 1 A</vt:lpstr>
      <vt:lpstr>Задание 1.Разложение функции в ряд Фурье</vt:lpstr>
      <vt:lpstr>Ход решения:</vt:lpstr>
      <vt:lpstr>Ход решения:</vt:lpstr>
      <vt:lpstr>Ход решения:</vt:lpstr>
      <vt:lpstr>Ход решения:</vt:lpstr>
      <vt:lpstr>Ход решения:</vt:lpstr>
      <vt:lpstr>Ответ:</vt:lpstr>
      <vt:lpstr>График:</vt:lpstr>
      <vt:lpstr>Задание 2. Ряд Фурье</vt:lpstr>
      <vt:lpstr>Ход решения:</vt:lpstr>
      <vt:lpstr>Ход решения:</vt:lpstr>
      <vt:lpstr>Ход решения:</vt:lpstr>
      <vt:lpstr>Ход решения:</vt:lpstr>
      <vt:lpstr>Ход решения:</vt:lpstr>
      <vt:lpstr>Ход решения:</vt:lpstr>
      <vt:lpstr>Ответ:</vt:lpstr>
      <vt:lpstr>Задание 3. Интеграл и преобразование Фурье</vt:lpstr>
      <vt:lpstr>PowerPoint Presentation</vt:lpstr>
      <vt:lpstr>PowerPoint Presentation</vt:lpstr>
      <vt:lpstr>Ход решения:</vt:lpstr>
      <vt:lpstr>Ход решения:</vt:lpstr>
      <vt:lpstr>Ход решения:</vt:lpstr>
      <vt:lpstr>Ход решения: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Расчетно-графическая работа №2 по дисциплине «Математика»  за II модуль Вариант 1 A</dc:title>
  <cp:lastModifiedBy>Агадилова Малика</cp:lastModifiedBy>
  <cp:revision>8</cp:revision>
  <dcterms:modified xsi:type="dcterms:W3CDTF">2022-06-16T16:07:13Z</dcterms:modified>
</cp:coreProperties>
</file>