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65" r:id="rId4"/>
    <p:sldId id="266" r:id="rId5"/>
    <p:sldId id="277" r:id="rId6"/>
    <p:sldId id="283" r:id="rId7"/>
    <p:sldId id="284" r:id="rId8"/>
    <p:sldId id="268" r:id="rId9"/>
    <p:sldId id="272" r:id="rId10"/>
    <p:sldId id="276" r:id="rId11"/>
    <p:sldId id="270" r:id="rId12"/>
    <p:sldId id="263" r:id="rId13"/>
    <p:sldId id="28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0000"/>
    <a:srgbClr val="06060A"/>
    <a:srgbClr val="030304"/>
    <a:srgbClr val="0C0B0A"/>
    <a:srgbClr val="0707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08C76-20FC-4F51-B411-253826F45E35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9210-9536-41C4-9E38-97E61AF662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3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I really pick a simple surveillance method? 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9210-9536-41C4-9E38-97E61AF662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6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exercise in AVR usage for home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9210-9536-41C4-9E38-97E61AF662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7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 jack for CVBS (composite video) + CVBS GND. Displays with NTSC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9210-9536-41C4-9E38-97E61AF662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7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 jack for CVBS (composite video) + CVBS GND. Displays with NTSC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9210-9536-41C4-9E38-97E61AF662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0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 jack for CVBS (composite video) + CVBS GND. Displays with NTSC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9210-9536-41C4-9E38-97E61AF662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0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 jack for CVBS (composite video) + CVBS GND. Displays with NTSC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9210-9536-41C4-9E38-97E61AF662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5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 jack for CVBS (composite video) + CVBS GND. Displays with NTSC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9210-9536-41C4-9E38-97E61AF662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3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166366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2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20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3956281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6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9" y="744471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5045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2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9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889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1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6001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5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5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6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0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2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25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7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2" y="624156"/>
            <a:ext cx="1565767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1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6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7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6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1">
                <a:solidFill>
                  <a:schemeClr val="tx1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1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5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3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5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7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959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15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5" y="6453386"/>
            <a:ext cx="628083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7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431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  <p:txStyles>
    <p:titleStyle>
      <a:lvl1pPr algn="l" defTabSz="914377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38" indent="-384038" algn="l" defTabSz="914377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377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566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754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943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131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320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509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697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 userDrawn="1">
          <p15:clr>
            <a:srgbClr val="F26B43"/>
          </p15:clr>
        </p15:guide>
        <p15:guide id="2" orient="horz" pos="1440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1512" userDrawn="1">
          <p15:clr>
            <a:srgbClr val="F26B43"/>
          </p15:clr>
        </p15:guide>
        <p15:guide id="6" pos="6912" userDrawn="1">
          <p15:clr>
            <a:srgbClr val="F26B43"/>
          </p15:clr>
        </p15:guide>
        <p15:guide id="7" pos="936" userDrawn="1">
          <p15:clr>
            <a:srgbClr val="F26B43"/>
          </p15:clr>
        </p15:guide>
        <p15:guide id="8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raspberrypi.org/products/raspberry-pi-3-model-b/" TargetMode="External"/><Relationship Id="rId4" Type="http://schemas.openxmlformats.org/officeDocument/2006/relationships/hyperlink" Target="http://charmedlabs.com/default/pixy-cmucam5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WdbE6uHGS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90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29883"/>
            <a:ext cx="12192000" cy="1773044"/>
          </a:xfrm>
          <a:prstGeom prst="rect">
            <a:avLst/>
          </a:prstGeom>
          <a:solidFill>
            <a:srgbClr val="06060A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84349"/>
            <a:ext cx="12192000" cy="2564627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Segoe UI Semibold" panose="020B0702040204020203" pitchFamily="34" charset="0"/>
                <a:ea typeface="Malgun Gothic Semilight" panose="020B0502040204020203" pitchFamily="34" charset="-128"/>
                <a:cs typeface="Segoe UI Semibold" panose="020B0702040204020203" pitchFamily="34" charset="0"/>
              </a:rPr>
              <a:t>HOME</a:t>
            </a:r>
            <a:br>
              <a:rPr lang="en-US" sz="6000" b="1" dirty="0">
                <a:solidFill>
                  <a:schemeClr val="tx1"/>
                </a:solidFill>
                <a:latin typeface="Segoe UI Semibold" panose="020B0702040204020203" pitchFamily="34" charset="0"/>
                <a:ea typeface="Malgun Gothic Semilight" panose="020B0502040204020203" pitchFamily="34" charset="-128"/>
                <a:cs typeface="Segoe UI Semibold" panose="020B0702040204020203" pitchFamily="34" charset="0"/>
              </a:rPr>
            </a:br>
            <a:r>
              <a:rPr lang="en-US" sz="6000" b="1" dirty="0">
                <a:solidFill>
                  <a:schemeClr val="tx1"/>
                </a:solidFill>
                <a:latin typeface="Segoe UI Semibold" panose="020B0702040204020203" pitchFamily="34" charset="0"/>
                <a:ea typeface="Malgun Gothic Semilight" panose="020B0502040204020203" pitchFamily="34" charset="-128"/>
                <a:cs typeface="Segoe UI Semibold" panose="020B0702040204020203" pitchFamily="34" charset="0"/>
              </a:rPr>
              <a:t>SURVEILLANCE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23384" y="5215462"/>
            <a:ext cx="9144000" cy="1309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6060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Aaron Volpone</a:t>
            </a:r>
          </a:p>
          <a:p>
            <a:pPr marL="0" indent="0">
              <a:buNone/>
            </a:pPr>
            <a:r>
              <a:rPr lang="en-US" dirty="0">
                <a:solidFill>
                  <a:srgbClr val="06060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CPE 301 – 1001 | Team #15</a:t>
            </a:r>
          </a:p>
          <a:p>
            <a:pPr marL="0" indent="0">
              <a:buNone/>
            </a:pPr>
            <a:r>
              <a:rPr lang="en-US" dirty="0">
                <a:solidFill>
                  <a:srgbClr val="06060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5/4/2017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2073" y="1522739"/>
            <a:ext cx="9040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300" dirty="0">
                <a:solidFill>
                  <a:srgbClr val="06060A"/>
                </a:solidFill>
                <a:latin typeface="Segoe UI Semilight" panose="020B0402040204020203" pitchFamily="34" charset="0"/>
                <a:ea typeface="Malgun Gothic Semilight" panose="020B0502040204020203" pitchFamily="34" charset="-128"/>
                <a:cs typeface="Segoe UI Semilight" panose="020B0402040204020203" pitchFamily="34" charset="0"/>
              </a:rPr>
              <a:t>AN AVR SOLUTION FOR:</a:t>
            </a:r>
            <a:endParaRPr lang="en-US" sz="2800" b="1" spc="300" dirty="0">
              <a:solidFill>
                <a:srgbClr val="06060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10" y="685802"/>
            <a:ext cx="3458260" cy="259369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63" y="685801"/>
            <a:ext cx="3458260" cy="2593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63" y="3673099"/>
            <a:ext cx="3458260" cy="25936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7" y="3673099"/>
            <a:ext cx="3458260" cy="25936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10" y="3673099"/>
            <a:ext cx="3458260" cy="25936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7" y="685802"/>
            <a:ext cx="3458260" cy="259369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92857" y="3017708"/>
            <a:ext cx="277059" cy="261787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58511" y="3017707"/>
            <a:ext cx="277059" cy="261787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08484" y="5898991"/>
            <a:ext cx="361432" cy="36780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endParaRPr lang="en-US" sz="1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039791" y="2911691"/>
            <a:ext cx="361432" cy="36780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endParaRPr lang="en-US" sz="1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474138" y="5898990"/>
            <a:ext cx="361432" cy="36780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endParaRPr lang="en-US" sz="1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1039791" y="5898991"/>
            <a:ext cx="361432" cy="36780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13</a:t>
            </a:r>
            <a:endParaRPr lang="en-US" sz="1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43" y="1851103"/>
            <a:ext cx="3048000" cy="2286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3443"/>
            <a:ext cx="12192000" cy="11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43" y="4329461"/>
            <a:ext cx="3048000" cy="2286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71600" y="2286001"/>
            <a:ext cx="7128643" cy="3941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ABSTRACT COMPLICATIONS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Integration of third party libraries for components led to unforeseen incompatibilities with non-Arduino borne AVR chips.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PRICE TO PERFORMANCE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 pushed around $70 total. The camera package fell short when comparing similarly priced cameras on the market. </a:t>
            </a:r>
            <a:b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b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Also see: </a:t>
            </a:r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Pixy</a:t>
            </a:r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RPi3</a:t>
            </a:r>
            <a:endParaRPr lang="en-US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HOBBYIST LIMITATIONS 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Limited flexibility of hardware without exploring data protocols abstracted in libraries and chipset programming.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110611" y="3769301"/>
            <a:ext cx="361432" cy="36780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endParaRPr lang="en-US" sz="1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392632" y="6012463"/>
            <a:ext cx="2079411" cy="60299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15</a:t>
            </a:r>
            <a:b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 of electronic roller shutter issue.</a:t>
            </a:r>
          </a:p>
        </p:txBody>
      </p:sp>
    </p:spTree>
    <p:extLst>
      <p:ext uri="{BB962C8B-B14F-4D97-AF65-F5344CB8AC3E}">
        <p14:creationId xmlns:p14="http://schemas.microsoft.com/office/powerpoint/2010/main" val="2012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38" y="1342597"/>
            <a:ext cx="6450127" cy="5694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443"/>
            <a:ext cx="12192000" cy="11653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729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 IMPROVEMENTS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INTERNET OF THINGS (IoT) EXPANSION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Enable a wireless connection to the camera and storage space through WiFi or Bluetooth. </a:t>
            </a:r>
          </a:p>
          <a:p>
            <a:r>
              <a:rPr lang="en-US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Transmit a message over the web to notify user of activity seen through the camera – e.g. Email, text, or Tweet.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PROCESSING </a:t>
            </a: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Offload data processing so the AVR chip can handle other tasks.</a:t>
            </a: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Enable shape identification and movement tracking.</a:t>
            </a: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Research other modes of data transfer like USB and also enable video recording.</a:t>
            </a:r>
          </a:p>
          <a:p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3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VIDEO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https://youtu.be/qWdbE6uHGSE</a:t>
            </a:r>
            <a:endParaRPr lang="en-U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8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3443"/>
            <a:ext cx="12192000" cy="11653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09372"/>
            <a:ext cx="3855720" cy="215788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4605122" cy="4173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GOAL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design a surveillance package for home use – competitively </a:t>
            </a:r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simple</a:t>
            </a:r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cheap</a:t>
            </a:r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when challenged against mainstream products.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CONSTRAINTS</a:t>
            </a: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AVR platform</a:t>
            </a: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Small footprint</a:t>
            </a: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Ideally &lt;$50</a:t>
            </a:r>
            <a:endParaRPr lang="en-US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6" t="11231" r="14920" b="12996"/>
          <a:stretch/>
        </p:blipFill>
        <p:spPr>
          <a:xfrm>
            <a:off x="6598920" y="598218"/>
            <a:ext cx="4970882" cy="569780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5693026"/>
            <a:ext cx="2326701" cy="602999"/>
          </a:xfrm>
          <a:prstGeom prst="rect">
            <a:avLst/>
          </a:prstGeom>
          <a:solidFill>
            <a:srgbClr val="000000">
              <a:alpha val="85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1</a:t>
            </a:r>
            <a:b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Scary interpretation of a burglar being identified by home security.</a:t>
            </a:r>
          </a:p>
        </p:txBody>
      </p:sp>
    </p:spTree>
    <p:extLst>
      <p:ext uri="{BB962C8B-B14F-4D97-AF65-F5344CB8AC3E}">
        <p14:creationId xmlns:p14="http://schemas.microsoft.com/office/powerpoint/2010/main" val="24477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LOGISTICS</a:t>
            </a:r>
            <a:endParaRPr lang="en-US" sz="4800" spc="3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85900" y="3992178"/>
            <a:ext cx="4754880" cy="227923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TTL serial JPEG camera</a:t>
            </a:r>
          </a:p>
          <a:p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Analog joystick</a:t>
            </a:r>
          </a:p>
          <a:p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Breadboard switches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485900" y="3181350"/>
            <a:ext cx="4754880" cy="743095"/>
          </a:xfrm>
          <a:prstGeom prst="rect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spc="3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INPUT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240780" y="3181350"/>
            <a:ext cx="4754880" cy="743095"/>
          </a:xfrm>
          <a:prstGeom prst="rect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</p:spPr>
        <p:txBody>
          <a:bodyPr anchor="ctr"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spc="3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OUTPUT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6240780" y="3992178"/>
            <a:ext cx="4695851" cy="2279231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 servo motor (2x)</a:t>
            </a:r>
          </a:p>
          <a:p>
            <a:r>
              <a:rPr lang="en-US" sz="24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MicroSD card w/ breakout</a:t>
            </a:r>
          </a:p>
          <a:p>
            <a:r>
              <a:rPr lang="en-US" sz="24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Status LEDs (3x)</a:t>
            </a:r>
          </a:p>
          <a:p>
            <a:r>
              <a:rPr lang="en-US" sz="24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Active buzzer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1485900" y="2171701"/>
            <a:ext cx="4754880" cy="743095"/>
          </a:xfrm>
          <a:prstGeom prst="rect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spc="3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MICROCONTROLLER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6240780" y="2221707"/>
            <a:ext cx="4695851" cy="640556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b="1" spc="3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87368" y="2185532"/>
            <a:ext cx="4666945" cy="7154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ATmega328PB</a:t>
            </a:r>
            <a:r>
              <a:rPr lang="en-US" sz="2400" u="sng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32" y="7354255"/>
            <a:ext cx="9632515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6" y="1"/>
            <a:ext cx="11212078" cy="6858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274053" y="6255002"/>
            <a:ext cx="2079411" cy="602999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2</a:t>
            </a:r>
            <a:b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Schematic of package.</a:t>
            </a:r>
          </a:p>
        </p:txBody>
      </p:sp>
    </p:spTree>
    <p:extLst>
      <p:ext uri="{BB962C8B-B14F-4D97-AF65-F5344CB8AC3E}">
        <p14:creationId xmlns:p14="http://schemas.microsoft.com/office/powerpoint/2010/main" val="18215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3443"/>
            <a:ext cx="12192000" cy="11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729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VC0706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650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TTL serial camera</a:t>
            </a: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640x480 pixel resolution</a:t>
            </a: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JPEG format, automatic compression</a:t>
            </a: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Motion detecting</a:t>
            </a: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Automatic contrast/brightness balancing</a:t>
            </a: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87" y="2551235"/>
            <a:ext cx="2749935" cy="274993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999187" y="5301170"/>
            <a:ext cx="2326701" cy="60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3</a:t>
            </a:r>
            <a:b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VC0706 breadboard picture</a:t>
            </a:r>
          </a:p>
        </p:txBody>
      </p:sp>
    </p:spTree>
    <p:extLst>
      <p:ext uri="{BB962C8B-B14F-4D97-AF65-F5344CB8AC3E}">
        <p14:creationId xmlns:p14="http://schemas.microsoft.com/office/powerpoint/2010/main" val="13927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3443"/>
            <a:ext cx="12192000" cy="11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729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SD CARD BREAKOUT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5138"/>
            <a:ext cx="9601200" cy="4650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Memory card reader/writer</a:t>
            </a:r>
            <a:endParaRPr lang="en-US" sz="23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2+GB SD cards</a:t>
            </a: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Operates on 3.3V, has an internal regulator</a:t>
            </a:r>
          </a:p>
          <a:p>
            <a:r>
              <a:rPr lang="en-US" sz="23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Digital pin for indicating if a card is detected</a:t>
            </a: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91401" y="5363821"/>
            <a:ext cx="2326701" cy="60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4</a:t>
            </a:r>
            <a:b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SD card breakout breadboard picture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01" y="2988444"/>
            <a:ext cx="2957002" cy="23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8588589" y="6255002"/>
            <a:ext cx="2079411" cy="602999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5</a:t>
            </a:r>
            <a:b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Physical representation of package on breadboard.</a:t>
            </a:r>
          </a:p>
        </p:txBody>
      </p:sp>
    </p:spTree>
    <p:extLst>
      <p:ext uri="{BB962C8B-B14F-4D97-AF65-F5344CB8AC3E}">
        <p14:creationId xmlns:p14="http://schemas.microsoft.com/office/powerpoint/2010/main" val="12582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3443"/>
            <a:ext cx="12192000" cy="11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729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DEVELOPMENT 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3179409"/>
            <a:ext cx="19439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Establish general item seating</a:t>
            </a:r>
          </a:p>
          <a:p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 power to </a:t>
            </a:r>
            <a:r>
              <a:rPr lang="en-US" sz="1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ATmega328PB</a:t>
            </a: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and peripherals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6106" y="1851106"/>
            <a:ext cx="1794935" cy="11494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BREADBOARD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SETUP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10001" y="1851106"/>
            <a:ext cx="1943947" cy="11494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INTERACTIVITY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1" y="3179408"/>
            <a:ext cx="19439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UART / ADC configuration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Interpreting joystick voltages</a:t>
            </a:r>
          </a:p>
          <a:p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Enable control of servo mount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Configure on-board switches</a:t>
            </a:r>
          </a:p>
          <a:p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2909" y="1851106"/>
            <a:ext cx="1943947" cy="11494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FUNCTIONAL MODEL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50" y="1851104"/>
            <a:ext cx="5762625" cy="35242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322909" y="3179408"/>
            <a:ext cx="19439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Ping camera, begin operation</a:t>
            </a:r>
          </a:p>
          <a:p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SD card storage 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Motion detection</a:t>
            </a:r>
          </a:p>
          <a:p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Activity signaling</a:t>
            </a:r>
          </a:p>
          <a:p>
            <a:pPr marL="742932" lvl="1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Buzzer</a:t>
            </a:r>
          </a:p>
          <a:p>
            <a:pPr marL="742932" lvl="1" indent="-285744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LEDs</a:t>
            </a:r>
          </a:p>
          <a:p>
            <a:pPr marL="742932" lvl="1" indent="-285744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598750" y="5447738"/>
            <a:ext cx="2326701" cy="60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6</a:t>
            </a:r>
            <a:b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UART communication example. Initializing camera package shown.</a:t>
            </a:r>
          </a:p>
        </p:txBody>
      </p:sp>
      <p:sp>
        <p:nvSpPr>
          <p:cNvPr id="34" name="Arrow: Right 33"/>
          <p:cNvSpPr/>
          <p:nvPr/>
        </p:nvSpPr>
        <p:spPr>
          <a:xfrm>
            <a:off x="3414393" y="2330602"/>
            <a:ext cx="222251" cy="190500"/>
          </a:xfrm>
          <a:prstGeom prst="rightArrow">
            <a:avLst/>
          </a:prstGeom>
          <a:solidFill>
            <a:schemeClr val="accent5">
              <a:alpha val="98000"/>
            </a:schemeClr>
          </a:solidFill>
          <a:ln w="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Right 34"/>
          <p:cNvSpPr/>
          <p:nvPr/>
        </p:nvSpPr>
        <p:spPr>
          <a:xfrm>
            <a:off x="5927301" y="2330602"/>
            <a:ext cx="222251" cy="190500"/>
          </a:xfrm>
          <a:prstGeom prst="rightArrow">
            <a:avLst/>
          </a:prstGeom>
          <a:solidFill>
            <a:schemeClr val="accent5"/>
          </a:solidFill>
          <a:ln w="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559039"/>
            <a:ext cx="10270077" cy="591394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824637" y="5636920"/>
            <a:ext cx="2079411" cy="602999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7</a:t>
            </a:r>
            <a:b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US" sz="1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Flow chart of package logic.</a:t>
            </a:r>
          </a:p>
        </p:txBody>
      </p:sp>
    </p:spTree>
    <p:extLst>
      <p:ext uri="{BB962C8B-B14F-4D97-AF65-F5344CB8AC3E}">
        <p14:creationId xmlns:p14="http://schemas.microsoft.com/office/powerpoint/2010/main" val="19896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3576</TotalTime>
  <Words>445</Words>
  <Application>Microsoft Office PowerPoint</Application>
  <PresentationFormat>Widescreen</PresentationFormat>
  <Paragraphs>128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Malgun Gothic Semilight</vt:lpstr>
      <vt:lpstr>Calibri</vt:lpstr>
      <vt:lpstr>Corbel</vt:lpstr>
      <vt:lpstr>Franklin Gothic Book</vt:lpstr>
      <vt:lpstr>Segoe UI Semibold</vt:lpstr>
      <vt:lpstr>Segoe UI Semilight</vt:lpstr>
      <vt:lpstr>Wingdings</vt:lpstr>
      <vt:lpstr>Banded</vt:lpstr>
      <vt:lpstr>Crop</vt:lpstr>
      <vt:lpstr>HOME SURVEILLANCE</vt:lpstr>
      <vt:lpstr>OVERVIEW</vt:lpstr>
      <vt:lpstr>LOGISTICS</vt:lpstr>
      <vt:lpstr>PowerPoint Presentation</vt:lpstr>
      <vt:lpstr>VC0706</vt:lpstr>
      <vt:lpstr>SD CARD BREAKOUT</vt:lpstr>
      <vt:lpstr>PowerPoint Presentation</vt:lpstr>
      <vt:lpstr>DEVELOPMENT FLOW</vt:lpstr>
      <vt:lpstr>PowerPoint Presentation</vt:lpstr>
      <vt:lpstr>PowerPoint Presentation</vt:lpstr>
      <vt:lpstr>CONCLUSIONS</vt:lpstr>
      <vt:lpstr>FUTURE IMPROVEMENTS</vt:lpstr>
      <vt:lpstr>VIDEO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Solutions</dc:title>
  <dc:creator>Volpone</dc:creator>
  <cp:lastModifiedBy>Volpone</cp:lastModifiedBy>
  <cp:revision>610</cp:revision>
  <dcterms:created xsi:type="dcterms:W3CDTF">2015-11-20T03:56:59Z</dcterms:created>
  <dcterms:modified xsi:type="dcterms:W3CDTF">2017-05-04T05:22:14Z</dcterms:modified>
</cp:coreProperties>
</file>