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2964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rt" initials="CSD" lastIdx="1" clrIdx="0"/>
  <p:cmAuthor id="1" name="Sharon Young" initials="SY" lastIdx="0" clrIdx="1">
    <p:extLst>
      <p:ext uri="{19B8F6BF-5375-455C-9EA6-DF929625EA0E}">
        <p15:presenceInfo xmlns:p15="http://schemas.microsoft.com/office/powerpoint/2012/main" userId="S-1-5-21-2524860626-528854503-1567902168-744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202"/>
    <a:srgbClr val="D20000"/>
    <a:srgbClr val="CC0000"/>
    <a:srgbClr val="DA0000"/>
    <a:srgbClr val="993937"/>
    <a:srgbClr val="BB4643"/>
    <a:srgbClr val="C20000"/>
    <a:srgbClr val="C1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71" autoAdjust="0"/>
    <p:restoredTop sz="95673" autoAdjust="0"/>
  </p:normalViewPr>
  <p:slideViewPr>
    <p:cSldViewPr>
      <p:cViewPr>
        <p:scale>
          <a:sx n="33" d="100"/>
          <a:sy n="33" d="100"/>
        </p:scale>
        <p:origin x="882" y="-181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3A37C64A-852A-DE4D-A1C9-320242F71D38}" type="datetimeFigureOut">
              <a:rPr lang="en-US" smtClean="0"/>
              <a:t>4/22/2018</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B619BCF5-0BFA-E548-B6CF-A7DB34CAE30F}" type="slidenum">
              <a:rPr lang="en-US" smtClean="0"/>
              <a:t>‹#›</a:t>
            </a:fld>
            <a:endParaRPr lang="en-US"/>
          </a:p>
        </p:txBody>
      </p:sp>
    </p:spTree>
    <p:extLst>
      <p:ext uri="{BB962C8B-B14F-4D97-AF65-F5344CB8AC3E}">
        <p14:creationId xmlns:p14="http://schemas.microsoft.com/office/powerpoint/2010/main" val="175900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19BCF5-0BFA-E548-B6CF-A7DB34CAE30F}" type="slidenum">
              <a:rPr lang="en-US" smtClean="0"/>
              <a:t>1</a:t>
            </a:fld>
            <a:endParaRPr lang="en-US"/>
          </a:p>
        </p:txBody>
      </p:sp>
    </p:spTree>
    <p:extLst>
      <p:ext uri="{BB962C8B-B14F-4D97-AF65-F5344CB8AC3E}">
        <p14:creationId xmlns:p14="http://schemas.microsoft.com/office/powerpoint/2010/main" val="13771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31EC09-EA06-40CE-9A1A-DD1CD4AE472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1EC09-EA06-40CE-9A1A-DD1CD4AE472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1EC09-EA06-40CE-9A1A-DD1CD4AE472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1EC09-EA06-40CE-9A1A-DD1CD4AE472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1EC09-EA06-40CE-9A1A-DD1CD4AE472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31EC09-EA06-40CE-9A1A-DD1CD4AE4724}"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31EC09-EA06-40CE-9A1A-DD1CD4AE4724}" type="datetimeFigureOut">
              <a:rPr lang="en-US" smtClean="0"/>
              <a:pPr/>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31EC09-EA06-40CE-9A1A-DD1CD4AE4724}" type="datetimeFigureOut">
              <a:rPr lang="en-US" smtClean="0"/>
              <a:pPr/>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1EC09-EA06-40CE-9A1A-DD1CD4AE4724}" type="datetimeFigureOut">
              <a:rPr lang="en-US" smtClean="0"/>
              <a:pPr/>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0531EC09-EA06-40CE-9A1A-DD1CD4AE4724}"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602983"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0531EC09-EA06-40CE-9A1A-DD1CD4AE4724}"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46FBD-1C0C-4E62-828C-649E2BC539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0531EC09-EA06-40CE-9A1A-DD1CD4AE4724}" type="datetimeFigureOut">
              <a:rPr lang="en-US" smtClean="0"/>
              <a:pPr/>
              <a:t>4/22/2018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87D46FBD-1C0C-4E62-828C-649E2BC539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gi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gi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D14EEA2A-26B9-43C7-9C0F-9A0EFD9E5BDB}"/>
              </a:ext>
            </a:extLst>
          </p:cNvPr>
          <p:cNvSpPr/>
          <p:nvPr/>
        </p:nvSpPr>
        <p:spPr>
          <a:xfrm>
            <a:off x="22249183" y="15797047"/>
            <a:ext cx="6095942" cy="3632516"/>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88" name="Rectangle 87">
            <a:extLst>
              <a:ext uri="{FF2B5EF4-FFF2-40B4-BE49-F238E27FC236}">
                <a16:creationId xmlns:a16="http://schemas.microsoft.com/office/drawing/2014/main" id="{BFBA2539-853E-4206-8D94-BAFE36C9F8B7}"/>
              </a:ext>
            </a:extLst>
          </p:cNvPr>
          <p:cNvSpPr/>
          <p:nvPr/>
        </p:nvSpPr>
        <p:spPr>
          <a:xfrm>
            <a:off x="8608390" y="12852008"/>
            <a:ext cx="5107577" cy="7366997"/>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6" name="Rectangle 5"/>
          <p:cNvSpPr/>
          <p:nvPr/>
        </p:nvSpPr>
        <p:spPr>
          <a:xfrm>
            <a:off x="0" y="1"/>
            <a:ext cx="43891200" cy="3382043"/>
          </a:xfrm>
          <a:prstGeom prst="rect">
            <a:avLst/>
          </a:prstGeom>
          <a:solidFill>
            <a:srgbClr val="B1020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numCol="1" rtlCol="0" anchor="ctr"/>
          <a:lstStyle/>
          <a:p>
            <a:pPr algn="ctr"/>
            <a:endParaRPr lang="en-US" sz="3600" b="1" dirty="0">
              <a:solidFill>
                <a:srgbClr val="D20000"/>
              </a:solidFill>
            </a:endParaRPr>
          </a:p>
        </p:txBody>
      </p:sp>
      <p:sp>
        <p:nvSpPr>
          <p:cNvPr id="11265" name="Rectangle 1"/>
          <p:cNvSpPr>
            <a:spLocks noChangeArrowheads="1"/>
          </p:cNvSpPr>
          <p:nvPr/>
        </p:nvSpPr>
        <p:spPr bwMode="auto">
          <a:xfrm>
            <a:off x="-365760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11267" name="Rectangle 3"/>
          <p:cNvSpPr>
            <a:spLocks noChangeArrowheads="1"/>
          </p:cNvSpPr>
          <p:nvPr/>
        </p:nvSpPr>
        <p:spPr bwMode="auto">
          <a:xfrm>
            <a:off x="-365760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1025" name="Rectangle 1"/>
          <p:cNvSpPr>
            <a:spLocks noChangeArrowheads="1"/>
          </p:cNvSpPr>
          <p:nvPr/>
        </p:nvSpPr>
        <p:spPr bwMode="auto">
          <a:xfrm>
            <a:off x="-365760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1026" name="Rectangle 2"/>
          <p:cNvSpPr>
            <a:spLocks noChangeArrowheads="1"/>
          </p:cNvSpPr>
          <p:nvPr/>
        </p:nvSpPr>
        <p:spPr bwMode="auto">
          <a:xfrm>
            <a:off x="-365760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5" name="TextBox 4"/>
          <p:cNvSpPr txBox="1"/>
          <p:nvPr/>
        </p:nvSpPr>
        <p:spPr>
          <a:xfrm>
            <a:off x="1361375" y="803085"/>
            <a:ext cx="22783800" cy="1708160"/>
          </a:xfrm>
          <a:prstGeom prst="rect">
            <a:avLst/>
          </a:prstGeom>
          <a:noFill/>
        </p:spPr>
        <p:txBody>
          <a:bodyPr wrap="square" rtlCol="0">
            <a:spAutoFit/>
          </a:bodyPr>
          <a:lstStyle/>
          <a:p>
            <a:r>
              <a:rPr lang="en-US" sz="10500" b="1" cap="all" spc="250" dirty="0">
                <a:solidFill>
                  <a:schemeClr val="bg1"/>
                </a:solidFill>
                <a:latin typeface="Segoe UI Semibold" panose="020B0702040204020203" pitchFamily="34" charset="0"/>
                <a:cs typeface="Segoe UI Semibold" panose="020B0702040204020203" pitchFamily="34" charset="0"/>
              </a:rPr>
              <a:t>Fiber Optic Sensor for CubeSat</a:t>
            </a:r>
          </a:p>
        </p:txBody>
      </p:sp>
      <p:cxnSp>
        <p:nvCxnSpPr>
          <p:cNvPr id="10" name="Straight Connector 9"/>
          <p:cNvCxnSpPr>
            <a:cxnSpLocks/>
          </p:cNvCxnSpPr>
          <p:nvPr/>
        </p:nvCxnSpPr>
        <p:spPr>
          <a:xfrm>
            <a:off x="14630400" y="5727541"/>
            <a:ext cx="0" cy="24658339"/>
          </a:xfrm>
          <a:prstGeom prst="line">
            <a:avLst/>
          </a:prstGeom>
          <a:ln w="127000">
            <a:gradFill>
              <a:gsLst>
                <a:gs pos="0">
                  <a:schemeClr val="bg1"/>
                </a:gs>
                <a:gs pos="100000">
                  <a:schemeClr val="bg1">
                    <a:lumMod val="75000"/>
                  </a:schemeClr>
                </a:gs>
              </a:gsLst>
              <a:lin ang="16200000" scaled="0"/>
            </a:gra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1437319-5ED5-416A-9E40-20218524900C}"/>
              </a:ext>
            </a:extLst>
          </p:cNvPr>
          <p:cNvSpPr/>
          <p:nvPr/>
        </p:nvSpPr>
        <p:spPr>
          <a:xfrm>
            <a:off x="15237415" y="14587616"/>
            <a:ext cx="1280159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7288B5B-C05C-444C-96E7-7F5EBCFDF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8200" y="666352"/>
            <a:ext cx="15544800" cy="2106869"/>
          </a:xfrm>
          <a:prstGeom prst="rect">
            <a:avLst/>
          </a:prstGeom>
        </p:spPr>
      </p:pic>
      <p:sp>
        <p:nvSpPr>
          <p:cNvPr id="37" name="Rectangle 36">
            <a:extLst>
              <a:ext uri="{FF2B5EF4-FFF2-40B4-BE49-F238E27FC236}">
                <a16:creationId xmlns:a16="http://schemas.microsoft.com/office/drawing/2014/main" id="{2646DC97-D5CF-4C78-A9AD-B7594C3D2C58}"/>
              </a:ext>
            </a:extLst>
          </p:cNvPr>
          <p:cNvSpPr/>
          <p:nvPr/>
        </p:nvSpPr>
        <p:spPr>
          <a:xfrm>
            <a:off x="266032" y="27441890"/>
            <a:ext cx="13487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53C770-450C-4F5A-AE15-87E2A4980E98}"/>
              </a:ext>
            </a:extLst>
          </p:cNvPr>
          <p:cNvSpPr/>
          <p:nvPr/>
        </p:nvSpPr>
        <p:spPr>
          <a:xfrm>
            <a:off x="914383" y="20922724"/>
            <a:ext cx="12801598" cy="1310671"/>
          </a:xfrm>
          <a:prstGeom prst="rect">
            <a:avLst/>
          </a:prstGeom>
          <a:solidFill>
            <a:srgbClr val="B10202"/>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latin typeface="Segoe UI Semibold" panose="020B0702040204020203" pitchFamily="34" charset="0"/>
                <a:cs typeface="Segoe UI Semibold" panose="020B0702040204020203" pitchFamily="34" charset="0"/>
              </a:rPr>
              <a:t>Angular Displacement</a:t>
            </a:r>
          </a:p>
        </p:txBody>
      </p:sp>
      <p:sp>
        <p:nvSpPr>
          <p:cNvPr id="50" name="Rectangle 49">
            <a:extLst>
              <a:ext uri="{FF2B5EF4-FFF2-40B4-BE49-F238E27FC236}">
                <a16:creationId xmlns:a16="http://schemas.microsoft.com/office/drawing/2014/main" id="{4D994AF5-97F9-4421-900B-D113925CEB83}"/>
              </a:ext>
            </a:extLst>
          </p:cNvPr>
          <p:cNvSpPr/>
          <p:nvPr/>
        </p:nvSpPr>
        <p:spPr>
          <a:xfrm>
            <a:off x="30144190" y="30234956"/>
            <a:ext cx="13447303" cy="1326278"/>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r>
              <a:rPr lang="en-US" sz="2400" dirty="0">
                <a:solidFill>
                  <a:schemeClr val="tx1"/>
                </a:solidFill>
                <a:latin typeface="Segoe UI" panose="020B0502040204020203" pitchFamily="34" charset="0"/>
                <a:cs typeface="Segoe UI" panose="020B0502040204020203" pitchFamily="34" charset="0"/>
              </a:rPr>
              <a:t>Determining displacement with the use of fiber optic equipment </a:t>
            </a:r>
            <a:r>
              <a:rPr lang="en-US" sz="2400" dirty="0" err="1">
                <a:solidFill>
                  <a:schemeClr val="tx1"/>
                </a:solidFill>
                <a:latin typeface="Segoe UI" panose="020B0502040204020203" pitchFamily="34" charset="0"/>
                <a:cs typeface="Segoe UI" panose="020B0502040204020203" pitchFamily="34" charset="0"/>
              </a:rPr>
              <a:t>etc</a:t>
            </a:r>
            <a:r>
              <a:rPr lang="en-US" sz="2400" dirty="0">
                <a:solidFill>
                  <a:schemeClr val="tx1"/>
                </a:solidFill>
                <a:latin typeface="Segoe UI" panose="020B0502040204020203" pitchFamily="34" charset="0"/>
                <a:cs typeface="Segoe UI" panose="020B0502040204020203" pitchFamily="34" charset="0"/>
              </a:rPr>
              <a:t> </a:t>
            </a:r>
            <a:r>
              <a:rPr lang="en-US" sz="2400" dirty="0" err="1">
                <a:solidFill>
                  <a:schemeClr val="tx1"/>
                </a:solidFill>
                <a:latin typeface="Segoe UI" panose="020B0502040204020203" pitchFamily="34" charset="0"/>
                <a:cs typeface="Segoe UI" panose="020B0502040204020203" pitchFamily="34" charset="0"/>
              </a:rPr>
              <a:t>etc</a:t>
            </a:r>
            <a:endParaRPr lang="en-US" sz="2400" dirty="0">
              <a:latin typeface="Segoe UI" panose="020B0502040204020203" pitchFamily="34" charset="0"/>
              <a:cs typeface="Segoe UI" panose="020B0502040204020203" pitchFamily="34" charset="0"/>
            </a:endParaRPr>
          </a:p>
        </p:txBody>
      </p:sp>
      <p:sp>
        <p:nvSpPr>
          <p:cNvPr id="46" name="Rectangle 45">
            <a:extLst>
              <a:ext uri="{FF2B5EF4-FFF2-40B4-BE49-F238E27FC236}">
                <a16:creationId xmlns:a16="http://schemas.microsoft.com/office/drawing/2014/main" id="{1E2E4BC4-84F9-4741-98D0-B3C046755617}"/>
              </a:ext>
            </a:extLst>
          </p:cNvPr>
          <p:cNvSpPr/>
          <p:nvPr/>
        </p:nvSpPr>
        <p:spPr>
          <a:xfrm>
            <a:off x="15544800" y="5737818"/>
            <a:ext cx="12801599" cy="1310671"/>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latin typeface="Segoe UI Semibold" panose="020B0702040204020203" pitchFamily="34" charset="0"/>
                <a:cs typeface="Segoe UI Semibold" panose="020B0702040204020203" pitchFamily="34" charset="0"/>
              </a:rPr>
              <a:t>Fiber Optics</a:t>
            </a:r>
          </a:p>
        </p:txBody>
      </p:sp>
      <p:sp>
        <p:nvSpPr>
          <p:cNvPr id="43" name="Rectangle 42">
            <a:extLst>
              <a:ext uri="{FF2B5EF4-FFF2-40B4-BE49-F238E27FC236}">
                <a16:creationId xmlns:a16="http://schemas.microsoft.com/office/drawing/2014/main" id="{27EBC0A5-7EE9-4DC0-9BD4-46063729B689}"/>
              </a:ext>
            </a:extLst>
          </p:cNvPr>
          <p:cNvSpPr/>
          <p:nvPr/>
        </p:nvSpPr>
        <p:spPr>
          <a:xfrm>
            <a:off x="15544764" y="7076847"/>
            <a:ext cx="12801606" cy="5258117"/>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400" dirty="0">
                <a:solidFill>
                  <a:schemeClr val="tx1"/>
                </a:solidFill>
                <a:latin typeface="Segoe UI Semilight" panose="020B0402040204020203" pitchFamily="34" charset="0"/>
                <a:cs typeface="Segoe UI Semilight" panose="020B0402040204020203" pitchFamily="34" charset="0"/>
              </a:rPr>
              <a:t>Fiber optic cables carry light instead of electricity. Through this simple trait, they provide several advantages in the field of data transmission and sensing over conventional copper wire communications. Some primary features of fiber optics are as following:</a:t>
            </a:r>
          </a:p>
          <a:p>
            <a:pPr marL="1371600" lvl="1" indent="-342900">
              <a:buFont typeface="Arial" panose="020B0604020202020204" pitchFamily="34" charset="0"/>
              <a:buChar char="•"/>
            </a:pPr>
            <a:r>
              <a:rPr lang="en-US" sz="2400" u="sng" dirty="0">
                <a:solidFill>
                  <a:schemeClr val="tx1"/>
                </a:solidFill>
                <a:latin typeface="Segoe UI Semilight" panose="020B0402040204020203" pitchFamily="34" charset="0"/>
                <a:cs typeface="Segoe UI Semilight" panose="020B0402040204020203" pitchFamily="34" charset="0"/>
              </a:rPr>
              <a:t>Longer distance transmission </a:t>
            </a:r>
            <a:r>
              <a:rPr lang="en-US" sz="2400" dirty="0">
                <a:solidFill>
                  <a:schemeClr val="tx1"/>
                </a:solidFill>
                <a:latin typeface="Segoe UI Semilight" panose="020B0402040204020203" pitchFamily="34" charset="0"/>
                <a:cs typeface="Segoe UI Semilight" panose="020B0402040204020203" pitchFamily="34" charset="0"/>
              </a:rPr>
              <a:t>– fiber optics benefit from minimal power loss, meaning they can be transmitted over great distances.</a:t>
            </a:r>
          </a:p>
          <a:p>
            <a:pPr marL="1371600" lvl="1" indent="-342900">
              <a:buFont typeface="Arial" panose="020B0604020202020204" pitchFamily="34" charset="0"/>
              <a:buChar char="•"/>
            </a:pPr>
            <a:r>
              <a:rPr lang="en-US" sz="2400" u="sng" dirty="0">
                <a:solidFill>
                  <a:schemeClr val="tx1"/>
                </a:solidFill>
                <a:latin typeface="Segoe UI Semilight" panose="020B0402040204020203" pitchFamily="34" charset="0"/>
                <a:cs typeface="Segoe UI Semilight" panose="020B0402040204020203" pitchFamily="34" charset="0"/>
              </a:rPr>
              <a:t>High bandwidth capability </a:t>
            </a:r>
            <a:r>
              <a:rPr lang="en-US" sz="2400" dirty="0">
                <a:solidFill>
                  <a:schemeClr val="tx1"/>
                </a:solidFill>
                <a:latin typeface="Segoe UI Semilight" panose="020B0402040204020203" pitchFamily="34" charset="0"/>
                <a:cs typeface="Segoe UI Semilight" panose="020B0402040204020203" pitchFamily="34" charset="0"/>
              </a:rPr>
              <a:t>– the volume of data that fiber optics can transmit per unit of time is far greater than copper wire.</a:t>
            </a:r>
          </a:p>
          <a:p>
            <a:pPr marL="1371600" lvl="1" indent="-342900">
              <a:buFont typeface="Arial" panose="020B0604020202020204" pitchFamily="34" charset="0"/>
              <a:buChar char="•"/>
            </a:pPr>
            <a:r>
              <a:rPr lang="en-US" sz="2400" u="sng" dirty="0">
                <a:solidFill>
                  <a:schemeClr val="tx1"/>
                </a:solidFill>
                <a:latin typeface="Segoe UI Semilight" panose="020B0402040204020203" pitchFamily="34" charset="0"/>
                <a:cs typeface="Segoe UI Semilight" panose="020B0402040204020203" pitchFamily="34" charset="0"/>
              </a:rPr>
              <a:t>No moving parts </a:t>
            </a:r>
            <a:r>
              <a:rPr lang="en-US" sz="2400" dirty="0">
                <a:solidFill>
                  <a:schemeClr val="tx1"/>
                </a:solidFill>
                <a:latin typeface="Segoe UI Semilight" panose="020B0402040204020203" pitchFamily="34" charset="0"/>
                <a:cs typeface="Segoe UI Semilight" panose="020B0402040204020203" pitchFamily="34" charset="0"/>
              </a:rPr>
              <a:t>– moving items create wear and can fail. In the realm of space, repairs are a nearly impossible (even unnecessary) task.</a:t>
            </a:r>
          </a:p>
          <a:p>
            <a:pPr marL="1371600" lvl="1" indent="-342900">
              <a:buFont typeface="Arial" panose="020B0604020202020204" pitchFamily="34" charset="0"/>
              <a:buChar char="•"/>
            </a:pPr>
            <a:r>
              <a:rPr lang="en-US" sz="2400" u="sng" dirty="0">
                <a:solidFill>
                  <a:schemeClr val="tx1"/>
                </a:solidFill>
                <a:latin typeface="Segoe UI Semilight" panose="020B0402040204020203" pitchFamily="34" charset="0"/>
                <a:cs typeface="Segoe UI Semilight" panose="020B0402040204020203" pitchFamily="34" charset="0"/>
              </a:rPr>
              <a:t>Resistance to electromagnetic interference </a:t>
            </a:r>
            <a:r>
              <a:rPr lang="en-US" sz="2400" dirty="0">
                <a:solidFill>
                  <a:schemeClr val="tx1"/>
                </a:solidFill>
                <a:latin typeface="Segoe UI Semilight" panose="020B0402040204020203" pitchFamily="34" charset="0"/>
                <a:cs typeface="Segoe UI Semilight" panose="020B0402040204020203" pitchFamily="34" charset="0"/>
              </a:rPr>
              <a:t>– fiber optic cables are not prone to radio interference caused by electrical circuitry.</a:t>
            </a:r>
          </a:p>
          <a:p>
            <a:pPr algn="just">
              <a:spcBef>
                <a:spcPts val="1200"/>
              </a:spcBef>
            </a:pPr>
            <a:r>
              <a:rPr lang="en-US" sz="2400" dirty="0">
                <a:solidFill>
                  <a:schemeClr val="tx1"/>
                </a:solidFill>
                <a:latin typeface="Segoe UI Semilight" panose="020B0402040204020203" pitchFamily="34" charset="0"/>
                <a:cs typeface="Segoe UI Semilight" panose="020B0402040204020203" pitchFamily="34" charset="0"/>
              </a:rPr>
              <a:t>The implementation of fiber optics in this CubeSat project opens the possibility for multiple uses in several future projects.</a:t>
            </a:r>
            <a:endParaRPr lang="en-US" sz="2400" dirty="0">
              <a:latin typeface="Segoe UI Semilight" panose="020B0402040204020203" pitchFamily="34" charset="0"/>
              <a:cs typeface="Segoe UI Semilight" panose="020B0402040204020203" pitchFamily="34" charset="0"/>
            </a:endParaRPr>
          </a:p>
        </p:txBody>
      </p:sp>
      <p:sp>
        <p:nvSpPr>
          <p:cNvPr id="57" name="Rectangle 56">
            <a:extLst>
              <a:ext uri="{FF2B5EF4-FFF2-40B4-BE49-F238E27FC236}">
                <a16:creationId xmlns:a16="http://schemas.microsoft.com/office/drawing/2014/main" id="{E38CC86B-CEA2-4F49-A10A-752876D8FA4F}"/>
              </a:ext>
            </a:extLst>
          </p:cNvPr>
          <p:cNvSpPr/>
          <p:nvPr/>
        </p:nvSpPr>
        <p:spPr>
          <a:xfrm>
            <a:off x="914397" y="5737818"/>
            <a:ext cx="12801599" cy="1310671"/>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latin typeface="Segoe UI Semibold" panose="020B0702040204020203" pitchFamily="34" charset="0"/>
                <a:cs typeface="Segoe UI Semibold" panose="020B0702040204020203" pitchFamily="34" charset="0"/>
              </a:rPr>
              <a:t>Introduction</a:t>
            </a:r>
          </a:p>
        </p:txBody>
      </p:sp>
      <p:sp>
        <p:nvSpPr>
          <p:cNvPr id="60" name="Rectangle 59">
            <a:extLst>
              <a:ext uri="{FF2B5EF4-FFF2-40B4-BE49-F238E27FC236}">
                <a16:creationId xmlns:a16="http://schemas.microsoft.com/office/drawing/2014/main" id="{CF4C851B-6E68-4BBF-A0B3-7C41054AA2A7}"/>
              </a:ext>
            </a:extLst>
          </p:cNvPr>
          <p:cNvSpPr/>
          <p:nvPr/>
        </p:nvSpPr>
        <p:spPr>
          <a:xfrm>
            <a:off x="914383" y="7101986"/>
            <a:ext cx="12801599" cy="3752737"/>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400" dirty="0">
                <a:solidFill>
                  <a:schemeClr val="tx1"/>
                </a:solidFill>
                <a:latin typeface="Segoe UI Semilight" panose="020B0402040204020203" pitchFamily="34" charset="0"/>
                <a:cs typeface="Segoe UI Semilight" panose="020B0402040204020203" pitchFamily="34" charset="0"/>
              </a:rPr>
              <a:t>The advent of </a:t>
            </a:r>
            <a:r>
              <a:rPr lang="en-US" sz="2400" b="1" dirty="0">
                <a:solidFill>
                  <a:schemeClr val="tx1"/>
                </a:solidFill>
                <a:latin typeface="Segoe UI Semilight" panose="020B0402040204020203" pitchFamily="34" charset="0"/>
                <a:cs typeface="Segoe UI Semilight" panose="020B0402040204020203" pitchFamily="34" charset="0"/>
              </a:rPr>
              <a:t>CubeSats</a:t>
            </a:r>
            <a:r>
              <a:rPr lang="en-US" sz="2400" dirty="0">
                <a:solidFill>
                  <a:schemeClr val="tx1"/>
                </a:solidFill>
                <a:latin typeface="Segoe UI Semilight" panose="020B0402040204020203" pitchFamily="34" charset="0"/>
                <a:cs typeface="Segoe UI Semilight" panose="020B0402040204020203" pitchFamily="34" charset="0"/>
              </a:rPr>
              <a:t> have enabled universities and space agencies alike to conduct research at much lower financial costs than conventional, bulky satellites CubeSats, on the other hand, boast notable features:</a:t>
            </a:r>
          </a:p>
          <a:p>
            <a:pPr marL="1828800" lvl="1" indent="-342900" algn="just">
              <a:buFont typeface="Arial" panose="020B0604020202020204" pitchFamily="34" charset="0"/>
              <a:buChar char="•"/>
            </a:pPr>
            <a:r>
              <a:rPr lang="en-US" sz="2400" dirty="0">
                <a:solidFill>
                  <a:schemeClr val="tx1"/>
                </a:solidFill>
                <a:latin typeface="Segoe UI Semilight" panose="020B0402040204020203" pitchFamily="34" charset="0"/>
                <a:cs typeface="Segoe UI Semilight" panose="020B0402040204020203" pitchFamily="34" charset="0"/>
              </a:rPr>
              <a:t>10cm</a:t>
            </a:r>
            <a:r>
              <a:rPr lang="en-US" sz="2400" baseline="30000" dirty="0">
                <a:solidFill>
                  <a:schemeClr val="tx1"/>
                </a:solidFill>
                <a:latin typeface="Segoe UI Semilight" panose="020B0402040204020203" pitchFamily="34" charset="0"/>
                <a:cs typeface="Segoe UI Semilight" panose="020B0402040204020203" pitchFamily="34" charset="0"/>
              </a:rPr>
              <a:t>3 </a:t>
            </a:r>
            <a:r>
              <a:rPr lang="en-US" sz="2400" dirty="0">
                <a:solidFill>
                  <a:schemeClr val="tx1"/>
                </a:solidFill>
                <a:latin typeface="Segoe UI Semilight" panose="020B0402040204020203" pitchFamily="34" charset="0"/>
                <a:cs typeface="Segoe UI Semilight" panose="020B0402040204020203" pitchFamily="34" charset="0"/>
              </a:rPr>
              <a:t>volume, weighting 1.33kg per unit (U)</a:t>
            </a:r>
          </a:p>
          <a:p>
            <a:pPr marL="1828800" lvl="1" indent="-342900" algn="just">
              <a:buFont typeface="Arial" panose="020B0604020202020204" pitchFamily="34" charset="0"/>
              <a:buChar char="•"/>
            </a:pPr>
            <a:r>
              <a:rPr lang="en-US" sz="2400" dirty="0">
                <a:solidFill>
                  <a:schemeClr val="tx1"/>
                </a:solidFill>
                <a:latin typeface="Segoe UI Semilight" panose="020B0402040204020203" pitchFamily="34" charset="0"/>
                <a:cs typeface="Segoe UI Semilight" panose="020B0402040204020203" pitchFamily="34" charset="0"/>
              </a:rPr>
              <a:t>Modular and miniaturized, can be built in several unit sizes: 1U, 2U, 3U+</a:t>
            </a:r>
          </a:p>
          <a:p>
            <a:pPr marL="1828800" lvl="1" indent="-342900" algn="just">
              <a:buFont typeface="Arial" panose="020B0604020202020204" pitchFamily="34" charset="0"/>
              <a:buChar char="•"/>
            </a:pPr>
            <a:r>
              <a:rPr lang="en-US" sz="2400" dirty="0">
                <a:solidFill>
                  <a:schemeClr val="tx1"/>
                </a:solidFill>
                <a:latin typeface="Segoe UI Semilight" panose="020B0402040204020203" pitchFamily="34" charset="0"/>
                <a:cs typeface="Segoe UI Semilight" panose="020B0402040204020203" pitchFamily="34" charset="0"/>
              </a:rPr>
              <a:t>Affordable, with the average launch price being around $40,000</a:t>
            </a:r>
          </a:p>
          <a:p>
            <a:pPr algn="just">
              <a:spcBef>
                <a:spcPts val="1200"/>
              </a:spcBef>
            </a:pPr>
            <a:r>
              <a:rPr lang="en-US" sz="2400" dirty="0">
                <a:solidFill>
                  <a:schemeClr val="tx1"/>
                </a:solidFill>
                <a:latin typeface="Segoe UI Semilight" panose="020B0402040204020203" pitchFamily="34" charset="0"/>
                <a:cs typeface="Segoe UI Semilight" panose="020B0402040204020203" pitchFamily="34" charset="0"/>
              </a:rPr>
              <a:t>Schools (along with private organizations) have taken interest in designing CubeSats due to their affordability and accessibility. As a result, they have become good tools for education related to various fields of engineering and sciences.</a:t>
            </a:r>
            <a:endParaRPr lang="en-US" sz="2400" dirty="0">
              <a:latin typeface="Segoe UI Semilight" panose="020B0402040204020203" pitchFamily="34" charset="0"/>
              <a:cs typeface="Segoe UI Semilight" panose="020B0402040204020203" pitchFamily="34" charset="0"/>
            </a:endParaRPr>
          </a:p>
        </p:txBody>
      </p:sp>
      <p:cxnSp>
        <p:nvCxnSpPr>
          <p:cNvPr id="61" name="Straight Connector 60">
            <a:extLst>
              <a:ext uri="{FF2B5EF4-FFF2-40B4-BE49-F238E27FC236}">
                <a16:creationId xmlns:a16="http://schemas.microsoft.com/office/drawing/2014/main" id="{9A3E3DAC-11DF-4073-B6D5-8B050845140B}"/>
              </a:ext>
            </a:extLst>
          </p:cNvPr>
          <p:cNvCxnSpPr>
            <a:cxnSpLocks/>
          </p:cNvCxnSpPr>
          <p:nvPr/>
        </p:nvCxnSpPr>
        <p:spPr>
          <a:xfrm>
            <a:off x="29260800" y="5727541"/>
            <a:ext cx="0" cy="24658339"/>
          </a:xfrm>
          <a:prstGeom prst="line">
            <a:avLst/>
          </a:prstGeom>
          <a:ln w="127000">
            <a:gradFill>
              <a:gsLst>
                <a:gs pos="0">
                  <a:schemeClr val="bg1"/>
                </a:gs>
                <a:gs pos="100000">
                  <a:schemeClr val="bg1">
                    <a:lumMod val="75000"/>
                  </a:schemeClr>
                </a:gs>
              </a:gsLst>
              <a:lin ang="16200000" scaled="0"/>
            </a:gra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04C007AB-E288-4102-9BDA-CDBD0B708BFD}"/>
              </a:ext>
            </a:extLst>
          </p:cNvPr>
          <p:cNvSpPr/>
          <p:nvPr/>
        </p:nvSpPr>
        <p:spPr>
          <a:xfrm>
            <a:off x="20345400" y="21044694"/>
            <a:ext cx="7964143" cy="2501106"/>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63" name="Rectangle 62">
            <a:extLst>
              <a:ext uri="{FF2B5EF4-FFF2-40B4-BE49-F238E27FC236}">
                <a16:creationId xmlns:a16="http://schemas.microsoft.com/office/drawing/2014/main" id="{ECD7A875-E823-4CFC-8A19-AF03CC81465B}"/>
              </a:ext>
            </a:extLst>
          </p:cNvPr>
          <p:cNvSpPr/>
          <p:nvPr/>
        </p:nvSpPr>
        <p:spPr>
          <a:xfrm>
            <a:off x="15507944" y="19752697"/>
            <a:ext cx="12801599" cy="1310671"/>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latin typeface="Segoe UI Semibold" panose="020B0702040204020203" pitchFamily="34" charset="0"/>
                <a:cs typeface="Segoe UI Semibold" panose="020B0702040204020203" pitchFamily="34" charset="0"/>
              </a:rPr>
              <a:t>Measurement </a:t>
            </a:r>
          </a:p>
        </p:txBody>
      </p:sp>
      <p:sp>
        <p:nvSpPr>
          <p:cNvPr id="68" name="Rectangle 67">
            <a:extLst>
              <a:ext uri="{FF2B5EF4-FFF2-40B4-BE49-F238E27FC236}">
                <a16:creationId xmlns:a16="http://schemas.microsoft.com/office/drawing/2014/main" id="{FC8963E9-6350-41E9-923E-31CDD4E21C72}"/>
              </a:ext>
            </a:extLst>
          </p:cNvPr>
          <p:cNvSpPr/>
          <p:nvPr/>
        </p:nvSpPr>
        <p:spPr>
          <a:xfrm>
            <a:off x="914383" y="11530087"/>
            <a:ext cx="12801599" cy="1310671"/>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latin typeface="Segoe UI Semibold" panose="020B0702040204020203" pitchFamily="34" charset="0"/>
                <a:cs typeface="Segoe UI Semibold" panose="020B0702040204020203" pitchFamily="34" charset="0"/>
              </a:rPr>
              <a:t>Project Goal</a:t>
            </a:r>
          </a:p>
        </p:txBody>
      </p:sp>
      <p:sp>
        <p:nvSpPr>
          <p:cNvPr id="69" name="Rectangle 68">
            <a:extLst>
              <a:ext uri="{FF2B5EF4-FFF2-40B4-BE49-F238E27FC236}">
                <a16:creationId xmlns:a16="http://schemas.microsoft.com/office/drawing/2014/main" id="{F6A2EBB1-F369-439D-8BDB-F1ABF6B6B21D}"/>
              </a:ext>
            </a:extLst>
          </p:cNvPr>
          <p:cNvSpPr/>
          <p:nvPr/>
        </p:nvSpPr>
        <p:spPr>
          <a:xfrm>
            <a:off x="914369" y="23818814"/>
            <a:ext cx="12801598" cy="4134135"/>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grpSp>
        <p:nvGrpSpPr>
          <p:cNvPr id="34" name="Group 33">
            <a:extLst>
              <a:ext uri="{FF2B5EF4-FFF2-40B4-BE49-F238E27FC236}">
                <a16:creationId xmlns:a16="http://schemas.microsoft.com/office/drawing/2014/main" id="{DA8EF5A7-4767-4C00-9CBA-FB3091AE2403}"/>
              </a:ext>
            </a:extLst>
          </p:cNvPr>
          <p:cNvGrpSpPr/>
          <p:nvPr/>
        </p:nvGrpSpPr>
        <p:grpSpPr>
          <a:xfrm>
            <a:off x="1062865" y="23987556"/>
            <a:ext cx="6712348" cy="3791303"/>
            <a:chOff x="1143000" y="14392216"/>
            <a:chExt cx="6712348" cy="3791303"/>
          </a:xfrm>
        </p:grpSpPr>
        <p:pic>
          <p:nvPicPr>
            <p:cNvPr id="32" name="Picture 31">
              <a:extLst>
                <a:ext uri="{FF2B5EF4-FFF2-40B4-BE49-F238E27FC236}">
                  <a16:creationId xmlns:a16="http://schemas.microsoft.com/office/drawing/2014/main" id="{BC864B4F-F2CC-4AC5-98BD-1A5157F05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14392216"/>
              <a:ext cx="6712348" cy="3791303"/>
            </a:xfrm>
            <a:prstGeom prst="rect">
              <a:avLst/>
            </a:prstGeom>
          </p:spPr>
        </p:pic>
        <p:sp>
          <p:nvSpPr>
            <p:cNvPr id="30" name="Rectangle 29">
              <a:extLst>
                <a:ext uri="{FF2B5EF4-FFF2-40B4-BE49-F238E27FC236}">
                  <a16:creationId xmlns:a16="http://schemas.microsoft.com/office/drawing/2014/main" id="{8D3D6ED7-1645-469A-BD7A-17C2F0299B8B}"/>
                </a:ext>
              </a:extLst>
            </p:cNvPr>
            <p:cNvSpPr/>
            <p:nvPr/>
          </p:nvSpPr>
          <p:spPr>
            <a:xfrm>
              <a:off x="6327962" y="17625524"/>
              <a:ext cx="1344168"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2</a:t>
              </a:r>
            </a:p>
          </p:txBody>
        </p:sp>
      </p:grpSp>
      <p:sp>
        <p:nvSpPr>
          <p:cNvPr id="70" name="Rectangle 69">
            <a:extLst>
              <a:ext uri="{FF2B5EF4-FFF2-40B4-BE49-F238E27FC236}">
                <a16:creationId xmlns:a16="http://schemas.microsoft.com/office/drawing/2014/main" id="{5BD94614-A046-476C-83A4-548A331367A0}"/>
              </a:ext>
            </a:extLst>
          </p:cNvPr>
          <p:cNvSpPr/>
          <p:nvPr/>
        </p:nvSpPr>
        <p:spPr>
          <a:xfrm>
            <a:off x="8211219" y="23819216"/>
            <a:ext cx="5478761" cy="4129669"/>
          </a:xfrm>
          <a:prstGeom prst="rect">
            <a:avLst/>
          </a:prstGeom>
          <a:solidFill>
            <a:schemeClr val="bg1">
              <a:lumMod val="9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2400" dirty="0">
              <a:solidFill>
                <a:schemeClr val="tx1"/>
              </a:solidFill>
              <a:latin typeface="Segoe UI Semilight" panose="020B0402040204020203" pitchFamily="34" charset="0"/>
              <a:cs typeface="Segoe UI Semilight" panose="020B0402040204020203" pitchFamily="34" charset="0"/>
            </a:endParaRPr>
          </a:p>
          <a:p>
            <a:r>
              <a:rPr lang="en-US" sz="2400" dirty="0">
                <a:solidFill>
                  <a:schemeClr val="tx1"/>
                </a:solidFill>
                <a:latin typeface="Segoe UI Semilight" panose="020B0402040204020203" pitchFamily="34" charset="0"/>
                <a:cs typeface="Segoe UI Semilight" panose="020B0402040204020203" pitchFamily="34" charset="0"/>
              </a:rPr>
              <a:t>Angular adjustment between two paired CubeSats is done by firing an infrared laser at its neighbored satellite. At an angle, the laser signal will appear stronger on sensors that are angled more toward the center of the originating laser beam. The difference between laser intensities is how displacement is computed.</a:t>
            </a:r>
            <a:endParaRPr lang="en-US" sz="2400" dirty="0">
              <a:latin typeface="Segoe UI Semilight" panose="020B0402040204020203" pitchFamily="34" charset="0"/>
              <a:cs typeface="Segoe UI Semilight" panose="020B0402040204020203" pitchFamily="34" charset="0"/>
            </a:endParaRPr>
          </a:p>
        </p:txBody>
      </p:sp>
      <p:sp>
        <p:nvSpPr>
          <p:cNvPr id="78" name="Rectangle 77">
            <a:extLst>
              <a:ext uri="{FF2B5EF4-FFF2-40B4-BE49-F238E27FC236}">
                <a16:creationId xmlns:a16="http://schemas.microsoft.com/office/drawing/2014/main" id="{C11F6311-EECA-4DEB-9F61-707B4E06CDCC}"/>
              </a:ext>
            </a:extLst>
          </p:cNvPr>
          <p:cNvSpPr/>
          <p:nvPr/>
        </p:nvSpPr>
        <p:spPr>
          <a:xfrm>
            <a:off x="8382227" y="24005480"/>
            <a:ext cx="1330137"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2</a:t>
            </a:r>
          </a:p>
        </p:txBody>
      </p:sp>
      <p:cxnSp>
        <p:nvCxnSpPr>
          <p:cNvPr id="11266" name="Straight Connector 11265">
            <a:extLst>
              <a:ext uri="{FF2B5EF4-FFF2-40B4-BE49-F238E27FC236}">
                <a16:creationId xmlns:a16="http://schemas.microsoft.com/office/drawing/2014/main" id="{021F9F9F-99A4-4E3B-9947-158CFD83B69D}"/>
              </a:ext>
            </a:extLst>
          </p:cNvPr>
          <p:cNvCxnSpPr>
            <a:cxnSpLocks/>
          </p:cNvCxnSpPr>
          <p:nvPr/>
        </p:nvCxnSpPr>
        <p:spPr>
          <a:xfrm>
            <a:off x="9978265" y="24232796"/>
            <a:ext cx="33528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29669E6-614E-4F94-A82E-017FBA8BA273}"/>
              </a:ext>
            </a:extLst>
          </p:cNvPr>
          <p:cNvGrpSpPr/>
          <p:nvPr/>
        </p:nvGrpSpPr>
        <p:grpSpPr>
          <a:xfrm>
            <a:off x="914354" y="27965123"/>
            <a:ext cx="12801598" cy="3825245"/>
            <a:chOff x="837514" y="28025723"/>
            <a:chExt cx="12801598" cy="3825245"/>
          </a:xfrm>
        </p:grpSpPr>
        <p:sp>
          <p:nvSpPr>
            <p:cNvPr id="71" name="Rectangle 70">
              <a:extLst>
                <a:ext uri="{FF2B5EF4-FFF2-40B4-BE49-F238E27FC236}">
                  <a16:creationId xmlns:a16="http://schemas.microsoft.com/office/drawing/2014/main" id="{F2CAA855-96F4-495B-89BD-DC6ED8385309}"/>
                </a:ext>
              </a:extLst>
            </p:cNvPr>
            <p:cNvSpPr/>
            <p:nvPr/>
          </p:nvSpPr>
          <p:spPr>
            <a:xfrm>
              <a:off x="837514" y="28025723"/>
              <a:ext cx="12801598" cy="3825245"/>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72" name="Rectangle 71">
              <a:extLst>
                <a:ext uri="{FF2B5EF4-FFF2-40B4-BE49-F238E27FC236}">
                  <a16:creationId xmlns:a16="http://schemas.microsoft.com/office/drawing/2014/main" id="{C72739EC-18FE-418F-95D0-FDF210B9A79E}"/>
                </a:ext>
              </a:extLst>
            </p:cNvPr>
            <p:cNvSpPr/>
            <p:nvPr/>
          </p:nvSpPr>
          <p:spPr>
            <a:xfrm>
              <a:off x="852027" y="28039449"/>
              <a:ext cx="5598097" cy="3811519"/>
            </a:xfrm>
            <a:prstGeom prst="rect">
              <a:avLst/>
            </a:prstGeom>
            <a:solidFill>
              <a:schemeClr val="bg1">
                <a:lumMod val="9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2400" dirty="0">
                <a:solidFill>
                  <a:schemeClr val="tx1"/>
                </a:solidFill>
                <a:latin typeface="Segoe UI" panose="020B0502040204020203" pitchFamily="34" charset="0"/>
                <a:cs typeface="Segoe UI" panose="020B0502040204020203" pitchFamily="34" charset="0"/>
              </a:endParaRPr>
            </a:p>
            <a:p>
              <a:r>
                <a:rPr lang="en-US" sz="2400" dirty="0">
                  <a:solidFill>
                    <a:schemeClr val="tx1"/>
                  </a:solidFill>
                  <a:latin typeface="Segoe UI Semilight" panose="020B0402040204020203" pitchFamily="34" charset="0"/>
                  <a:cs typeface="Segoe UI Semilight" panose="020B0402040204020203" pitchFamily="34" charset="0"/>
                </a:rPr>
                <a:t>By firing a laser into space and then refocusing its beam on the receiving end of a CubeSat, we can use the angle that it approaches to find where a neighboring satellite is facing. We accomplish this by reflecting the laser signal back into an array of photodiodes to compute their values.</a:t>
              </a:r>
              <a:endParaRPr lang="en-US" sz="2400" dirty="0">
                <a:latin typeface="Segoe UI Semilight" panose="020B0402040204020203" pitchFamily="34" charset="0"/>
                <a:cs typeface="Segoe UI Semilight" panose="020B0402040204020203" pitchFamily="34" charset="0"/>
              </a:endParaRPr>
            </a:p>
          </p:txBody>
        </p:sp>
        <p:grpSp>
          <p:nvGrpSpPr>
            <p:cNvPr id="36" name="Group 35">
              <a:extLst>
                <a:ext uri="{FF2B5EF4-FFF2-40B4-BE49-F238E27FC236}">
                  <a16:creationId xmlns:a16="http://schemas.microsoft.com/office/drawing/2014/main" id="{41C46DBF-B2ED-4268-AACA-552567D092A7}"/>
                </a:ext>
              </a:extLst>
            </p:cNvPr>
            <p:cNvGrpSpPr/>
            <p:nvPr/>
          </p:nvGrpSpPr>
          <p:grpSpPr>
            <a:xfrm>
              <a:off x="6450124" y="28271136"/>
              <a:ext cx="7035168" cy="3454374"/>
              <a:chOff x="6172200" y="18408435"/>
              <a:chExt cx="7467588" cy="3666699"/>
            </a:xfrm>
          </p:grpSpPr>
          <p:pic>
            <p:nvPicPr>
              <p:cNvPr id="27" name="Picture 26">
                <a:extLst>
                  <a:ext uri="{FF2B5EF4-FFF2-40B4-BE49-F238E27FC236}">
                    <a16:creationId xmlns:a16="http://schemas.microsoft.com/office/drawing/2014/main" id="{F8E19AC7-91EB-4D61-8D8A-6E07006AAC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18408435"/>
                <a:ext cx="7467588" cy="3666699"/>
              </a:xfrm>
              <a:prstGeom prst="rect">
                <a:avLst/>
              </a:prstGeom>
            </p:spPr>
          </p:pic>
          <p:sp>
            <p:nvSpPr>
              <p:cNvPr id="74" name="Rectangle 73">
                <a:extLst>
                  <a:ext uri="{FF2B5EF4-FFF2-40B4-BE49-F238E27FC236}">
                    <a16:creationId xmlns:a16="http://schemas.microsoft.com/office/drawing/2014/main" id="{01EEEF1B-0A74-4C0B-B5E6-48E31CB11EFA}"/>
                  </a:ext>
                </a:extLst>
              </p:cNvPr>
              <p:cNvSpPr/>
              <p:nvPr/>
            </p:nvSpPr>
            <p:spPr>
              <a:xfrm>
                <a:off x="8869177" y="21504194"/>
                <a:ext cx="1417082" cy="427066"/>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3</a:t>
                </a:r>
              </a:p>
            </p:txBody>
          </p:sp>
        </p:grpSp>
      </p:grpSp>
      <p:sp>
        <p:nvSpPr>
          <p:cNvPr id="94" name="Rectangle 93">
            <a:extLst>
              <a:ext uri="{FF2B5EF4-FFF2-40B4-BE49-F238E27FC236}">
                <a16:creationId xmlns:a16="http://schemas.microsoft.com/office/drawing/2014/main" id="{09940E58-92D7-45C0-96C7-BA5211427A17}"/>
              </a:ext>
            </a:extLst>
          </p:cNvPr>
          <p:cNvSpPr/>
          <p:nvPr/>
        </p:nvSpPr>
        <p:spPr>
          <a:xfrm>
            <a:off x="1142971" y="28160003"/>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3</a:t>
            </a:r>
          </a:p>
        </p:txBody>
      </p:sp>
      <p:cxnSp>
        <p:nvCxnSpPr>
          <p:cNvPr id="95" name="Straight Connector 94">
            <a:extLst>
              <a:ext uri="{FF2B5EF4-FFF2-40B4-BE49-F238E27FC236}">
                <a16:creationId xmlns:a16="http://schemas.microsoft.com/office/drawing/2014/main" id="{2ED0E38A-FC9E-4AF8-8B6F-90AC445F87A0}"/>
              </a:ext>
            </a:extLst>
          </p:cNvPr>
          <p:cNvCxnSpPr>
            <a:cxnSpLocks/>
          </p:cNvCxnSpPr>
          <p:nvPr/>
        </p:nvCxnSpPr>
        <p:spPr>
          <a:xfrm>
            <a:off x="2739009" y="28386608"/>
            <a:ext cx="3352800" cy="0"/>
          </a:xfrm>
          <a:prstGeom prst="line">
            <a:avLst/>
          </a:prstGeom>
          <a:ln w="38100">
            <a:solidFill>
              <a:srgbClr val="B1020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5418294-913E-45A3-A695-9B634F0FE062}"/>
              </a:ext>
            </a:extLst>
          </p:cNvPr>
          <p:cNvGrpSpPr/>
          <p:nvPr/>
        </p:nvGrpSpPr>
        <p:grpSpPr>
          <a:xfrm>
            <a:off x="15544764" y="12335283"/>
            <a:ext cx="7756464" cy="3457137"/>
            <a:chOff x="14639562" y="12139972"/>
            <a:chExt cx="9275383" cy="4134135"/>
          </a:xfrm>
        </p:grpSpPr>
        <p:sp>
          <p:nvSpPr>
            <p:cNvPr id="96" name="Rectangle 95">
              <a:extLst>
                <a:ext uri="{FF2B5EF4-FFF2-40B4-BE49-F238E27FC236}">
                  <a16:creationId xmlns:a16="http://schemas.microsoft.com/office/drawing/2014/main" id="{610BF05E-B323-4194-A510-2DEF8E63C1AE}"/>
                </a:ext>
              </a:extLst>
            </p:cNvPr>
            <p:cNvSpPr/>
            <p:nvPr/>
          </p:nvSpPr>
          <p:spPr>
            <a:xfrm>
              <a:off x="14639562" y="12139972"/>
              <a:ext cx="9275383" cy="4134135"/>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6477A13-1567-462A-B8F5-F64878BAFB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0116" y="12567850"/>
              <a:ext cx="3228048" cy="3352044"/>
            </a:xfrm>
            <a:prstGeom prst="rect">
              <a:avLst/>
            </a:prstGeom>
          </p:spPr>
        </p:pic>
        <p:pic>
          <p:nvPicPr>
            <p:cNvPr id="9" name="Picture 8">
              <a:extLst>
                <a:ext uri="{FF2B5EF4-FFF2-40B4-BE49-F238E27FC236}">
                  <a16:creationId xmlns:a16="http://schemas.microsoft.com/office/drawing/2014/main" id="{FD2AF12D-FB2D-4ABD-AA57-54B9242CFD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48733" y="12263619"/>
              <a:ext cx="5424406" cy="3811465"/>
            </a:xfrm>
            <a:prstGeom prst="rect">
              <a:avLst/>
            </a:prstGeom>
          </p:spPr>
        </p:pic>
      </p:grpSp>
      <p:sp>
        <p:nvSpPr>
          <p:cNvPr id="98" name="Rectangle 97">
            <a:extLst>
              <a:ext uri="{FF2B5EF4-FFF2-40B4-BE49-F238E27FC236}">
                <a16:creationId xmlns:a16="http://schemas.microsoft.com/office/drawing/2014/main" id="{A3178010-2FF0-4ACF-876E-4CD7B6292FD7}"/>
              </a:ext>
            </a:extLst>
          </p:cNvPr>
          <p:cNvSpPr/>
          <p:nvPr/>
        </p:nvSpPr>
        <p:spPr>
          <a:xfrm>
            <a:off x="18527944" y="14992702"/>
            <a:ext cx="1335024" cy="40233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4</a:t>
            </a:r>
          </a:p>
        </p:txBody>
      </p:sp>
      <p:sp>
        <p:nvSpPr>
          <p:cNvPr id="97" name="Rectangle 96">
            <a:extLst>
              <a:ext uri="{FF2B5EF4-FFF2-40B4-BE49-F238E27FC236}">
                <a16:creationId xmlns:a16="http://schemas.microsoft.com/office/drawing/2014/main" id="{439C04DE-7B3A-44AF-9BE6-76CA96F512F7}"/>
              </a:ext>
            </a:extLst>
          </p:cNvPr>
          <p:cNvSpPr/>
          <p:nvPr/>
        </p:nvSpPr>
        <p:spPr>
          <a:xfrm>
            <a:off x="15544763" y="15785525"/>
            <a:ext cx="6668761" cy="3644038"/>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274320" rIns="182880" bIns="182880" rtlCol="0" anchor="t"/>
          <a:lstStyle/>
          <a:p>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400" dirty="0">
                <a:solidFill>
                  <a:schemeClr val="tx1"/>
                </a:solidFill>
                <a:latin typeface="Segoe UI Semilight" panose="020B0402040204020203" pitchFamily="34" charset="0"/>
                <a:cs typeface="Segoe UI Semilight" panose="020B0402040204020203" pitchFamily="34" charset="0"/>
              </a:rPr>
              <a:t>The theta value created by the reflective surface will determine which photodiodes receive the laser signal. Each receiving fiber sits a fixed distance from the emitting fiber - where the laser emitter shoots. In order for the pinpoint laser to be seen by adjacent photodiodes, its output beam must be manipulated in open space.</a:t>
            </a:r>
          </a:p>
        </p:txBody>
      </p:sp>
      <p:sp>
        <p:nvSpPr>
          <p:cNvPr id="106" name="Rectangle 105">
            <a:extLst>
              <a:ext uri="{FF2B5EF4-FFF2-40B4-BE49-F238E27FC236}">
                <a16:creationId xmlns:a16="http://schemas.microsoft.com/office/drawing/2014/main" id="{890A63E8-14AD-4949-AF90-70E9641E3D23}"/>
              </a:ext>
            </a:extLst>
          </p:cNvPr>
          <p:cNvSpPr/>
          <p:nvPr/>
        </p:nvSpPr>
        <p:spPr>
          <a:xfrm>
            <a:off x="914384" y="12895594"/>
            <a:ext cx="7696216" cy="7323411"/>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r>
              <a:rPr lang="en-US" sz="2400" dirty="0">
                <a:solidFill>
                  <a:schemeClr val="tx1"/>
                </a:solidFill>
                <a:latin typeface="Segoe UI Semilight" panose="020B0402040204020203" pitchFamily="34" charset="0"/>
                <a:cs typeface="Segoe UI Semilight" panose="020B0402040204020203" pitchFamily="34" charset="0"/>
              </a:rPr>
              <a:t>Ultimately, the goal of this project was to design a displacement sensor board that would later used in a future UNLV CubeSat project. The development process for components in a CubeSat require collaboration between various engineering disciplines. For the duration of this two semester Senior Design project, a foundational concept was derived and started for measuring angular displacement between . Use of fiber optics in replacement of conventional sensors provide several advantages, these will be elaborated in other modules.</a:t>
            </a:r>
          </a:p>
          <a:p>
            <a:pPr algn="just"/>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400" dirty="0">
                <a:solidFill>
                  <a:schemeClr val="tx1"/>
                </a:solidFill>
                <a:latin typeface="Segoe UI Semilight" panose="020B0402040204020203" pitchFamily="34" charset="0"/>
                <a:cs typeface="Segoe UI Semilight" panose="020B0402040204020203" pitchFamily="34" charset="0"/>
              </a:rPr>
              <a:t> In terms of the hierarchical structure of a CubeSat, the fiber optic sensor falls under </a:t>
            </a:r>
            <a:r>
              <a:rPr lang="en-US" sz="2400" b="1" dirty="0">
                <a:solidFill>
                  <a:schemeClr val="tx1"/>
                </a:solidFill>
                <a:latin typeface="Segoe UI Semilight" panose="020B0402040204020203" pitchFamily="34" charset="0"/>
                <a:cs typeface="Segoe UI Semilight" panose="020B0402040204020203" pitchFamily="34" charset="0"/>
              </a:rPr>
              <a:t>Attitude Determination &amp; Control</a:t>
            </a:r>
            <a:r>
              <a:rPr lang="en-US" sz="2400" dirty="0">
                <a:solidFill>
                  <a:schemeClr val="tx1"/>
                </a:solidFill>
                <a:latin typeface="Segoe UI Semilight" panose="020B0402040204020203" pitchFamily="34" charset="0"/>
                <a:cs typeface="Segoe UI Semilight" panose="020B0402040204020203" pitchFamily="34" charset="0"/>
              </a:rPr>
              <a:t>. The intent of previous and future projects is to consolidate work into a fully functioning CubeSat. All parts should be designed with the intent to interface with other modules made by various teams.</a:t>
            </a:r>
            <a:endParaRPr lang="en-US" sz="2400" dirty="0">
              <a:latin typeface="Segoe UI Semilight" panose="020B0402040204020203" pitchFamily="34" charset="0"/>
              <a:cs typeface="Segoe UI Semilight" panose="020B0402040204020203" pitchFamily="34" charset="0"/>
            </a:endParaRPr>
          </a:p>
        </p:txBody>
      </p:sp>
      <p:sp>
        <p:nvSpPr>
          <p:cNvPr id="73" name="Rectangle 72">
            <a:extLst>
              <a:ext uri="{FF2B5EF4-FFF2-40B4-BE49-F238E27FC236}">
                <a16:creationId xmlns:a16="http://schemas.microsoft.com/office/drawing/2014/main" id="{8BCAAA0B-C1E0-44E0-932E-11FE56500208}"/>
              </a:ext>
            </a:extLst>
          </p:cNvPr>
          <p:cNvSpPr/>
          <p:nvPr/>
        </p:nvSpPr>
        <p:spPr>
          <a:xfrm>
            <a:off x="30168636" y="5727541"/>
            <a:ext cx="12801598" cy="1310671"/>
          </a:xfrm>
          <a:prstGeom prst="rect">
            <a:avLst/>
          </a:prstGeom>
          <a:solidFill>
            <a:srgbClr val="B10202"/>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solidFill>
                  <a:schemeClr val="bg1"/>
                </a:solidFill>
                <a:latin typeface="Segoe UI Semibold" panose="020B0702040204020203" pitchFamily="34" charset="0"/>
                <a:cs typeface="Segoe UI Semibold" panose="020B0702040204020203" pitchFamily="34" charset="0"/>
              </a:rPr>
              <a:t>Software</a:t>
            </a:r>
          </a:p>
        </p:txBody>
      </p:sp>
      <p:pic>
        <p:nvPicPr>
          <p:cNvPr id="77" name="Picture 76">
            <a:extLst>
              <a:ext uri="{FF2B5EF4-FFF2-40B4-BE49-F238E27FC236}">
                <a16:creationId xmlns:a16="http://schemas.microsoft.com/office/drawing/2014/main" id="{3D913AB1-98EB-4E2C-8626-CC57DA087DC4}"/>
              </a:ext>
            </a:extLst>
          </p:cNvPr>
          <p:cNvPicPr/>
          <p:nvPr/>
        </p:nvPicPr>
        <p:blipFill>
          <a:blip r:embed="rId8">
            <a:extLst>
              <a:ext uri="{28A0092B-C50C-407E-A947-70E740481C1C}">
                <a14:useLocalDpi xmlns:a14="http://schemas.microsoft.com/office/drawing/2010/main" val="0"/>
              </a:ext>
            </a:extLst>
          </a:blip>
          <a:stretch>
            <a:fillRect/>
          </a:stretch>
        </p:blipFill>
        <p:spPr>
          <a:xfrm>
            <a:off x="8782191" y="13381685"/>
            <a:ext cx="4743309" cy="6783805"/>
          </a:xfrm>
          <a:prstGeom prst="rect">
            <a:avLst/>
          </a:prstGeom>
        </p:spPr>
      </p:pic>
      <p:sp>
        <p:nvSpPr>
          <p:cNvPr id="84" name="Rectangle 83">
            <a:extLst>
              <a:ext uri="{FF2B5EF4-FFF2-40B4-BE49-F238E27FC236}">
                <a16:creationId xmlns:a16="http://schemas.microsoft.com/office/drawing/2014/main" id="{30B5FEA4-588A-42C2-9398-469955B5FF67}"/>
              </a:ext>
            </a:extLst>
          </p:cNvPr>
          <p:cNvSpPr/>
          <p:nvPr/>
        </p:nvSpPr>
        <p:spPr>
          <a:xfrm>
            <a:off x="0" y="3382014"/>
            <a:ext cx="12248918" cy="1598798"/>
          </a:xfrm>
          <a:prstGeom prst="rect">
            <a:avLst/>
          </a:prstGeom>
          <a:solidFill>
            <a:schemeClr val="tx1">
              <a:lumMod val="75000"/>
              <a:lumOff val="2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pPr defTabSz="3657600"/>
            <a:r>
              <a:rPr lang="en-US" sz="3600" b="1" spc="100" dirty="0">
                <a:latin typeface="Segoe UI Semilight" panose="020B0402040204020203" pitchFamily="34" charset="0"/>
                <a:cs typeface="Segoe UI Semilight" panose="020B0402040204020203" pitchFamily="34" charset="0"/>
              </a:rPr>
              <a:t>Instructor: 	Dr. </a:t>
            </a:r>
            <a:r>
              <a:rPr lang="en-US" sz="3600" b="1" spc="100" dirty="0" err="1">
                <a:latin typeface="Segoe UI Semilight" panose="020B0402040204020203" pitchFamily="34" charset="0"/>
                <a:cs typeface="Segoe UI Semilight" panose="020B0402040204020203" pitchFamily="34" charset="0"/>
              </a:rPr>
              <a:t>Grzegorz</a:t>
            </a:r>
            <a:r>
              <a:rPr lang="en-US" sz="3600" b="1" spc="100" dirty="0">
                <a:latin typeface="Segoe UI Semilight" panose="020B0402040204020203" pitchFamily="34" charset="0"/>
                <a:cs typeface="Segoe UI Semilight" panose="020B0402040204020203" pitchFamily="34" charset="0"/>
              </a:rPr>
              <a:t> </a:t>
            </a:r>
            <a:r>
              <a:rPr lang="en-US" sz="3600" b="1" spc="100" dirty="0" err="1">
                <a:latin typeface="Segoe UI Semilight" panose="020B0402040204020203" pitchFamily="34" charset="0"/>
                <a:cs typeface="Segoe UI Semilight" panose="020B0402040204020203" pitchFamily="34" charset="0"/>
              </a:rPr>
              <a:t>Chmaj</a:t>
            </a:r>
            <a:endParaRPr lang="en-US" sz="3600" b="1" spc="100" dirty="0">
              <a:latin typeface="Segoe UI Semilight" panose="020B0402040204020203" pitchFamily="34" charset="0"/>
              <a:cs typeface="Segoe UI Semilight" panose="020B0402040204020203" pitchFamily="34" charset="0"/>
            </a:endParaRPr>
          </a:p>
          <a:p>
            <a:pPr defTabSz="3657600"/>
            <a:r>
              <a:rPr lang="en-US" sz="3600" b="1" spc="100" dirty="0">
                <a:latin typeface="Segoe UI Semilight" panose="020B0402040204020203" pitchFamily="34" charset="0"/>
                <a:cs typeface="Segoe UI Semilight" panose="020B0402040204020203" pitchFamily="34" charset="0"/>
              </a:rPr>
              <a:t>Faculty Advisor: 	Dr. </a:t>
            </a:r>
            <a:r>
              <a:rPr lang="en-US" sz="3600" b="1" spc="100" dirty="0" err="1">
                <a:latin typeface="Segoe UI Semilight" panose="020B0402040204020203" pitchFamily="34" charset="0"/>
                <a:cs typeface="Segoe UI Semilight" panose="020B0402040204020203" pitchFamily="34" charset="0"/>
              </a:rPr>
              <a:t>Ke-Xun</a:t>
            </a:r>
            <a:r>
              <a:rPr lang="en-US" sz="3600" b="1" spc="100" dirty="0">
                <a:latin typeface="Segoe UI Semilight" panose="020B0402040204020203" pitchFamily="34" charset="0"/>
                <a:cs typeface="Segoe UI Semilight" panose="020B0402040204020203" pitchFamily="34" charset="0"/>
              </a:rPr>
              <a:t> Sun</a:t>
            </a:r>
          </a:p>
        </p:txBody>
      </p:sp>
      <p:sp>
        <p:nvSpPr>
          <p:cNvPr id="85" name="Rectangle 84">
            <a:extLst>
              <a:ext uri="{FF2B5EF4-FFF2-40B4-BE49-F238E27FC236}">
                <a16:creationId xmlns:a16="http://schemas.microsoft.com/office/drawing/2014/main" id="{AD888542-0210-4212-9CAE-9B7FD4D71B7C}"/>
              </a:ext>
            </a:extLst>
          </p:cNvPr>
          <p:cNvSpPr/>
          <p:nvPr/>
        </p:nvSpPr>
        <p:spPr>
          <a:xfrm>
            <a:off x="12248918" y="3376789"/>
            <a:ext cx="19585859" cy="1600200"/>
          </a:xfrm>
          <a:prstGeom prst="rect">
            <a:avLst/>
          </a:prstGeom>
          <a:solidFill>
            <a:schemeClr val="tx1">
              <a:lumMod val="75000"/>
              <a:lumOff val="2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pPr algn="ctr"/>
            <a:r>
              <a:rPr lang="en-US" sz="5400" b="1" spc="100" dirty="0" err="1">
                <a:latin typeface="Segoe UI Semilight" panose="020B0402040204020203" pitchFamily="34" charset="0"/>
                <a:cs typeface="Segoe UI Semilight" panose="020B0402040204020203" pitchFamily="34" charset="0"/>
              </a:rPr>
              <a:t>Jiayi</a:t>
            </a:r>
            <a:r>
              <a:rPr lang="en-US" sz="5400" b="1" spc="100" dirty="0">
                <a:latin typeface="Segoe UI Semilight" panose="020B0402040204020203" pitchFamily="34" charset="0"/>
                <a:cs typeface="Segoe UI Semilight" panose="020B0402040204020203" pitchFamily="34" charset="0"/>
              </a:rPr>
              <a:t> Ren, Aaron Volpone</a:t>
            </a:r>
            <a:endParaRPr lang="en-US" sz="5400" spc="100" dirty="0">
              <a:latin typeface="Segoe UI Semilight" panose="020B0402040204020203" pitchFamily="34" charset="0"/>
              <a:cs typeface="Segoe UI Semilight" panose="020B0402040204020203" pitchFamily="34" charset="0"/>
            </a:endParaRPr>
          </a:p>
          <a:p>
            <a:r>
              <a:rPr lang="en-US" sz="3600" spc="100" dirty="0">
                <a:latin typeface="Segoe UI Semilight" panose="020B0402040204020203" pitchFamily="34" charset="0"/>
                <a:cs typeface="Segoe UI Semilight" panose="020B0402040204020203" pitchFamily="34" charset="0"/>
              </a:rPr>
              <a:t>University of Nevada, Las Vegas – Department of Electrical and Computer Engineering  </a:t>
            </a:r>
          </a:p>
        </p:txBody>
      </p:sp>
      <p:sp>
        <p:nvSpPr>
          <p:cNvPr id="86" name="Rectangle 85">
            <a:extLst>
              <a:ext uri="{FF2B5EF4-FFF2-40B4-BE49-F238E27FC236}">
                <a16:creationId xmlns:a16="http://schemas.microsoft.com/office/drawing/2014/main" id="{73CA1BBA-CC0E-4723-B3C9-6A60EA155AD3}"/>
              </a:ext>
            </a:extLst>
          </p:cNvPr>
          <p:cNvSpPr/>
          <p:nvPr/>
        </p:nvSpPr>
        <p:spPr>
          <a:xfrm>
            <a:off x="31815727" y="3376789"/>
            <a:ext cx="12075473" cy="1598798"/>
          </a:xfrm>
          <a:prstGeom prst="rect">
            <a:avLst/>
          </a:prstGeom>
          <a:solidFill>
            <a:schemeClr val="tx1">
              <a:lumMod val="75000"/>
              <a:lumOff val="2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endParaRPr lang="en-US" sz="3600" b="1" spc="100" dirty="0">
              <a:latin typeface="Segoe UI Semilight" panose="020B0402040204020203" pitchFamily="34" charset="0"/>
              <a:cs typeface="Segoe UI Semilight" panose="020B0402040204020203" pitchFamily="34" charset="0"/>
            </a:endParaRPr>
          </a:p>
        </p:txBody>
      </p:sp>
      <p:sp>
        <p:nvSpPr>
          <p:cNvPr id="87" name="Rectangle 86">
            <a:extLst>
              <a:ext uri="{FF2B5EF4-FFF2-40B4-BE49-F238E27FC236}">
                <a16:creationId xmlns:a16="http://schemas.microsoft.com/office/drawing/2014/main" id="{09EF4AEB-D9E5-4793-837C-50AA439FB118}"/>
              </a:ext>
            </a:extLst>
          </p:cNvPr>
          <p:cNvSpPr/>
          <p:nvPr/>
        </p:nvSpPr>
        <p:spPr>
          <a:xfrm>
            <a:off x="10491716" y="12942734"/>
            <a:ext cx="1344168"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1</a:t>
            </a:r>
          </a:p>
        </p:txBody>
      </p:sp>
      <p:sp>
        <p:nvSpPr>
          <p:cNvPr id="80" name="Rectangle 79">
            <a:extLst>
              <a:ext uri="{FF2B5EF4-FFF2-40B4-BE49-F238E27FC236}">
                <a16:creationId xmlns:a16="http://schemas.microsoft.com/office/drawing/2014/main" id="{4B379719-8F14-4EC3-AE5B-39A0D37298DF}"/>
              </a:ext>
            </a:extLst>
          </p:cNvPr>
          <p:cNvSpPr/>
          <p:nvPr/>
        </p:nvSpPr>
        <p:spPr>
          <a:xfrm>
            <a:off x="1125113" y="16790641"/>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1</a:t>
            </a:r>
          </a:p>
        </p:txBody>
      </p:sp>
      <p:cxnSp>
        <p:nvCxnSpPr>
          <p:cNvPr id="81" name="Straight Connector 80">
            <a:extLst>
              <a:ext uri="{FF2B5EF4-FFF2-40B4-BE49-F238E27FC236}">
                <a16:creationId xmlns:a16="http://schemas.microsoft.com/office/drawing/2014/main" id="{0644C487-B79A-4A4E-B674-E063994B7ED6}"/>
              </a:ext>
            </a:extLst>
          </p:cNvPr>
          <p:cNvCxnSpPr>
            <a:cxnSpLocks/>
          </p:cNvCxnSpPr>
          <p:nvPr/>
        </p:nvCxnSpPr>
        <p:spPr>
          <a:xfrm>
            <a:off x="2721151" y="16993150"/>
            <a:ext cx="5727158" cy="0"/>
          </a:xfrm>
          <a:prstGeom prst="line">
            <a:avLst/>
          </a:prstGeom>
          <a:ln w="38100">
            <a:solidFill>
              <a:srgbClr val="B10202"/>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8A8FA76-5817-4799-AB82-AB111460EE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460836" y="21125363"/>
            <a:ext cx="7781490" cy="2334447"/>
          </a:xfrm>
          <a:prstGeom prst="rect">
            <a:avLst/>
          </a:prstGeom>
        </p:spPr>
      </p:pic>
      <p:sp>
        <p:nvSpPr>
          <p:cNvPr id="91" name="Rectangle 90">
            <a:extLst>
              <a:ext uri="{FF2B5EF4-FFF2-40B4-BE49-F238E27FC236}">
                <a16:creationId xmlns:a16="http://schemas.microsoft.com/office/drawing/2014/main" id="{3E6B4048-E0B6-4906-97B0-90A5009AFD24}"/>
              </a:ext>
            </a:extLst>
          </p:cNvPr>
          <p:cNvSpPr/>
          <p:nvPr/>
        </p:nvSpPr>
        <p:spPr>
          <a:xfrm>
            <a:off x="30144190" y="29223454"/>
            <a:ext cx="12808180" cy="832861"/>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ctr" anchorCtr="0"/>
          <a:lstStyle/>
          <a:p>
            <a:r>
              <a:rPr lang="en-US" sz="5400" cap="small" dirty="0">
                <a:solidFill>
                  <a:schemeClr val="tx1">
                    <a:lumMod val="95000"/>
                    <a:lumOff val="5000"/>
                  </a:schemeClr>
                </a:solidFill>
                <a:latin typeface="Segoe UI Semibold" panose="020B0702040204020203" pitchFamily="34" charset="0"/>
                <a:cs typeface="Segoe UI Semibold" panose="020B0702040204020203" pitchFamily="34" charset="0"/>
              </a:rPr>
              <a:t>Acknowledgements</a:t>
            </a:r>
            <a:endParaRPr lang="en-US" sz="5400" dirty="0">
              <a:solidFill>
                <a:schemeClr val="tx1">
                  <a:lumMod val="95000"/>
                  <a:lumOff val="5000"/>
                </a:schemeClr>
              </a:solidFill>
              <a:latin typeface="Segoe UI Semibold" panose="020B0702040204020203" pitchFamily="34" charset="0"/>
              <a:cs typeface="Segoe UI Semibold" panose="020B0702040204020203" pitchFamily="34" charset="0"/>
            </a:endParaRPr>
          </a:p>
        </p:txBody>
      </p:sp>
      <p:pic>
        <p:nvPicPr>
          <p:cNvPr id="13" name="Picture 12">
            <a:extLst>
              <a:ext uri="{FF2B5EF4-FFF2-40B4-BE49-F238E27FC236}">
                <a16:creationId xmlns:a16="http://schemas.microsoft.com/office/drawing/2014/main" id="{2EBAE6C1-B447-4568-A907-CAC291A85F8C}"/>
              </a:ext>
            </a:extLst>
          </p:cNvPr>
          <p:cNvPicPr>
            <a:picLocks noChangeAspect="1"/>
          </p:cNvPicPr>
          <p:nvPr/>
        </p:nvPicPr>
        <p:blipFill>
          <a:blip r:embed="rId10"/>
          <a:stretch>
            <a:fillRect/>
          </a:stretch>
        </p:blipFill>
        <p:spPr>
          <a:xfrm>
            <a:off x="22381308" y="15901364"/>
            <a:ext cx="5831692" cy="3379930"/>
          </a:xfrm>
          <a:prstGeom prst="rect">
            <a:avLst/>
          </a:prstGeom>
        </p:spPr>
      </p:pic>
      <p:sp>
        <p:nvSpPr>
          <p:cNvPr id="103" name="Rectangle 102">
            <a:extLst>
              <a:ext uri="{FF2B5EF4-FFF2-40B4-BE49-F238E27FC236}">
                <a16:creationId xmlns:a16="http://schemas.microsoft.com/office/drawing/2014/main" id="{0AAB626E-CD24-40B8-9C50-5C771A9A59C9}"/>
              </a:ext>
            </a:extLst>
          </p:cNvPr>
          <p:cNvSpPr/>
          <p:nvPr/>
        </p:nvSpPr>
        <p:spPr>
          <a:xfrm>
            <a:off x="1" y="32131991"/>
            <a:ext cx="43891199" cy="795528"/>
          </a:xfrm>
          <a:prstGeom prst="rect">
            <a:avLst/>
          </a:prstGeom>
          <a:solidFill>
            <a:schemeClr val="tx1">
              <a:lumMod val="75000"/>
              <a:lumOff val="25000"/>
            </a:schemeClr>
          </a:solidFill>
          <a:ln w="57150">
            <a:no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endParaRPr lang="en-US" sz="3600" b="1" spc="100" dirty="0">
              <a:latin typeface="Segoe UI Semilight" panose="020B0402040204020203" pitchFamily="34" charset="0"/>
              <a:cs typeface="Segoe UI Semilight" panose="020B0402040204020203" pitchFamily="34" charset="0"/>
            </a:endParaRPr>
          </a:p>
        </p:txBody>
      </p:sp>
      <p:sp>
        <p:nvSpPr>
          <p:cNvPr id="105" name="Rectangle 104">
            <a:extLst>
              <a:ext uri="{FF2B5EF4-FFF2-40B4-BE49-F238E27FC236}">
                <a16:creationId xmlns:a16="http://schemas.microsoft.com/office/drawing/2014/main" id="{45EAC151-828C-4866-9B05-2E35F4D5DB99}"/>
              </a:ext>
            </a:extLst>
          </p:cNvPr>
          <p:cNvSpPr/>
          <p:nvPr/>
        </p:nvSpPr>
        <p:spPr>
          <a:xfrm>
            <a:off x="23318428" y="12332203"/>
            <a:ext cx="5026697" cy="3457136"/>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274320" rIns="182880" bIns="182880" rtlCol="0" anchor="t"/>
          <a:lstStyle/>
          <a:p>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400" dirty="0">
                <a:solidFill>
                  <a:schemeClr val="tx1"/>
                </a:solidFill>
                <a:latin typeface="Segoe UI Semilight" panose="020B0402040204020203" pitchFamily="34" charset="0"/>
                <a:cs typeface="Segoe UI Semilight" panose="020B0402040204020203" pitchFamily="34" charset="0"/>
              </a:rPr>
              <a:t>The sensor array is built into the same cable that the laser signal originates from. Angular displacement is found by bouncing the laser signal back into the array of photodiodes with a reflective surface.</a:t>
            </a:r>
          </a:p>
        </p:txBody>
      </p:sp>
      <p:sp>
        <p:nvSpPr>
          <p:cNvPr id="110" name="Rectangle 109">
            <a:extLst>
              <a:ext uri="{FF2B5EF4-FFF2-40B4-BE49-F238E27FC236}">
                <a16:creationId xmlns:a16="http://schemas.microsoft.com/office/drawing/2014/main" id="{5CF483B4-506F-4F9A-95DB-8F0E52ECFA66}"/>
              </a:ext>
            </a:extLst>
          </p:cNvPr>
          <p:cNvSpPr/>
          <p:nvPr/>
        </p:nvSpPr>
        <p:spPr>
          <a:xfrm>
            <a:off x="23480106" y="12446989"/>
            <a:ext cx="1330137"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4</a:t>
            </a:r>
          </a:p>
        </p:txBody>
      </p:sp>
      <p:cxnSp>
        <p:nvCxnSpPr>
          <p:cNvPr id="111" name="Straight Connector 110">
            <a:extLst>
              <a:ext uri="{FF2B5EF4-FFF2-40B4-BE49-F238E27FC236}">
                <a16:creationId xmlns:a16="http://schemas.microsoft.com/office/drawing/2014/main" id="{1E8847D5-E797-4354-B933-2F79C173285E}"/>
              </a:ext>
            </a:extLst>
          </p:cNvPr>
          <p:cNvCxnSpPr>
            <a:cxnSpLocks/>
          </p:cNvCxnSpPr>
          <p:nvPr/>
        </p:nvCxnSpPr>
        <p:spPr>
          <a:xfrm>
            <a:off x="25076144" y="12649498"/>
            <a:ext cx="305689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90525151-4BEA-40D3-9E53-51E392CA1AE8}"/>
              </a:ext>
            </a:extLst>
          </p:cNvPr>
          <p:cNvSpPr/>
          <p:nvPr/>
        </p:nvSpPr>
        <p:spPr>
          <a:xfrm>
            <a:off x="15719000" y="15945231"/>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5</a:t>
            </a:r>
          </a:p>
        </p:txBody>
      </p:sp>
      <p:cxnSp>
        <p:nvCxnSpPr>
          <p:cNvPr id="113" name="Straight Connector 112">
            <a:extLst>
              <a:ext uri="{FF2B5EF4-FFF2-40B4-BE49-F238E27FC236}">
                <a16:creationId xmlns:a16="http://schemas.microsoft.com/office/drawing/2014/main" id="{1E15AF96-A729-4BA2-8E12-D44FA8B1841C}"/>
              </a:ext>
            </a:extLst>
          </p:cNvPr>
          <p:cNvCxnSpPr>
            <a:cxnSpLocks/>
          </p:cNvCxnSpPr>
          <p:nvPr/>
        </p:nvCxnSpPr>
        <p:spPr>
          <a:xfrm>
            <a:off x="17315038" y="16158915"/>
            <a:ext cx="4706762" cy="0"/>
          </a:xfrm>
          <a:prstGeom prst="line">
            <a:avLst/>
          </a:prstGeom>
          <a:ln w="38100">
            <a:solidFill>
              <a:srgbClr val="B10202"/>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A9A811EC-4960-4C02-8F32-70CE537A07CC}"/>
              </a:ext>
            </a:extLst>
          </p:cNvPr>
          <p:cNvSpPr/>
          <p:nvPr/>
        </p:nvSpPr>
        <p:spPr>
          <a:xfrm>
            <a:off x="22746676" y="18766186"/>
            <a:ext cx="1335024" cy="402336"/>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5</a:t>
            </a:r>
          </a:p>
        </p:txBody>
      </p:sp>
      <p:sp>
        <p:nvSpPr>
          <p:cNvPr id="116" name="Rectangle 115">
            <a:extLst>
              <a:ext uri="{FF2B5EF4-FFF2-40B4-BE49-F238E27FC236}">
                <a16:creationId xmlns:a16="http://schemas.microsoft.com/office/drawing/2014/main" id="{79DAA896-C2D9-4EDF-9C47-0111FDEF5108}"/>
              </a:ext>
            </a:extLst>
          </p:cNvPr>
          <p:cNvSpPr/>
          <p:nvPr/>
        </p:nvSpPr>
        <p:spPr>
          <a:xfrm>
            <a:off x="15507498" y="21123141"/>
            <a:ext cx="4837901" cy="2422659"/>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r>
              <a:rPr lang="en-US" sz="2400" dirty="0">
                <a:solidFill>
                  <a:schemeClr val="tx1"/>
                </a:solidFill>
                <a:latin typeface="Segoe UI Semilight" panose="020B0402040204020203" pitchFamily="34" charset="0"/>
                <a:cs typeface="Segoe UI Semilight" panose="020B0402040204020203" pitchFamily="34" charset="0"/>
              </a:rPr>
              <a:t>A laser passes through a lens to collimate into open space, and then another to refocus into a photodiode array. The open space is the implied distance between two CubeSats in space.</a:t>
            </a:r>
          </a:p>
        </p:txBody>
      </p:sp>
      <p:sp>
        <p:nvSpPr>
          <p:cNvPr id="119" name="Rectangle 118">
            <a:extLst>
              <a:ext uri="{FF2B5EF4-FFF2-40B4-BE49-F238E27FC236}">
                <a16:creationId xmlns:a16="http://schemas.microsoft.com/office/drawing/2014/main" id="{C914CF4D-EB85-47CC-B7F7-BB7DAB63EA82}"/>
              </a:ext>
            </a:extLst>
          </p:cNvPr>
          <p:cNvSpPr/>
          <p:nvPr/>
        </p:nvSpPr>
        <p:spPr>
          <a:xfrm>
            <a:off x="23067265" y="22885368"/>
            <a:ext cx="1335024" cy="40233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6</a:t>
            </a:r>
          </a:p>
        </p:txBody>
      </p:sp>
      <p:sp>
        <p:nvSpPr>
          <p:cNvPr id="93" name="Rectangle 92">
            <a:extLst>
              <a:ext uri="{FF2B5EF4-FFF2-40B4-BE49-F238E27FC236}">
                <a16:creationId xmlns:a16="http://schemas.microsoft.com/office/drawing/2014/main" id="{EBE16D1B-6D67-448B-9F2D-80EFB8498EB4}"/>
              </a:ext>
            </a:extLst>
          </p:cNvPr>
          <p:cNvSpPr/>
          <p:nvPr/>
        </p:nvSpPr>
        <p:spPr>
          <a:xfrm>
            <a:off x="30181543" y="25401972"/>
            <a:ext cx="12801599" cy="1310671"/>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latin typeface="Segoe UI Semibold" panose="020B0702040204020203" pitchFamily="34" charset="0"/>
                <a:cs typeface="Segoe UI Semibold" panose="020B0702040204020203" pitchFamily="34" charset="0"/>
              </a:rPr>
              <a:t>Conclusions</a:t>
            </a:r>
          </a:p>
        </p:txBody>
      </p:sp>
      <p:sp>
        <p:nvSpPr>
          <p:cNvPr id="100" name="Rectangle 99">
            <a:extLst>
              <a:ext uri="{FF2B5EF4-FFF2-40B4-BE49-F238E27FC236}">
                <a16:creationId xmlns:a16="http://schemas.microsoft.com/office/drawing/2014/main" id="{AF159CE0-81D2-491A-8034-22333961F49C}"/>
              </a:ext>
            </a:extLst>
          </p:cNvPr>
          <p:cNvSpPr/>
          <p:nvPr/>
        </p:nvSpPr>
        <p:spPr>
          <a:xfrm>
            <a:off x="30165344" y="19246569"/>
            <a:ext cx="12808181" cy="1273679"/>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latin typeface="Segoe UI Semibold" panose="020B0702040204020203" pitchFamily="34" charset="0"/>
                <a:cs typeface="Segoe UI Semibold" panose="020B0702040204020203" pitchFamily="34" charset="0"/>
              </a:rPr>
              <a:t>Future Improvements</a:t>
            </a:r>
          </a:p>
        </p:txBody>
      </p:sp>
      <p:sp>
        <p:nvSpPr>
          <p:cNvPr id="101" name="Rectangle 100">
            <a:extLst>
              <a:ext uri="{FF2B5EF4-FFF2-40B4-BE49-F238E27FC236}">
                <a16:creationId xmlns:a16="http://schemas.microsoft.com/office/drawing/2014/main" id="{B7145273-3B1D-442A-B5E7-962BE02CC2D5}"/>
              </a:ext>
            </a:extLst>
          </p:cNvPr>
          <p:cNvSpPr/>
          <p:nvPr/>
        </p:nvSpPr>
        <p:spPr>
          <a:xfrm>
            <a:off x="914383" y="22228110"/>
            <a:ext cx="12801599" cy="1590704"/>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400" dirty="0">
                <a:solidFill>
                  <a:schemeClr val="tx1"/>
                </a:solidFill>
                <a:latin typeface="Segoe UI Semilight" panose="020B0402040204020203" pitchFamily="34" charset="0"/>
                <a:cs typeface="Segoe UI Semilight" panose="020B0402040204020203" pitchFamily="34" charset="0"/>
              </a:rPr>
              <a:t>Measurement of </a:t>
            </a:r>
            <a:r>
              <a:rPr lang="en-US" sz="2400" b="1" dirty="0">
                <a:solidFill>
                  <a:schemeClr val="tx1"/>
                </a:solidFill>
                <a:latin typeface="Segoe UI Semilight" panose="020B0402040204020203" pitchFamily="34" charset="0"/>
                <a:cs typeface="Segoe UI Semilight" panose="020B0402040204020203" pitchFamily="34" charset="0"/>
              </a:rPr>
              <a:t>angular</a:t>
            </a:r>
            <a:r>
              <a:rPr lang="en-US" sz="2400" dirty="0">
                <a:solidFill>
                  <a:schemeClr val="tx1"/>
                </a:solidFill>
                <a:latin typeface="Segoe UI Semilight" panose="020B0402040204020203" pitchFamily="34" charset="0"/>
                <a:cs typeface="Segoe UI Semilight" panose="020B0402040204020203" pitchFamily="34" charset="0"/>
              </a:rPr>
              <a:t> </a:t>
            </a:r>
            <a:r>
              <a:rPr lang="en-US" sz="2400" b="1" dirty="0">
                <a:solidFill>
                  <a:schemeClr val="tx1"/>
                </a:solidFill>
                <a:latin typeface="Segoe UI Semilight" panose="020B0402040204020203" pitchFamily="34" charset="0"/>
                <a:cs typeface="Segoe UI Semilight" panose="020B0402040204020203" pitchFamily="34" charset="0"/>
              </a:rPr>
              <a:t>displacement </a:t>
            </a:r>
            <a:r>
              <a:rPr lang="en-US" sz="2400" dirty="0">
                <a:solidFill>
                  <a:schemeClr val="tx1"/>
                </a:solidFill>
                <a:latin typeface="Segoe UI Semilight" panose="020B0402040204020203" pitchFamily="34" charset="0"/>
                <a:cs typeface="Segoe UI Semilight" panose="020B0402040204020203" pitchFamily="34" charset="0"/>
              </a:rPr>
              <a:t>is to determine at what degree an object is facing toward a relative point-of-reference. In this case, the point of reference is a neighboring CubeSat</a:t>
            </a:r>
            <a:r>
              <a:rPr lang="en-US" sz="2400" b="1" dirty="0">
                <a:solidFill>
                  <a:schemeClr val="tx1"/>
                </a:solidFill>
                <a:latin typeface="Segoe UI Semilight" panose="020B0402040204020203" pitchFamily="34" charset="0"/>
                <a:cs typeface="Segoe UI Semilight" panose="020B0402040204020203" pitchFamily="34" charset="0"/>
              </a:rPr>
              <a:t> </a:t>
            </a:r>
            <a:r>
              <a:rPr lang="en-US" sz="2400" dirty="0">
                <a:solidFill>
                  <a:schemeClr val="tx1"/>
                </a:solidFill>
                <a:latin typeface="Segoe UI Semilight" panose="020B0402040204020203" pitchFamily="34" charset="0"/>
                <a:cs typeface="Segoe UI Semilight" panose="020B0402040204020203" pitchFamily="34" charset="0"/>
              </a:rPr>
              <a:t>in space. Adjustments in alignment are to be done until CubeSats face each other.</a:t>
            </a:r>
            <a:endParaRPr lang="en-US" sz="2400" b="1" dirty="0">
              <a:solidFill>
                <a:schemeClr val="tx1"/>
              </a:solidFill>
              <a:latin typeface="Segoe UI Semilight" panose="020B0402040204020203" pitchFamily="34" charset="0"/>
              <a:cs typeface="Segoe UI Semilight" panose="020B0402040204020203" pitchFamily="34" charset="0"/>
            </a:endParaRPr>
          </a:p>
        </p:txBody>
      </p:sp>
      <p:sp>
        <p:nvSpPr>
          <p:cNvPr id="133" name="Rectangle 132">
            <a:extLst>
              <a:ext uri="{FF2B5EF4-FFF2-40B4-BE49-F238E27FC236}">
                <a16:creationId xmlns:a16="http://schemas.microsoft.com/office/drawing/2014/main" id="{A5A5F10A-B661-4D46-A9DA-22275867A45D}"/>
              </a:ext>
            </a:extLst>
          </p:cNvPr>
          <p:cNvSpPr/>
          <p:nvPr/>
        </p:nvSpPr>
        <p:spPr>
          <a:xfrm>
            <a:off x="30169536" y="26839747"/>
            <a:ext cx="12801597" cy="2383707"/>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spcAft>
                <a:spcPts val="1200"/>
              </a:spcAft>
            </a:pPr>
            <a:r>
              <a:rPr lang="en-US" sz="2400" dirty="0">
                <a:solidFill>
                  <a:schemeClr val="tx1"/>
                </a:solidFill>
                <a:latin typeface="Segoe UI Semilight" panose="020B0402040204020203" pitchFamily="34" charset="0"/>
                <a:cs typeface="Segoe UI Semilight" panose="020B0402040204020203" pitchFamily="34" charset="0"/>
              </a:rPr>
              <a:t>Fiber Optic Sensor for CubeSat utilizes fiber optics and simple electronics to produce angular displacement measurement with high precision and reliability. This project can be developed and integrated for any related projects. With the advantages of fiber optics, residential and commercial use of such design is also possible for future technology development.</a:t>
            </a:r>
            <a:endParaRPr lang="en-US" sz="2400" dirty="0">
              <a:latin typeface="Segoe UI Semilight" panose="020B0402040204020203" pitchFamily="34" charset="0"/>
              <a:cs typeface="Segoe UI Semilight" panose="020B0402040204020203" pitchFamily="34" charset="0"/>
            </a:endParaRPr>
          </a:p>
        </p:txBody>
      </p:sp>
      <p:sp>
        <p:nvSpPr>
          <p:cNvPr id="104" name="Rectangle 103">
            <a:extLst>
              <a:ext uri="{FF2B5EF4-FFF2-40B4-BE49-F238E27FC236}">
                <a16:creationId xmlns:a16="http://schemas.microsoft.com/office/drawing/2014/main" id="{B5B67D8F-E9A4-DC49-9A6E-B2BA3FF0CC4E}"/>
              </a:ext>
            </a:extLst>
          </p:cNvPr>
          <p:cNvSpPr/>
          <p:nvPr/>
        </p:nvSpPr>
        <p:spPr>
          <a:xfrm>
            <a:off x="30162494" y="16522731"/>
            <a:ext cx="12603591" cy="2503115"/>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pPr algn="just"/>
            <a:r>
              <a:rPr lang="en-US" sz="2400" dirty="0">
                <a:solidFill>
                  <a:schemeClr val="tx1"/>
                </a:solidFill>
                <a:latin typeface="Segoe UI Semilight" panose="020B0402040204020203" pitchFamily="34" charset="0"/>
                <a:cs typeface="Segoe UI Semilight" panose="020B0402040204020203" pitchFamily="34" charset="0"/>
              </a:rPr>
              <a:t>Photodiodes converts light into an electrical signal, current or voltage. The electrical signal can be only measured in the </a:t>
            </a:r>
            <a:r>
              <a:rPr lang="en-US" sz="2400" dirty="0" err="1">
                <a:solidFill>
                  <a:schemeClr val="tx1"/>
                </a:solidFill>
                <a:latin typeface="Segoe UI Semilight" panose="020B0402040204020203" pitchFamily="34" charset="0"/>
                <a:cs typeface="Segoe UI Semilight" panose="020B0402040204020203" pitchFamily="34" charset="0"/>
              </a:rPr>
              <a:t>milli</a:t>
            </a:r>
            <a:r>
              <a:rPr lang="en-US" sz="2400" dirty="0">
                <a:solidFill>
                  <a:schemeClr val="tx1"/>
                </a:solidFill>
                <a:latin typeface="Segoe UI Semilight" panose="020B0402040204020203" pitchFamily="34" charset="0"/>
                <a:cs typeface="Segoe UI Semilight" panose="020B0402040204020203" pitchFamily="34" charset="0"/>
              </a:rPr>
              <a:t> units. Therefore it is necessary to have photodiode electrical signal amplified in order to obtain precise reading for the use of application. With voltage amplifier, the amplified signal in the range of several volts  then is processed by a microcontrollers for Analog to Digital Conversion (ADC). A digital signal can finally be programmed for angular displacement sensing. </a:t>
            </a:r>
          </a:p>
        </p:txBody>
      </p:sp>
      <p:pic>
        <p:nvPicPr>
          <p:cNvPr id="108" name="Picture 107">
            <a:extLst>
              <a:ext uri="{FF2B5EF4-FFF2-40B4-BE49-F238E27FC236}">
                <a16:creationId xmlns:a16="http://schemas.microsoft.com/office/drawing/2014/main" id="{B9BA9E21-08AE-D34E-A0E6-13E83FF24E04}"/>
              </a:ext>
            </a:extLst>
          </p:cNvPr>
          <p:cNvPicPr/>
          <p:nvPr/>
        </p:nvPicPr>
        <p:blipFill>
          <a:blip r:embed="rId11">
            <a:extLst>
              <a:ext uri="{28A0092B-C50C-407E-A947-70E740481C1C}">
                <a14:useLocalDpi xmlns:a14="http://schemas.microsoft.com/office/drawing/2010/main" val="0"/>
              </a:ext>
            </a:extLst>
          </a:blip>
          <a:stretch>
            <a:fillRect/>
          </a:stretch>
        </p:blipFill>
        <p:spPr>
          <a:xfrm>
            <a:off x="38496173" y="20706600"/>
            <a:ext cx="4269897" cy="4323195"/>
          </a:xfrm>
          <a:prstGeom prst="rect">
            <a:avLst/>
          </a:prstGeom>
        </p:spPr>
      </p:pic>
      <p:sp>
        <p:nvSpPr>
          <p:cNvPr id="109" name="Rectangle 108">
            <a:extLst>
              <a:ext uri="{FF2B5EF4-FFF2-40B4-BE49-F238E27FC236}">
                <a16:creationId xmlns:a16="http://schemas.microsoft.com/office/drawing/2014/main" id="{77C0349E-2194-4C56-9446-A9CF508CA038}"/>
              </a:ext>
            </a:extLst>
          </p:cNvPr>
          <p:cNvSpPr/>
          <p:nvPr/>
        </p:nvSpPr>
        <p:spPr>
          <a:xfrm>
            <a:off x="30162494" y="7055919"/>
            <a:ext cx="6337302" cy="7515988"/>
          </a:xfrm>
          <a:prstGeom prst="rect">
            <a:avLst/>
          </a:prstGeom>
          <a:solidFill>
            <a:schemeClr val="bg1"/>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endParaRPr lang="en-US" sz="4400" dirty="0">
              <a:latin typeface="Segoe UI" panose="020B0502040204020203" pitchFamily="34" charset="0"/>
              <a:cs typeface="Segoe UI" panose="020B0502040204020203" pitchFamily="34" charset="0"/>
            </a:endParaRPr>
          </a:p>
        </p:txBody>
      </p:sp>
      <p:sp>
        <p:nvSpPr>
          <p:cNvPr id="115" name="Rectangle 114">
            <a:extLst>
              <a:ext uri="{FF2B5EF4-FFF2-40B4-BE49-F238E27FC236}">
                <a16:creationId xmlns:a16="http://schemas.microsoft.com/office/drawing/2014/main" id="{B529D2B3-C091-411C-ACBF-C77A45966A56}"/>
              </a:ext>
            </a:extLst>
          </p:cNvPr>
          <p:cNvSpPr/>
          <p:nvPr/>
        </p:nvSpPr>
        <p:spPr>
          <a:xfrm>
            <a:off x="36562024" y="7084123"/>
            <a:ext cx="6400800" cy="7487783"/>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182880" rtlCol="0" anchor="t"/>
          <a:lstStyle/>
          <a:p>
            <a:pPr algn="just"/>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400" dirty="0">
                <a:solidFill>
                  <a:schemeClr val="tx1"/>
                </a:solidFill>
                <a:latin typeface="Segoe UI Semilight" panose="020B0402040204020203" pitchFamily="34" charset="0"/>
                <a:cs typeface="Segoe UI Semilight" panose="020B0402040204020203" pitchFamily="34" charset="0"/>
              </a:rPr>
              <a:t>Interfacing with the sensor board is done through UART communication. With a computer, an operator is able to see the data being readout from the sensors and also communicate with the sensor board for debugging. It is capable of several features:</a:t>
            </a:r>
          </a:p>
          <a:p>
            <a:pPr marL="640080" lvl="1" indent="-342900">
              <a:buFont typeface="Arial" panose="020B0604020202020204" pitchFamily="34" charset="0"/>
              <a:buChar char="•"/>
            </a:pPr>
            <a:r>
              <a:rPr lang="en-US" sz="2400" u="sng" dirty="0">
                <a:solidFill>
                  <a:schemeClr val="tx1"/>
                </a:solidFill>
                <a:latin typeface="Segoe UI Semilight" panose="020B0402040204020203" pitchFamily="34" charset="0"/>
                <a:cs typeface="Segoe UI Semilight" panose="020B0402040204020203" pitchFamily="34" charset="0"/>
              </a:rPr>
              <a:t>Overview mode</a:t>
            </a:r>
            <a:r>
              <a:rPr lang="en-US" sz="2400" dirty="0">
                <a:solidFill>
                  <a:schemeClr val="tx1"/>
                </a:solidFill>
                <a:latin typeface="Segoe UI Semilight" panose="020B0402040204020203" pitchFamily="34" charset="0"/>
                <a:cs typeface="Segoe UI Semilight" panose="020B0402040204020203" pitchFamily="34" charset="0"/>
              </a:rPr>
              <a:t>– displays all ADC sensor data along with a visualization of which photodiodes are receiving a laser signal.</a:t>
            </a:r>
          </a:p>
          <a:p>
            <a:pPr marL="640080" lvl="1" indent="-342900">
              <a:buFont typeface="Arial" panose="020B0604020202020204" pitchFamily="34" charset="0"/>
              <a:buChar char="•"/>
            </a:pPr>
            <a:r>
              <a:rPr lang="en-US" sz="2400" u="sng" dirty="0">
                <a:solidFill>
                  <a:schemeClr val="tx1"/>
                </a:solidFill>
                <a:latin typeface="Segoe UI Semilight" panose="020B0402040204020203" pitchFamily="34" charset="0"/>
                <a:cs typeface="Segoe UI Semilight" panose="020B0402040204020203" pitchFamily="34" charset="0"/>
              </a:rPr>
              <a:t>Testbench mode</a:t>
            </a:r>
            <a:r>
              <a:rPr lang="en-US" sz="2400" dirty="0">
                <a:solidFill>
                  <a:schemeClr val="tx1"/>
                </a:solidFill>
                <a:latin typeface="Segoe UI Semilight" panose="020B0402040204020203" pitchFamily="34" charset="0"/>
                <a:cs typeface="Segoe UI Semilight" panose="020B0402040204020203" pitchFamily="34" charset="0"/>
              </a:rPr>
              <a:t>– designed for communicating with a CubeSat test platform. If connected to another processor, it could send signals to adjust its angle-of-attack and zero in on a received laser signal.</a:t>
            </a:r>
          </a:p>
          <a:p>
            <a:pPr marL="640080" lvl="1" indent="-342900">
              <a:buFont typeface="Arial" panose="020B0604020202020204" pitchFamily="34" charset="0"/>
              <a:buChar char="•"/>
            </a:pPr>
            <a:r>
              <a:rPr lang="en-US" sz="2400" u="sng" dirty="0">
                <a:solidFill>
                  <a:schemeClr val="tx1"/>
                </a:solidFill>
                <a:latin typeface="Segoe UI Semilight" panose="020B0402040204020203" pitchFamily="34" charset="0"/>
                <a:cs typeface="Segoe UI Semilight" panose="020B0402040204020203" pitchFamily="34" charset="0"/>
              </a:rPr>
              <a:t>ADC debug mode</a:t>
            </a:r>
            <a:r>
              <a:rPr lang="en-US" sz="2400" dirty="0">
                <a:solidFill>
                  <a:schemeClr val="tx1"/>
                </a:solidFill>
                <a:latin typeface="Segoe UI Semilight" panose="020B0402040204020203" pitchFamily="34" charset="0"/>
                <a:cs typeface="Segoe UI Semilight" panose="020B0402040204020203" pitchFamily="34" charset="0"/>
              </a:rPr>
              <a:t>– allows the operator to see the ADC channels changing in real-time to check calibration and operating status of the board.</a:t>
            </a:r>
          </a:p>
        </p:txBody>
      </p:sp>
      <p:pic>
        <p:nvPicPr>
          <p:cNvPr id="24" name="Picture 23">
            <a:extLst>
              <a:ext uri="{FF2B5EF4-FFF2-40B4-BE49-F238E27FC236}">
                <a16:creationId xmlns:a16="http://schemas.microsoft.com/office/drawing/2014/main" id="{8B6089FC-517B-40D4-94F4-054C7A0AD5C9}"/>
              </a:ext>
            </a:extLst>
          </p:cNvPr>
          <p:cNvPicPr>
            <a:picLocks noChangeAspect="1"/>
          </p:cNvPicPr>
          <p:nvPr/>
        </p:nvPicPr>
        <p:blipFill>
          <a:blip r:embed="rId12"/>
          <a:stretch>
            <a:fillRect/>
          </a:stretch>
        </p:blipFill>
        <p:spPr>
          <a:xfrm>
            <a:off x="30244775" y="7133527"/>
            <a:ext cx="6197862" cy="7331438"/>
          </a:xfrm>
          <a:prstGeom prst="rect">
            <a:avLst/>
          </a:prstGeom>
        </p:spPr>
      </p:pic>
      <p:sp>
        <p:nvSpPr>
          <p:cNvPr id="121" name="Rectangle 120">
            <a:extLst>
              <a:ext uri="{FF2B5EF4-FFF2-40B4-BE49-F238E27FC236}">
                <a16:creationId xmlns:a16="http://schemas.microsoft.com/office/drawing/2014/main" id="{9659705B-2ACB-4994-B878-3D811EAB6693}"/>
              </a:ext>
            </a:extLst>
          </p:cNvPr>
          <p:cNvSpPr/>
          <p:nvPr/>
        </p:nvSpPr>
        <p:spPr>
          <a:xfrm>
            <a:off x="15507369" y="23541360"/>
            <a:ext cx="12801599" cy="8249007"/>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82880" tIns="274320" rIns="182880" bIns="182880" rtlCol="0" anchor="t"/>
          <a:lstStyle/>
          <a:p>
            <a:endParaRPr lang="en-US" sz="2400" dirty="0">
              <a:solidFill>
                <a:schemeClr val="tx1"/>
              </a:solidFill>
              <a:latin typeface="Segoe UI Semilight" panose="020B0402040204020203" pitchFamily="34" charset="0"/>
              <a:cs typeface="Segoe UI Semilight" panose="020B0402040204020203" pitchFamily="34" charset="0"/>
            </a:endParaRPr>
          </a:p>
          <a:p>
            <a:pPr algn="just"/>
            <a:r>
              <a:rPr lang="en-US" sz="2400" dirty="0">
                <a:solidFill>
                  <a:schemeClr val="tx1"/>
                </a:solidFill>
                <a:latin typeface="Segoe UI Semilight" panose="020B0402040204020203" pitchFamily="34" charset="0"/>
                <a:cs typeface="Segoe UI Semilight" panose="020B0402040204020203" pitchFamily="34" charset="0"/>
              </a:rPr>
              <a:t>The reflected laser signal’s will depend on its angle of attack on the surface is being shot at. Six fiber cores that surround the laser signal will be receiving these laser varying laser intensities depending on how it’s being reflected back. at a significant angle, it should be easy to that the laser is. sensor array is built into the same cable that the laser signal originates from. Angular displacement is found by bouncing the laser signal back into the array of photodiodes. </a:t>
            </a:r>
          </a:p>
          <a:p>
            <a:pPr algn="just"/>
            <a:endParaRPr lang="en-US" sz="2400" dirty="0">
              <a:solidFill>
                <a:schemeClr val="tx1"/>
              </a:solidFill>
              <a:latin typeface="Segoe UI Semilight" panose="020B0402040204020203" pitchFamily="34" charset="0"/>
              <a:cs typeface="Segoe UI Semilight" panose="020B0402040204020203" pitchFamily="34" charset="0"/>
            </a:endParaRPr>
          </a:p>
        </p:txBody>
      </p:sp>
      <p:sp>
        <p:nvSpPr>
          <p:cNvPr id="117" name="Rectangle 116">
            <a:extLst>
              <a:ext uri="{FF2B5EF4-FFF2-40B4-BE49-F238E27FC236}">
                <a16:creationId xmlns:a16="http://schemas.microsoft.com/office/drawing/2014/main" id="{47F325CC-BF8F-4E32-B09A-71E6FEF9758F}"/>
              </a:ext>
            </a:extLst>
          </p:cNvPr>
          <p:cNvSpPr/>
          <p:nvPr/>
        </p:nvSpPr>
        <p:spPr>
          <a:xfrm>
            <a:off x="15697426" y="23684913"/>
            <a:ext cx="1330137"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6</a:t>
            </a:r>
          </a:p>
        </p:txBody>
      </p:sp>
      <p:cxnSp>
        <p:nvCxnSpPr>
          <p:cNvPr id="118" name="Straight Connector 117">
            <a:extLst>
              <a:ext uri="{FF2B5EF4-FFF2-40B4-BE49-F238E27FC236}">
                <a16:creationId xmlns:a16="http://schemas.microsoft.com/office/drawing/2014/main" id="{DE1E997D-BE5D-47C8-9E61-EF2078A5B1AF}"/>
              </a:ext>
            </a:extLst>
          </p:cNvPr>
          <p:cNvCxnSpPr>
            <a:cxnSpLocks/>
          </p:cNvCxnSpPr>
          <p:nvPr/>
        </p:nvCxnSpPr>
        <p:spPr>
          <a:xfrm>
            <a:off x="17315038" y="23900148"/>
            <a:ext cx="10723976"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7F9F3D2B-69A5-4429-B06D-34603762759E}"/>
              </a:ext>
            </a:extLst>
          </p:cNvPr>
          <p:cNvPicPr/>
          <p:nvPr/>
        </p:nvPicPr>
        <p:blipFill>
          <a:blip r:embed="rId13">
            <a:extLst>
              <a:ext uri="{28A0092B-C50C-407E-A947-70E740481C1C}">
                <a14:useLocalDpi xmlns:a14="http://schemas.microsoft.com/office/drawing/2010/main" val="0"/>
              </a:ext>
            </a:extLst>
          </a:blip>
          <a:stretch>
            <a:fillRect/>
          </a:stretch>
        </p:blipFill>
        <p:spPr>
          <a:xfrm>
            <a:off x="22323248" y="26092160"/>
            <a:ext cx="5889752" cy="3847188"/>
          </a:xfrm>
          <a:prstGeom prst="rect">
            <a:avLst/>
          </a:prstGeom>
        </p:spPr>
      </p:pic>
      <p:pic>
        <p:nvPicPr>
          <p:cNvPr id="90" name="Picture 89">
            <a:extLst>
              <a:ext uri="{FF2B5EF4-FFF2-40B4-BE49-F238E27FC236}">
                <a16:creationId xmlns:a16="http://schemas.microsoft.com/office/drawing/2014/main" id="{E0FE5AB2-BAE3-48E3-90D0-365DAA4C1F3B}"/>
              </a:ext>
            </a:extLst>
          </p:cNvPr>
          <p:cNvPicPr/>
          <p:nvPr/>
        </p:nvPicPr>
        <p:blipFill>
          <a:blip r:embed="rId14">
            <a:extLst>
              <a:ext uri="{28A0092B-C50C-407E-A947-70E740481C1C}">
                <a14:useLocalDpi xmlns:a14="http://schemas.microsoft.com/office/drawing/2010/main" val="0"/>
              </a:ext>
            </a:extLst>
          </a:blip>
          <a:stretch>
            <a:fillRect/>
          </a:stretch>
        </p:blipFill>
        <p:spPr>
          <a:xfrm>
            <a:off x="15506794" y="26356346"/>
            <a:ext cx="2893910" cy="1983946"/>
          </a:xfrm>
          <a:prstGeom prst="rect">
            <a:avLst/>
          </a:prstGeom>
        </p:spPr>
      </p:pic>
      <p:sp>
        <p:nvSpPr>
          <p:cNvPr id="122" name="Rectangle 121">
            <a:extLst>
              <a:ext uri="{FF2B5EF4-FFF2-40B4-BE49-F238E27FC236}">
                <a16:creationId xmlns:a16="http://schemas.microsoft.com/office/drawing/2014/main" id="{D9B021DD-0524-49D9-86F9-7C8B9DBC617D}"/>
              </a:ext>
            </a:extLst>
          </p:cNvPr>
          <p:cNvSpPr/>
          <p:nvPr/>
        </p:nvSpPr>
        <p:spPr>
          <a:xfrm>
            <a:off x="36650361" y="7107119"/>
            <a:ext cx="1330137" cy="405019"/>
          </a:xfrm>
          <a:prstGeom prst="rect">
            <a:avLst/>
          </a:prstGeom>
          <a:solidFill>
            <a:srgbClr val="B10202"/>
          </a:solidFill>
          <a:ln>
            <a:solidFill>
              <a:srgbClr val="B10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7</a:t>
            </a:r>
          </a:p>
        </p:txBody>
      </p:sp>
      <p:cxnSp>
        <p:nvCxnSpPr>
          <p:cNvPr id="123" name="Straight Connector 122">
            <a:extLst>
              <a:ext uri="{FF2B5EF4-FFF2-40B4-BE49-F238E27FC236}">
                <a16:creationId xmlns:a16="http://schemas.microsoft.com/office/drawing/2014/main" id="{32F277BA-76A2-49B2-A979-7A2E122A24DA}"/>
              </a:ext>
            </a:extLst>
          </p:cNvPr>
          <p:cNvCxnSpPr>
            <a:cxnSpLocks/>
          </p:cNvCxnSpPr>
          <p:nvPr/>
        </p:nvCxnSpPr>
        <p:spPr>
          <a:xfrm>
            <a:off x="38245608" y="7309628"/>
            <a:ext cx="4426392" cy="0"/>
          </a:xfrm>
          <a:prstGeom prst="line">
            <a:avLst/>
          </a:prstGeom>
          <a:ln w="38100">
            <a:solidFill>
              <a:srgbClr val="B10202"/>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15894997-F91E-4F24-9F30-FCFFAC87300C}"/>
              </a:ext>
            </a:extLst>
          </p:cNvPr>
          <p:cNvSpPr/>
          <p:nvPr/>
        </p:nvSpPr>
        <p:spPr>
          <a:xfrm>
            <a:off x="30072923" y="21091005"/>
            <a:ext cx="7851325" cy="3740210"/>
          </a:xfrm>
          <a:prstGeom prst="rect">
            <a:avLst/>
          </a:prstGeom>
          <a:solidFill>
            <a:schemeClr val="bg1">
              <a:lumMod val="95000"/>
            </a:schemeClr>
          </a:solidFill>
          <a:ln w="57150">
            <a:solidFill>
              <a:schemeClr val="bg1">
                <a:lumMod val="9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274320" rtlCol="0" anchor="t"/>
          <a:lstStyle/>
          <a:p>
            <a:pPr algn="just"/>
            <a:r>
              <a:rPr lang="en-US" sz="2400" dirty="0">
                <a:solidFill>
                  <a:schemeClr val="tx1"/>
                </a:solidFill>
                <a:latin typeface="Segoe UI Semilight" panose="020B0402040204020203" pitchFamily="34" charset="0"/>
                <a:cs typeface="Segoe UI Semilight" panose="020B0402040204020203" pitchFamily="34" charset="0"/>
              </a:rPr>
              <a:t>For future development, it is possible to scale down the overall design into more compact size. Additionally, the design might be further improved by reducing the number of photodiodes. Another possible improvement is to complement with different optical system instead of reflection technique for pitch, yaw, and roll three dimensional angular displacement detection. </a:t>
            </a:r>
          </a:p>
        </p:txBody>
      </p:sp>
      <p:sp>
        <p:nvSpPr>
          <p:cNvPr id="102" name="Rectangle 101">
            <a:extLst>
              <a:ext uri="{FF2B5EF4-FFF2-40B4-BE49-F238E27FC236}">
                <a16:creationId xmlns:a16="http://schemas.microsoft.com/office/drawing/2014/main" id="{8178D7ED-A865-4EC0-ADB4-E41B94E235BC}"/>
              </a:ext>
            </a:extLst>
          </p:cNvPr>
          <p:cNvSpPr/>
          <p:nvPr/>
        </p:nvSpPr>
        <p:spPr>
          <a:xfrm>
            <a:off x="30144190" y="15132933"/>
            <a:ext cx="12801599" cy="1310671"/>
          </a:xfrm>
          <a:prstGeom prst="rect">
            <a:avLst/>
          </a:prstGeom>
          <a:solidFill>
            <a:schemeClr val="tx1">
              <a:lumMod val="75000"/>
              <a:lumOff val="25000"/>
            </a:schemeClr>
          </a:solidFill>
          <a:ln w="57150">
            <a:gradFill flip="none" rotWithShape="1">
              <a:gsLst>
                <a:gs pos="0">
                  <a:schemeClr val="bg1">
                    <a:lumMod val="95000"/>
                  </a:schemeClr>
                </a:gs>
                <a:gs pos="100000">
                  <a:schemeClr val="tx1">
                    <a:lumMod val="75000"/>
                    <a:lumOff val="25000"/>
                  </a:schemeClr>
                </a:gs>
              </a:gsLst>
              <a:lin ang="162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lIns="457200" tIns="182880" bIns="182880" rtlCol="0" anchor="ctr"/>
          <a:lstStyle/>
          <a:p>
            <a:r>
              <a:rPr lang="en-US" sz="6600" cap="small" spc="100" dirty="0">
                <a:latin typeface="Segoe UI Semibold" panose="020B0702040204020203" pitchFamily="34" charset="0"/>
                <a:cs typeface="Segoe UI Semibold" panose="020B0702040204020203" pitchFamily="34" charset="0"/>
              </a:rPr>
              <a:t>Hardware</a:t>
            </a:r>
          </a:p>
        </p:txBody>
      </p:sp>
      <p:sp>
        <p:nvSpPr>
          <p:cNvPr id="124" name="Rectangle 123">
            <a:extLst>
              <a:ext uri="{FF2B5EF4-FFF2-40B4-BE49-F238E27FC236}">
                <a16:creationId xmlns:a16="http://schemas.microsoft.com/office/drawing/2014/main" id="{F9249090-4E34-4A50-88DC-DEFC785454C1}"/>
              </a:ext>
            </a:extLst>
          </p:cNvPr>
          <p:cNvSpPr/>
          <p:nvPr/>
        </p:nvSpPr>
        <p:spPr>
          <a:xfrm>
            <a:off x="30212058" y="20773661"/>
            <a:ext cx="1330137"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8</a:t>
            </a:r>
          </a:p>
        </p:txBody>
      </p:sp>
      <p:sp>
        <p:nvSpPr>
          <p:cNvPr id="125" name="Rectangle 124">
            <a:extLst>
              <a:ext uri="{FF2B5EF4-FFF2-40B4-BE49-F238E27FC236}">
                <a16:creationId xmlns:a16="http://schemas.microsoft.com/office/drawing/2014/main" id="{5665FCD3-DBE1-4669-9DA9-7F12BE68985A}"/>
              </a:ext>
            </a:extLst>
          </p:cNvPr>
          <p:cNvSpPr/>
          <p:nvPr/>
        </p:nvSpPr>
        <p:spPr>
          <a:xfrm>
            <a:off x="38245608" y="24485819"/>
            <a:ext cx="1330137" cy="40501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Light" panose="020B0502040204020203" pitchFamily="34" charset="0"/>
                <a:cs typeface="Segoe UI Light" panose="020B0502040204020203" pitchFamily="34" charset="0"/>
              </a:rPr>
              <a:t>FIGURE 8</a:t>
            </a:r>
          </a:p>
        </p:txBody>
      </p:sp>
      <p:cxnSp>
        <p:nvCxnSpPr>
          <p:cNvPr id="126" name="Straight Connector 125">
            <a:extLst>
              <a:ext uri="{FF2B5EF4-FFF2-40B4-BE49-F238E27FC236}">
                <a16:creationId xmlns:a16="http://schemas.microsoft.com/office/drawing/2014/main" id="{E4EE374B-984B-427E-932A-2AAC322517AC}"/>
              </a:ext>
            </a:extLst>
          </p:cNvPr>
          <p:cNvCxnSpPr>
            <a:cxnSpLocks/>
          </p:cNvCxnSpPr>
          <p:nvPr/>
        </p:nvCxnSpPr>
        <p:spPr>
          <a:xfrm flipV="1">
            <a:off x="31792760" y="20948533"/>
            <a:ext cx="6276274" cy="27637"/>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165F2369-909E-4C1C-AFDC-CE57C7EBCBC6}"/>
              </a:ext>
            </a:extLst>
          </p:cNvPr>
          <p:cNvSpPr/>
          <p:nvPr/>
        </p:nvSpPr>
        <p:spPr>
          <a:xfrm>
            <a:off x="15539742" y="28637610"/>
            <a:ext cx="4323226" cy="402336"/>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Segoe UI Light" panose="020B0502040204020203" pitchFamily="34" charset="0"/>
                <a:cs typeface="Segoe UI Light" panose="020B0502040204020203" pitchFamily="34" charset="0"/>
              </a:rPr>
              <a:t>Fiber Coupled </a:t>
            </a:r>
            <a:r>
              <a:rPr lang="en-US" sz="2000" dirty="0" err="1">
                <a:latin typeface="Segoe UI Light" panose="020B0502040204020203" pitchFamily="34" charset="0"/>
                <a:cs typeface="Segoe UI Light" panose="020B0502040204020203" pitchFamily="34" charset="0"/>
              </a:rPr>
              <a:t>InGaAs</a:t>
            </a:r>
            <a:r>
              <a:rPr lang="en-US" sz="2000" dirty="0">
                <a:latin typeface="Segoe UI Light" panose="020B0502040204020203" pitchFamily="34" charset="0"/>
                <a:cs typeface="Segoe UI Light" panose="020B0502040204020203" pitchFamily="34" charset="0"/>
              </a:rPr>
              <a:t> PIN photodiode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9210</TotalTime>
  <Words>1198</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Segoe UI</vt:lpstr>
      <vt:lpstr>Segoe UI Light</vt:lpstr>
      <vt:lpstr>Segoe UI Semibold</vt:lpstr>
      <vt:lpstr>Segoe UI Semilight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OIT</dc:creator>
  <cp:lastModifiedBy>Jiayi Ren</cp:lastModifiedBy>
  <cp:revision>446</cp:revision>
  <dcterms:created xsi:type="dcterms:W3CDTF">2010-06-08T20:02:25Z</dcterms:created>
  <dcterms:modified xsi:type="dcterms:W3CDTF">2018-04-23T03:06:28Z</dcterms:modified>
</cp:coreProperties>
</file>