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2964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rt" initials="CSD" lastIdx="1" clrIdx="0"/>
  <p:cmAuthor id="1" name="Sharon Young" initials="SY" lastIdx="0" clrIdx="1">
    <p:extLst>
      <p:ext uri="{19B8F6BF-5375-455C-9EA6-DF929625EA0E}">
        <p15:presenceInfo xmlns:p15="http://schemas.microsoft.com/office/powerpoint/2012/main" userId="S-1-5-21-2524860626-528854503-1567902168-744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202"/>
    <a:srgbClr val="D20000"/>
    <a:srgbClr val="CC0000"/>
    <a:srgbClr val="DA0000"/>
    <a:srgbClr val="993937"/>
    <a:srgbClr val="BB4643"/>
    <a:srgbClr val="C20000"/>
    <a:srgbClr val="C1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71" autoAdjust="0"/>
    <p:restoredTop sz="94521" autoAdjust="0"/>
  </p:normalViewPr>
  <p:slideViewPr>
    <p:cSldViewPr>
      <p:cViewPr>
        <p:scale>
          <a:sx n="28" d="100"/>
          <a:sy n="28" d="100"/>
        </p:scale>
        <p:origin x="648" y="-207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A37C64A-852A-DE4D-A1C9-320242F71D38}" type="datetimeFigureOut">
              <a:rPr lang="en-US" smtClean="0"/>
              <a:t>4/27/2018</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B619BCF5-0BFA-E548-B6CF-A7DB34CAE30F}" type="slidenum">
              <a:rPr lang="en-US" smtClean="0"/>
              <a:t>‹#›</a:t>
            </a:fld>
            <a:endParaRPr lang="en-US"/>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19BCF5-0BFA-E548-B6CF-A7DB34CAE30F}" type="slidenum">
              <a:rPr lang="en-US" smtClean="0"/>
              <a:t>1</a:t>
            </a:fld>
            <a:endParaRPr lang="en-US"/>
          </a:p>
        </p:txBody>
      </p:sp>
    </p:spTree>
    <p:extLst>
      <p:ext uri="{BB962C8B-B14F-4D97-AF65-F5344CB8AC3E}">
        <p14:creationId xmlns:p14="http://schemas.microsoft.com/office/powerpoint/2010/main" val="13771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31EC09-EA06-40CE-9A1A-DD1CD4AE4724}"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1EC09-EA06-40CE-9A1A-DD1CD4AE4724}"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31EC09-EA06-40CE-9A1A-DD1CD4AE4724}"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31EC09-EA06-40CE-9A1A-DD1CD4AE4724}" type="datetimeFigureOut">
              <a:rPr lang="en-US" smtClean="0"/>
              <a:pPr/>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31EC09-EA06-40CE-9A1A-DD1CD4AE4724}" type="datetimeFigureOut">
              <a:rPr lang="en-US" smtClean="0"/>
              <a:pPr/>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C09-EA06-40CE-9A1A-DD1CD4AE4724}" type="datetimeFigureOut">
              <a:rPr lang="en-US" smtClean="0"/>
              <a:pPr/>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0531EC09-EA06-40CE-9A1A-DD1CD4AE4724}"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3"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0531EC09-EA06-40CE-9A1A-DD1CD4AE4724}"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0531EC09-EA06-40CE-9A1A-DD1CD4AE4724}" type="datetimeFigureOut">
              <a:rPr lang="en-US" smtClean="0"/>
              <a:pPr/>
              <a:t>4/27/2018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87D46FBD-1C0C-4E62-828C-649E2BC539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E1908210-B058-4D01-84AA-30764446EE0B}"/>
              </a:ext>
            </a:extLst>
          </p:cNvPr>
          <p:cNvSpPr/>
          <p:nvPr/>
        </p:nvSpPr>
        <p:spPr>
          <a:xfrm>
            <a:off x="15530823" y="5729516"/>
            <a:ext cx="12801598" cy="1280160"/>
          </a:xfrm>
          <a:prstGeom prst="rect">
            <a:avLst/>
          </a:prstGeom>
          <a:solidFill>
            <a:srgbClr val="B10202"/>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Optical Equipment</a:t>
            </a:r>
          </a:p>
        </p:txBody>
      </p:sp>
      <p:sp>
        <p:nvSpPr>
          <p:cNvPr id="91" name="Rectangle 90">
            <a:extLst>
              <a:ext uri="{FF2B5EF4-FFF2-40B4-BE49-F238E27FC236}">
                <a16:creationId xmlns:a16="http://schemas.microsoft.com/office/drawing/2014/main" id="{14B324A6-B94F-4BA3-9F4B-E9E962DA6CB0}"/>
              </a:ext>
            </a:extLst>
          </p:cNvPr>
          <p:cNvSpPr/>
          <p:nvPr/>
        </p:nvSpPr>
        <p:spPr>
          <a:xfrm>
            <a:off x="30194998" y="5787594"/>
            <a:ext cx="12801599" cy="128016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Software</a:t>
            </a:r>
          </a:p>
        </p:txBody>
      </p:sp>
      <p:sp>
        <p:nvSpPr>
          <p:cNvPr id="130" name="Rectangle 129">
            <a:extLst>
              <a:ext uri="{FF2B5EF4-FFF2-40B4-BE49-F238E27FC236}">
                <a16:creationId xmlns:a16="http://schemas.microsoft.com/office/drawing/2014/main" id="{FE6AC989-8BDD-44A7-AC7C-0A74D0760FB5}"/>
              </a:ext>
            </a:extLst>
          </p:cNvPr>
          <p:cNvSpPr/>
          <p:nvPr/>
        </p:nvSpPr>
        <p:spPr>
          <a:xfrm>
            <a:off x="38712090" y="16556699"/>
            <a:ext cx="4250733" cy="4231567"/>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92" name="Rectangle 91">
            <a:extLst>
              <a:ext uri="{FF2B5EF4-FFF2-40B4-BE49-F238E27FC236}">
                <a16:creationId xmlns:a16="http://schemas.microsoft.com/office/drawing/2014/main" id="{D14EEA2A-26B9-43C7-9C0F-9A0EFD9E5BDB}"/>
              </a:ext>
            </a:extLst>
          </p:cNvPr>
          <p:cNvSpPr/>
          <p:nvPr/>
        </p:nvSpPr>
        <p:spPr>
          <a:xfrm>
            <a:off x="22249183" y="28151754"/>
            <a:ext cx="6095942" cy="3632516"/>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88" name="Rectangle 87">
            <a:extLst>
              <a:ext uri="{FF2B5EF4-FFF2-40B4-BE49-F238E27FC236}">
                <a16:creationId xmlns:a16="http://schemas.microsoft.com/office/drawing/2014/main" id="{BFBA2539-853E-4206-8D94-BAFE36C9F8B7}"/>
              </a:ext>
            </a:extLst>
          </p:cNvPr>
          <p:cNvSpPr/>
          <p:nvPr/>
        </p:nvSpPr>
        <p:spPr>
          <a:xfrm>
            <a:off x="8608390" y="12730271"/>
            <a:ext cx="5107577" cy="7366997"/>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6" name="Rectangle 5"/>
          <p:cNvSpPr/>
          <p:nvPr/>
        </p:nvSpPr>
        <p:spPr>
          <a:xfrm>
            <a:off x="0" y="1"/>
            <a:ext cx="43891200" cy="3382043"/>
          </a:xfrm>
          <a:prstGeom prst="rect">
            <a:avLst/>
          </a:prstGeom>
          <a:solidFill>
            <a:srgbClr val="B1020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numCol="1" rtlCol="0" anchor="ctr"/>
          <a:lstStyle/>
          <a:p>
            <a:pPr algn="ctr"/>
            <a:endParaRPr lang="en-US" sz="3600" b="1" dirty="0">
              <a:solidFill>
                <a:srgbClr val="D20000"/>
              </a:solidFill>
            </a:endParaRPr>
          </a:p>
        </p:txBody>
      </p:sp>
      <p:sp>
        <p:nvSpPr>
          <p:cNvPr id="11265" name="Rectangle 1"/>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1267" name="Rectangle 3"/>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025" name="Rectangle 1"/>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026" name="Rectangle 2"/>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5" name="TextBox 4"/>
          <p:cNvSpPr txBox="1"/>
          <p:nvPr/>
        </p:nvSpPr>
        <p:spPr>
          <a:xfrm>
            <a:off x="1361375" y="846562"/>
            <a:ext cx="22783800" cy="1708160"/>
          </a:xfrm>
          <a:prstGeom prst="rect">
            <a:avLst/>
          </a:prstGeom>
          <a:noFill/>
        </p:spPr>
        <p:txBody>
          <a:bodyPr wrap="square" rtlCol="0">
            <a:spAutoFit/>
          </a:bodyPr>
          <a:lstStyle/>
          <a:p>
            <a:r>
              <a:rPr lang="en-US" sz="10500" b="1" cap="all" spc="250" dirty="0">
                <a:solidFill>
                  <a:schemeClr val="bg1"/>
                </a:solidFill>
                <a:latin typeface="Segoe UI Semibold" panose="020B0702040204020203" pitchFamily="34" charset="0"/>
                <a:cs typeface="Segoe UI Semibold" panose="020B0702040204020203" pitchFamily="34" charset="0"/>
              </a:rPr>
              <a:t>Fiber Optic Sensor for CubeSat</a:t>
            </a:r>
          </a:p>
        </p:txBody>
      </p:sp>
      <p:cxnSp>
        <p:nvCxnSpPr>
          <p:cNvPr id="10" name="Straight Connector 9"/>
          <p:cNvCxnSpPr>
            <a:cxnSpLocks/>
          </p:cNvCxnSpPr>
          <p:nvPr/>
        </p:nvCxnSpPr>
        <p:spPr>
          <a:xfrm>
            <a:off x="14630400" y="5727541"/>
            <a:ext cx="0" cy="24658339"/>
          </a:xfrm>
          <a:prstGeom prst="line">
            <a:avLst/>
          </a:prstGeom>
          <a:ln w="127000">
            <a:gradFill>
              <a:gsLst>
                <a:gs pos="0">
                  <a:schemeClr val="bg1"/>
                </a:gs>
                <a:gs pos="100000">
                  <a:schemeClr val="bg1">
                    <a:lumMod val="75000"/>
                  </a:schemeClr>
                </a:gs>
              </a:gsLst>
              <a:lin ang="16200000" scaled="0"/>
            </a:gra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437319-5ED5-416A-9E40-20218524900C}"/>
              </a:ext>
            </a:extLst>
          </p:cNvPr>
          <p:cNvSpPr/>
          <p:nvPr/>
        </p:nvSpPr>
        <p:spPr>
          <a:xfrm>
            <a:off x="15237415" y="14587616"/>
            <a:ext cx="1280159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7288B5B-C05C-444C-96E7-7F5EBCFDF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8200" y="666352"/>
            <a:ext cx="15544800" cy="2106869"/>
          </a:xfrm>
          <a:prstGeom prst="rect">
            <a:avLst/>
          </a:prstGeom>
        </p:spPr>
      </p:pic>
      <p:sp>
        <p:nvSpPr>
          <p:cNvPr id="37" name="Rectangle 36">
            <a:extLst>
              <a:ext uri="{FF2B5EF4-FFF2-40B4-BE49-F238E27FC236}">
                <a16:creationId xmlns:a16="http://schemas.microsoft.com/office/drawing/2014/main" id="{2646DC97-D5CF-4C78-A9AD-B7594C3D2C58}"/>
              </a:ext>
            </a:extLst>
          </p:cNvPr>
          <p:cNvSpPr/>
          <p:nvPr/>
        </p:nvSpPr>
        <p:spPr>
          <a:xfrm>
            <a:off x="266032" y="27441890"/>
            <a:ext cx="13487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53C770-450C-4F5A-AE15-87E2A4980E98}"/>
              </a:ext>
            </a:extLst>
          </p:cNvPr>
          <p:cNvSpPr/>
          <p:nvPr/>
        </p:nvSpPr>
        <p:spPr>
          <a:xfrm>
            <a:off x="914383" y="20922724"/>
            <a:ext cx="12801598" cy="1188720"/>
          </a:xfrm>
          <a:prstGeom prst="rect">
            <a:avLst/>
          </a:prstGeom>
          <a:solidFill>
            <a:srgbClr val="B10202"/>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Angular Displacement</a:t>
            </a:r>
          </a:p>
        </p:txBody>
      </p:sp>
      <p:sp>
        <p:nvSpPr>
          <p:cNvPr id="46" name="Rectangle 45">
            <a:extLst>
              <a:ext uri="{FF2B5EF4-FFF2-40B4-BE49-F238E27FC236}">
                <a16:creationId xmlns:a16="http://schemas.microsoft.com/office/drawing/2014/main" id="{1E2E4BC4-84F9-4741-98D0-B3C046755617}"/>
              </a:ext>
            </a:extLst>
          </p:cNvPr>
          <p:cNvSpPr/>
          <p:nvPr/>
        </p:nvSpPr>
        <p:spPr>
          <a:xfrm>
            <a:off x="15544800" y="18092525"/>
            <a:ext cx="12801599" cy="128016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Fiber Optics</a:t>
            </a:r>
          </a:p>
        </p:txBody>
      </p:sp>
      <p:sp>
        <p:nvSpPr>
          <p:cNvPr id="43" name="Rectangle 42">
            <a:extLst>
              <a:ext uri="{FF2B5EF4-FFF2-40B4-BE49-F238E27FC236}">
                <a16:creationId xmlns:a16="http://schemas.microsoft.com/office/drawing/2014/main" id="{27EBC0A5-7EE9-4DC0-9BD4-46063729B689}"/>
              </a:ext>
            </a:extLst>
          </p:cNvPr>
          <p:cNvSpPr/>
          <p:nvPr/>
        </p:nvSpPr>
        <p:spPr>
          <a:xfrm>
            <a:off x="15544764" y="19431554"/>
            <a:ext cx="12801606" cy="5258117"/>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Fiber optic cables carry light instead of electricity. Through this simple trait, they provide several advantages in the field of data transmission and sensing over conventional copper wire communications. Some primary features of fiber optics are as following:</a:t>
            </a:r>
          </a:p>
          <a:p>
            <a:pPr marL="137160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Longer distance transmission</a:t>
            </a:r>
            <a:r>
              <a:rPr lang="en-US" sz="2500" dirty="0">
                <a:solidFill>
                  <a:schemeClr val="tx1"/>
                </a:solidFill>
                <a:latin typeface="Segoe UI Semilight" panose="020B0402040204020203" pitchFamily="34" charset="0"/>
                <a:cs typeface="Segoe UI Semilight" panose="020B0402040204020203" pitchFamily="34" charset="0"/>
              </a:rPr>
              <a:t> – fiber optics benefit from minimal power loss, meaning they can be transmitted over great distances.</a:t>
            </a:r>
          </a:p>
          <a:p>
            <a:pPr marL="137160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High bandwidth capability</a:t>
            </a:r>
            <a:r>
              <a:rPr lang="en-US" sz="2500" dirty="0">
                <a:solidFill>
                  <a:schemeClr val="tx1"/>
                </a:solidFill>
                <a:latin typeface="Segoe UI Semilight" panose="020B0402040204020203" pitchFamily="34" charset="0"/>
                <a:cs typeface="Segoe UI Semilight" panose="020B0402040204020203" pitchFamily="34" charset="0"/>
              </a:rPr>
              <a:t> – the volume of data that fiber optics can transmit per unit of time is far greater than copper wire.</a:t>
            </a:r>
          </a:p>
          <a:p>
            <a:pPr marL="137160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No moving parts</a:t>
            </a:r>
            <a:r>
              <a:rPr lang="en-US" sz="2500" dirty="0">
                <a:solidFill>
                  <a:schemeClr val="tx1"/>
                </a:solidFill>
                <a:latin typeface="Segoe UI Semilight" panose="020B0402040204020203" pitchFamily="34" charset="0"/>
                <a:cs typeface="Segoe UI Semilight" panose="020B0402040204020203" pitchFamily="34" charset="0"/>
              </a:rPr>
              <a:t> – moving items create wear and can fail. In the realm of space, repairs are a nearly impossible (even unnecessary) task.</a:t>
            </a:r>
          </a:p>
          <a:p>
            <a:pPr marL="137160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Resistance to electromagnetic interference</a:t>
            </a:r>
            <a:r>
              <a:rPr lang="en-US" sz="2500" dirty="0">
                <a:solidFill>
                  <a:schemeClr val="tx1"/>
                </a:solidFill>
                <a:latin typeface="Segoe UI Semilight" panose="020B0402040204020203" pitchFamily="34" charset="0"/>
                <a:cs typeface="Segoe UI Semilight" panose="020B0402040204020203" pitchFamily="34" charset="0"/>
              </a:rPr>
              <a:t> – fiber optic cables are not prone to radio interference caused by electrical circuitry.</a:t>
            </a:r>
          </a:p>
          <a:p>
            <a:pPr marL="137160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Multiple uses</a:t>
            </a:r>
            <a:r>
              <a:rPr lang="en-US" sz="2500" dirty="0">
                <a:solidFill>
                  <a:schemeClr val="tx1"/>
                </a:solidFill>
                <a:latin typeface="Segoe UI Semilight" panose="020B0402040204020203" pitchFamily="34" charset="0"/>
                <a:cs typeface="Segoe UI Semilight" panose="020B0402040204020203" pitchFamily="34" charset="0"/>
              </a:rPr>
              <a:t> </a:t>
            </a:r>
            <a:r>
              <a:rPr lang="en-US" sz="2500" i="1" dirty="0">
                <a:solidFill>
                  <a:schemeClr val="tx1"/>
                </a:solidFill>
                <a:latin typeface="Segoe UI Semilight" panose="020B0402040204020203" pitchFamily="34" charset="0"/>
                <a:cs typeface="Segoe UI Semilight" panose="020B0402040204020203" pitchFamily="34" charset="0"/>
              </a:rPr>
              <a:t>– </a:t>
            </a:r>
            <a:r>
              <a:rPr lang="en-US" sz="2500" dirty="0">
                <a:solidFill>
                  <a:schemeClr val="tx1"/>
                </a:solidFill>
                <a:latin typeface="Segoe UI Semilight" panose="020B0402040204020203" pitchFamily="34" charset="0"/>
                <a:cs typeface="Segoe UI Semilight" panose="020B0402040204020203" pitchFamily="34" charset="0"/>
              </a:rPr>
              <a:t>various forms of optical data can be transmitted back-and-forth across a fiber cable.</a:t>
            </a:r>
          </a:p>
        </p:txBody>
      </p:sp>
      <p:sp>
        <p:nvSpPr>
          <p:cNvPr id="57" name="Rectangle 56">
            <a:extLst>
              <a:ext uri="{FF2B5EF4-FFF2-40B4-BE49-F238E27FC236}">
                <a16:creationId xmlns:a16="http://schemas.microsoft.com/office/drawing/2014/main" id="{E38CC86B-CEA2-4F49-A10A-752876D8FA4F}"/>
              </a:ext>
            </a:extLst>
          </p:cNvPr>
          <p:cNvSpPr/>
          <p:nvPr/>
        </p:nvSpPr>
        <p:spPr>
          <a:xfrm>
            <a:off x="914397" y="5737818"/>
            <a:ext cx="12801599" cy="118872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Introduction</a:t>
            </a:r>
          </a:p>
        </p:txBody>
      </p:sp>
      <p:sp>
        <p:nvSpPr>
          <p:cNvPr id="60" name="Rectangle 59">
            <a:extLst>
              <a:ext uri="{FF2B5EF4-FFF2-40B4-BE49-F238E27FC236}">
                <a16:creationId xmlns:a16="http://schemas.microsoft.com/office/drawing/2014/main" id="{CF4C851B-6E68-4BBF-A0B3-7C41054AA2A7}"/>
              </a:ext>
            </a:extLst>
          </p:cNvPr>
          <p:cNvSpPr/>
          <p:nvPr/>
        </p:nvSpPr>
        <p:spPr>
          <a:xfrm>
            <a:off x="914383" y="6926538"/>
            <a:ext cx="12801599" cy="3897826"/>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advent of </a:t>
            </a:r>
            <a:r>
              <a:rPr lang="en-US" sz="2500" b="1" dirty="0">
                <a:solidFill>
                  <a:schemeClr val="tx1"/>
                </a:solidFill>
                <a:latin typeface="Segoe UI Semilight" panose="020B0402040204020203" pitchFamily="34" charset="0"/>
                <a:cs typeface="Segoe UI Semilight" panose="020B0402040204020203" pitchFamily="34" charset="0"/>
              </a:rPr>
              <a:t>CubeSats</a:t>
            </a:r>
            <a:r>
              <a:rPr lang="en-US" sz="2500" dirty="0">
                <a:solidFill>
                  <a:schemeClr val="tx1"/>
                </a:solidFill>
                <a:latin typeface="Segoe UI Semilight" panose="020B0402040204020203" pitchFamily="34" charset="0"/>
                <a:cs typeface="Segoe UI Semilight" panose="020B0402040204020203" pitchFamily="34" charset="0"/>
              </a:rPr>
              <a:t> have enabled universities and space agencies alike to conduct research at much lower financial costs than conventional, bulky satellites CubeSats, on the other hand, boast notable features:</a:t>
            </a:r>
          </a:p>
          <a:p>
            <a:pPr marL="18288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10cm</a:t>
            </a:r>
            <a:r>
              <a:rPr lang="en-US" sz="2500" baseline="30000" dirty="0">
                <a:solidFill>
                  <a:schemeClr val="tx1"/>
                </a:solidFill>
                <a:latin typeface="Segoe UI Semilight" panose="020B0402040204020203" pitchFamily="34" charset="0"/>
                <a:cs typeface="Segoe UI Semilight" panose="020B0402040204020203" pitchFamily="34" charset="0"/>
              </a:rPr>
              <a:t>3 </a:t>
            </a:r>
            <a:r>
              <a:rPr lang="en-US" sz="2500" dirty="0">
                <a:solidFill>
                  <a:schemeClr val="tx1"/>
                </a:solidFill>
                <a:latin typeface="Segoe UI Semilight" panose="020B0402040204020203" pitchFamily="34" charset="0"/>
                <a:cs typeface="Segoe UI Semilight" panose="020B0402040204020203" pitchFamily="34" charset="0"/>
              </a:rPr>
              <a:t>volume, weighting 1.33kg per unit (U)</a:t>
            </a:r>
          </a:p>
          <a:p>
            <a:pPr marL="18288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Modular and miniaturized, can be built in several unit sizes: 1U, 2U, 3U+</a:t>
            </a:r>
          </a:p>
          <a:p>
            <a:pPr marL="18288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Affordable, with the average launch price being around $40,000</a:t>
            </a:r>
          </a:p>
          <a:p>
            <a:pPr algn="just">
              <a:spcBef>
                <a:spcPts val="1200"/>
              </a:spcBef>
            </a:pPr>
            <a:r>
              <a:rPr lang="en-US" sz="2500" dirty="0">
                <a:solidFill>
                  <a:schemeClr val="tx1"/>
                </a:solidFill>
                <a:latin typeface="Segoe UI Semilight" panose="020B0402040204020203" pitchFamily="34" charset="0"/>
                <a:cs typeface="Segoe UI Semilight" panose="020B0402040204020203" pitchFamily="34" charset="0"/>
              </a:rPr>
              <a:t>Schools (along with private organizations) have taken interest in designing CubeSats due to their affordability and accessibility. As a result, they have become good tools for education related to various fields of engineering and sciences.</a:t>
            </a:r>
            <a:endParaRPr lang="en-US" sz="2500" dirty="0">
              <a:latin typeface="Segoe UI Semilight" panose="020B0402040204020203" pitchFamily="34" charset="0"/>
              <a:cs typeface="Segoe UI Semilight" panose="020B0402040204020203" pitchFamily="34" charset="0"/>
            </a:endParaRPr>
          </a:p>
        </p:txBody>
      </p:sp>
      <p:cxnSp>
        <p:nvCxnSpPr>
          <p:cNvPr id="61" name="Straight Connector 60">
            <a:extLst>
              <a:ext uri="{FF2B5EF4-FFF2-40B4-BE49-F238E27FC236}">
                <a16:creationId xmlns:a16="http://schemas.microsoft.com/office/drawing/2014/main" id="{9A3E3DAC-11DF-4073-B6D5-8B050845140B}"/>
              </a:ext>
            </a:extLst>
          </p:cNvPr>
          <p:cNvCxnSpPr>
            <a:cxnSpLocks/>
          </p:cNvCxnSpPr>
          <p:nvPr/>
        </p:nvCxnSpPr>
        <p:spPr>
          <a:xfrm>
            <a:off x="29260800" y="5727541"/>
            <a:ext cx="0" cy="24658339"/>
          </a:xfrm>
          <a:prstGeom prst="line">
            <a:avLst/>
          </a:prstGeom>
          <a:ln w="127000">
            <a:gradFill>
              <a:gsLst>
                <a:gs pos="0">
                  <a:schemeClr val="bg1"/>
                </a:gs>
                <a:gs pos="100000">
                  <a:schemeClr val="bg1">
                    <a:lumMod val="75000"/>
                  </a:schemeClr>
                </a:gs>
              </a:gsLst>
              <a:lin ang="16200000" scaled="0"/>
            </a:gra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C8963E9-6350-41E9-923E-31CDD4E21C72}"/>
              </a:ext>
            </a:extLst>
          </p:cNvPr>
          <p:cNvSpPr/>
          <p:nvPr/>
        </p:nvSpPr>
        <p:spPr>
          <a:xfrm>
            <a:off x="914383" y="11530087"/>
            <a:ext cx="12801599" cy="118872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Project Goals</a:t>
            </a:r>
          </a:p>
        </p:txBody>
      </p:sp>
      <p:sp>
        <p:nvSpPr>
          <p:cNvPr id="69" name="Rectangle 68">
            <a:extLst>
              <a:ext uri="{FF2B5EF4-FFF2-40B4-BE49-F238E27FC236}">
                <a16:creationId xmlns:a16="http://schemas.microsoft.com/office/drawing/2014/main" id="{F6A2EBB1-F369-439D-8BDB-F1ABF6B6B21D}"/>
              </a:ext>
            </a:extLst>
          </p:cNvPr>
          <p:cNvSpPr/>
          <p:nvPr/>
        </p:nvSpPr>
        <p:spPr>
          <a:xfrm>
            <a:off x="914369" y="23728455"/>
            <a:ext cx="12801598" cy="413413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grpSp>
        <p:nvGrpSpPr>
          <p:cNvPr id="34" name="Group 33">
            <a:extLst>
              <a:ext uri="{FF2B5EF4-FFF2-40B4-BE49-F238E27FC236}">
                <a16:creationId xmlns:a16="http://schemas.microsoft.com/office/drawing/2014/main" id="{DA8EF5A7-4767-4C00-9CBA-FB3091AE2403}"/>
              </a:ext>
            </a:extLst>
          </p:cNvPr>
          <p:cNvGrpSpPr/>
          <p:nvPr/>
        </p:nvGrpSpPr>
        <p:grpSpPr>
          <a:xfrm>
            <a:off x="1062865" y="23897197"/>
            <a:ext cx="6712348" cy="3791303"/>
            <a:chOff x="1143000" y="14392216"/>
            <a:chExt cx="6712348" cy="3791303"/>
          </a:xfrm>
        </p:grpSpPr>
        <p:pic>
          <p:nvPicPr>
            <p:cNvPr id="32" name="Picture 31">
              <a:extLst>
                <a:ext uri="{FF2B5EF4-FFF2-40B4-BE49-F238E27FC236}">
                  <a16:creationId xmlns:a16="http://schemas.microsoft.com/office/drawing/2014/main" id="{BC864B4F-F2CC-4AC5-98BD-1A5157F05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4392216"/>
              <a:ext cx="6712348" cy="3791303"/>
            </a:xfrm>
            <a:prstGeom prst="rect">
              <a:avLst/>
            </a:prstGeom>
          </p:spPr>
        </p:pic>
        <p:sp>
          <p:nvSpPr>
            <p:cNvPr id="30" name="Rectangle 29">
              <a:extLst>
                <a:ext uri="{FF2B5EF4-FFF2-40B4-BE49-F238E27FC236}">
                  <a16:creationId xmlns:a16="http://schemas.microsoft.com/office/drawing/2014/main" id="{8D3D6ED7-1645-469A-BD7A-17C2F0299B8B}"/>
                </a:ext>
              </a:extLst>
            </p:cNvPr>
            <p:cNvSpPr/>
            <p:nvPr/>
          </p:nvSpPr>
          <p:spPr>
            <a:xfrm>
              <a:off x="6327962" y="17625524"/>
              <a:ext cx="1344168"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2</a:t>
              </a:r>
            </a:p>
          </p:txBody>
        </p:sp>
      </p:grpSp>
      <p:sp>
        <p:nvSpPr>
          <p:cNvPr id="70" name="Rectangle 69">
            <a:extLst>
              <a:ext uri="{FF2B5EF4-FFF2-40B4-BE49-F238E27FC236}">
                <a16:creationId xmlns:a16="http://schemas.microsoft.com/office/drawing/2014/main" id="{5BD94614-A046-476C-83A4-548A331367A0}"/>
              </a:ext>
            </a:extLst>
          </p:cNvPr>
          <p:cNvSpPr/>
          <p:nvPr/>
        </p:nvSpPr>
        <p:spPr>
          <a:xfrm>
            <a:off x="8211219" y="23728857"/>
            <a:ext cx="5478761" cy="4129669"/>
          </a:xfrm>
          <a:prstGeom prst="rect">
            <a:avLst/>
          </a:prstGeom>
          <a:solidFill>
            <a:schemeClr val="bg1">
              <a:lumMod val="9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500" dirty="0">
                <a:solidFill>
                  <a:schemeClr val="tx1"/>
                </a:solidFill>
                <a:latin typeface="Segoe UI Semilight" panose="020B0402040204020203" pitchFamily="34" charset="0"/>
                <a:cs typeface="Segoe UI Semilight" panose="020B0402040204020203" pitchFamily="34" charset="0"/>
              </a:rPr>
              <a:t>Angular adjustment between two paired CubeSats is done by firing an infrared laser at its neighbored satellite. At an angle, closer sensors will detect a stronger signal. The difference between laser intensities across all sensors is how displacement is computed.</a:t>
            </a:r>
            <a:endParaRPr lang="en-US" sz="2500" dirty="0">
              <a:latin typeface="Segoe UI Semilight" panose="020B0402040204020203" pitchFamily="34" charset="0"/>
              <a:cs typeface="Segoe UI Semilight" panose="020B0402040204020203" pitchFamily="34" charset="0"/>
            </a:endParaRPr>
          </a:p>
        </p:txBody>
      </p:sp>
      <p:sp>
        <p:nvSpPr>
          <p:cNvPr id="78" name="Rectangle 77">
            <a:extLst>
              <a:ext uri="{FF2B5EF4-FFF2-40B4-BE49-F238E27FC236}">
                <a16:creationId xmlns:a16="http://schemas.microsoft.com/office/drawing/2014/main" id="{C11F6311-EECA-4DEB-9F61-707B4E06CDCC}"/>
              </a:ext>
            </a:extLst>
          </p:cNvPr>
          <p:cNvSpPr/>
          <p:nvPr/>
        </p:nvSpPr>
        <p:spPr>
          <a:xfrm>
            <a:off x="8382227" y="23915121"/>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2</a:t>
            </a:r>
          </a:p>
        </p:txBody>
      </p:sp>
      <p:cxnSp>
        <p:nvCxnSpPr>
          <p:cNvPr id="11266" name="Straight Connector 11265">
            <a:extLst>
              <a:ext uri="{FF2B5EF4-FFF2-40B4-BE49-F238E27FC236}">
                <a16:creationId xmlns:a16="http://schemas.microsoft.com/office/drawing/2014/main" id="{021F9F9F-99A4-4E3B-9947-158CFD83B69D}"/>
              </a:ext>
            </a:extLst>
          </p:cNvPr>
          <p:cNvCxnSpPr>
            <a:cxnSpLocks/>
          </p:cNvCxnSpPr>
          <p:nvPr/>
        </p:nvCxnSpPr>
        <p:spPr>
          <a:xfrm>
            <a:off x="9978265" y="24142437"/>
            <a:ext cx="33528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29669E6-614E-4F94-A82E-017FBA8BA273}"/>
              </a:ext>
            </a:extLst>
          </p:cNvPr>
          <p:cNvGrpSpPr/>
          <p:nvPr/>
        </p:nvGrpSpPr>
        <p:grpSpPr>
          <a:xfrm>
            <a:off x="914354" y="27874764"/>
            <a:ext cx="12801598" cy="3825245"/>
            <a:chOff x="837514" y="28025723"/>
            <a:chExt cx="12801598" cy="3825245"/>
          </a:xfrm>
        </p:grpSpPr>
        <p:sp>
          <p:nvSpPr>
            <p:cNvPr id="71" name="Rectangle 70">
              <a:extLst>
                <a:ext uri="{FF2B5EF4-FFF2-40B4-BE49-F238E27FC236}">
                  <a16:creationId xmlns:a16="http://schemas.microsoft.com/office/drawing/2014/main" id="{F2CAA855-96F4-495B-89BD-DC6ED8385309}"/>
                </a:ext>
              </a:extLst>
            </p:cNvPr>
            <p:cNvSpPr/>
            <p:nvPr/>
          </p:nvSpPr>
          <p:spPr>
            <a:xfrm>
              <a:off x="837514" y="28025723"/>
              <a:ext cx="12801598" cy="382524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72" name="Rectangle 71">
              <a:extLst>
                <a:ext uri="{FF2B5EF4-FFF2-40B4-BE49-F238E27FC236}">
                  <a16:creationId xmlns:a16="http://schemas.microsoft.com/office/drawing/2014/main" id="{C72739EC-18FE-418F-95D0-FDF210B9A79E}"/>
                </a:ext>
              </a:extLst>
            </p:cNvPr>
            <p:cNvSpPr/>
            <p:nvPr/>
          </p:nvSpPr>
          <p:spPr>
            <a:xfrm>
              <a:off x="852027" y="28039449"/>
              <a:ext cx="5598097" cy="3811519"/>
            </a:xfrm>
            <a:prstGeom prst="rect">
              <a:avLst/>
            </a:prstGeom>
            <a:solidFill>
              <a:schemeClr val="bg1">
                <a:lumMod val="9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2400" dirty="0">
                <a:solidFill>
                  <a:schemeClr val="tx1"/>
                </a:solidFill>
                <a:latin typeface="Segoe UI" panose="020B0502040204020203" pitchFamily="34" charset="0"/>
                <a:cs typeface="Segoe UI" panose="020B0502040204020203" pitchFamily="34" charset="0"/>
              </a:endParaRPr>
            </a:p>
            <a:p>
              <a:pPr algn="just"/>
              <a:r>
                <a:rPr lang="en-US" sz="2500" dirty="0">
                  <a:solidFill>
                    <a:schemeClr val="tx1"/>
                  </a:solidFill>
                  <a:latin typeface="Segoe UI Semilight" panose="020B0402040204020203" pitchFamily="34" charset="0"/>
                  <a:cs typeface="Segoe UI Semilight" panose="020B0402040204020203" pitchFamily="34" charset="0"/>
                </a:rPr>
                <a:t>By firing a laser into space and then refocusing its beam on the receiving end of a CubeSat, we can use the angle that it approaches to find where a neighboring satellite is facing. We accomplish this by reflecting the laser signal back into an array of photodiodes to process.</a:t>
              </a:r>
              <a:endParaRPr lang="en-US" sz="2500" dirty="0">
                <a:latin typeface="Segoe UI Semilight" panose="020B0402040204020203" pitchFamily="34" charset="0"/>
                <a:cs typeface="Segoe UI Semilight" panose="020B0402040204020203" pitchFamily="34" charset="0"/>
              </a:endParaRPr>
            </a:p>
          </p:txBody>
        </p:sp>
        <p:grpSp>
          <p:nvGrpSpPr>
            <p:cNvPr id="36" name="Group 35">
              <a:extLst>
                <a:ext uri="{FF2B5EF4-FFF2-40B4-BE49-F238E27FC236}">
                  <a16:creationId xmlns:a16="http://schemas.microsoft.com/office/drawing/2014/main" id="{41C46DBF-B2ED-4268-AACA-552567D092A7}"/>
                </a:ext>
              </a:extLst>
            </p:cNvPr>
            <p:cNvGrpSpPr/>
            <p:nvPr/>
          </p:nvGrpSpPr>
          <p:grpSpPr>
            <a:xfrm>
              <a:off x="6450124" y="28271136"/>
              <a:ext cx="7035168" cy="3454374"/>
              <a:chOff x="6172200" y="18408435"/>
              <a:chExt cx="7467588" cy="3666699"/>
            </a:xfrm>
          </p:grpSpPr>
          <p:pic>
            <p:nvPicPr>
              <p:cNvPr id="27" name="Picture 26">
                <a:extLst>
                  <a:ext uri="{FF2B5EF4-FFF2-40B4-BE49-F238E27FC236}">
                    <a16:creationId xmlns:a16="http://schemas.microsoft.com/office/drawing/2014/main" id="{F8E19AC7-91EB-4D61-8D8A-6E07006AAC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18408435"/>
                <a:ext cx="7467588" cy="3666699"/>
              </a:xfrm>
              <a:prstGeom prst="rect">
                <a:avLst/>
              </a:prstGeom>
            </p:spPr>
          </p:pic>
          <p:sp>
            <p:nvSpPr>
              <p:cNvPr id="74" name="Rectangle 73">
                <a:extLst>
                  <a:ext uri="{FF2B5EF4-FFF2-40B4-BE49-F238E27FC236}">
                    <a16:creationId xmlns:a16="http://schemas.microsoft.com/office/drawing/2014/main" id="{01EEEF1B-0A74-4C0B-B5E6-48E31CB11EFA}"/>
                  </a:ext>
                </a:extLst>
              </p:cNvPr>
              <p:cNvSpPr/>
              <p:nvPr/>
            </p:nvSpPr>
            <p:spPr>
              <a:xfrm>
                <a:off x="8869177" y="21504194"/>
                <a:ext cx="1417082" cy="427066"/>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3</a:t>
                </a:r>
              </a:p>
            </p:txBody>
          </p:sp>
        </p:grpSp>
      </p:grpSp>
      <p:sp>
        <p:nvSpPr>
          <p:cNvPr id="94" name="Rectangle 93">
            <a:extLst>
              <a:ext uri="{FF2B5EF4-FFF2-40B4-BE49-F238E27FC236}">
                <a16:creationId xmlns:a16="http://schemas.microsoft.com/office/drawing/2014/main" id="{09940E58-92D7-45C0-96C7-BA5211427A17}"/>
              </a:ext>
            </a:extLst>
          </p:cNvPr>
          <p:cNvSpPr/>
          <p:nvPr/>
        </p:nvSpPr>
        <p:spPr>
          <a:xfrm>
            <a:off x="1142971" y="28069644"/>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3</a:t>
            </a:r>
          </a:p>
        </p:txBody>
      </p:sp>
      <p:cxnSp>
        <p:nvCxnSpPr>
          <p:cNvPr id="95" name="Straight Connector 94">
            <a:extLst>
              <a:ext uri="{FF2B5EF4-FFF2-40B4-BE49-F238E27FC236}">
                <a16:creationId xmlns:a16="http://schemas.microsoft.com/office/drawing/2014/main" id="{2ED0E38A-FC9E-4AF8-8B6F-90AC445F87A0}"/>
              </a:ext>
            </a:extLst>
          </p:cNvPr>
          <p:cNvCxnSpPr>
            <a:cxnSpLocks/>
          </p:cNvCxnSpPr>
          <p:nvPr/>
        </p:nvCxnSpPr>
        <p:spPr>
          <a:xfrm>
            <a:off x="2739009" y="28296249"/>
            <a:ext cx="3352800"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10BF05E-B323-4194-A510-2DEF8E63C1AE}"/>
              </a:ext>
            </a:extLst>
          </p:cNvPr>
          <p:cNvSpPr/>
          <p:nvPr/>
        </p:nvSpPr>
        <p:spPr>
          <a:xfrm>
            <a:off x="15544764" y="24689990"/>
            <a:ext cx="7756464" cy="3457137"/>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6477A13-1567-462A-B8F5-F64878BAFB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29899" y="25047800"/>
            <a:ext cx="2699429" cy="2803120"/>
          </a:xfrm>
          <a:prstGeom prst="rect">
            <a:avLst/>
          </a:prstGeom>
        </p:spPr>
      </p:pic>
      <p:pic>
        <p:nvPicPr>
          <p:cNvPr id="9" name="Picture 8">
            <a:extLst>
              <a:ext uri="{FF2B5EF4-FFF2-40B4-BE49-F238E27FC236}">
                <a16:creationId xmlns:a16="http://schemas.microsoft.com/office/drawing/2014/main" id="{FD2AF12D-FB2D-4ABD-AA57-54B9242CFD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46528" y="24793389"/>
            <a:ext cx="4536116" cy="3187307"/>
          </a:xfrm>
          <a:prstGeom prst="rect">
            <a:avLst/>
          </a:prstGeom>
        </p:spPr>
      </p:pic>
      <p:sp>
        <p:nvSpPr>
          <p:cNvPr id="98" name="Rectangle 97">
            <a:extLst>
              <a:ext uri="{FF2B5EF4-FFF2-40B4-BE49-F238E27FC236}">
                <a16:creationId xmlns:a16="http://schemas.microsoft.com/office/drawing/2014/main" id="{A3178010-2FF0-4ACF-876E-4CD7B6292FD7}"/>
              </a:ext>
            </a:extLst>
          </p:cNvPr>
          <p:cNvSpPr/>
          <p:nvPr/>
        </p:nvSpPr>
        <p:spPr>
          <a:xfrm>
            <a:off x="18527944" y="27347409"/>
            <a:ext cx="1335024"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5</a:t>
            </a:r>
          </a:p>
        </p:txBody>
      </p:sp>
      <p:sp>
        <p:nvSpPr>
          <p:cNvPr id="97" name="Rectangle 96">
            <a:extLst>
              <a:ext uri="{FF2B5EF4-FFF2-40B4-BE49-F238E27FC236}">
                <a16:creationId xmlns:a16="http://schemas.microsoft.com/office/drawing/2014/main" id="{439C04DE-7B3A-44AF-9BE6-76CA96F512F7}"/>
              </a:ext>
            </a:extLst>
          </p:cNvPr>
          <p:cNvSpPr/>
          <p:nvPr/>
        </p:nvSpPr>
        <p:spPr>
          <a:xfrm>
            <a:off x="15544763" y="28140232"/>
            <a:ext cx="6668761" cy="3644038"/>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274320" rIns="182880" bIns="18288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500" dirty="0">
                <a:solidFill>
                  <a:schemeClr val="tx1"/>
                </a:solidFill>
                <a:latin typeface="Segoe UI Semilight" panose="020B0402040204020203" pitchFamily="34" charset="0"/>
                <a:cs typeface="Segoe UI Semilight" panose="020B0402040204020203" pitchFamily="34" charset="0"/>
              </a:rPr>
              <a:t>The angle created by the reflective surface determines which photodiodes receive a more intense laser signal. Each receiving fiber sits a fixed distance from the emitting fiber, so the angle-of-attack can be determined given the specifications of the fiber, lens, and reflective surface.</a:t>
            </a:r>
          </a:p>
        </p:txBody>
      </p:sp>
      <p:sp>
        <p:nvSpPr>
          <p:cNvPr id="106" name="Rectangle 105">
            <a:extLst>
              <a:ext uri="{FF2B5EF4-FFF2-40B4-BE49-F238E27FC236}">
                <a16:creationId xmlns:a16="http://schemas.microsoft.com/office/drawing/2014/main" id="{890A63E8-14AD-4949-AF90-70E9641E3D23}"/>
              </a:ext>
            </a:extLst>
          </p:cNvPr>
          <p:cNvSpPr/>
          <p:nvPr/>
        </p:nvSpPr>
        <p:spPr>
          <a:xfrm>
            <a:off x="914384" y="12773857"/>
            <a:ext cx="7696216" cy="7323411"/>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Design a displacement sensor board for use in a future UNLV CubeSat project.</a:t>
            </a:r>
          </a:p>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Use fiber optics in replacement of traditional integrated chip designs for the board.</a:t>
            </a:r>
          </a:p>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Use near-infrared (NIR) photodiodes to detect and interpret a laser input for displacement.</a:t>
            </a:r>
          </a:p>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Demonstrate the implementation of an optical setup used to drive a laser and receive its input across mounted photodiodes. </a:t>
            </a:r>
          </a:p>
          <a:p>
            <a:pPr marL="114300" lvl="1" algn="just"/>
            <a:endParaRPr lang="en-US" sz="2500" dirty="0">
              <a:solidFill>
                <a:schemeClr val="tx1"/>
              </a:solidFill>
              <a:latin typeface="Segoe UI Semilight" panose="020B0402040204020203" pitchFamily="34" charset="0"/>
              <a:cs typeface="Segoe UI Semilight" panose="020B0402040204020203" pitchFamily="34" charset="0"/>
            </a:endParaRPr>
          </a:p>
          <a:p>
            <a:pPr marL="114300" lvl="1" algn="just"/>
            <a:endParaRPr lang="en-US" sz="2500" dirty="0">
              <a:solidFill>
                <a:schemeClr val="tx1"/>
              </a:solidFill>
              <a:latin typeface="Segoe UI Semilight" panose="020B0402040204020203" pitchFamily="34" charset="0"/>
              <a:cs typeface="Segoe UI Semilight" panose="020B0402040204020203" pitchFamily="34" charset="0"/>
            </a:endParaRPr>
          </a:p>
          <a:p>
            <a:pPr algn="just"/>
            <a:endParaRPr lang="en-US" sz="2400" dirty="0">
              <a:solidFill>
                <a:schemeClr val="tx1"/>
              </a:solidFill>
              <a:latin typeface="Segoe UI Semilight" panose="020B0402040204020203" pitchFamily="34" charset="0"/>
              <a:cs typeface="Segoe UI Semilight" panose="020B0402040204020203" pitchFamily="34" charset="0"/>
            </a:endParaRPr>
          </a:p>
          <a:p>
            <a:pPr algn="just"/>
            <a:endParaRPr lang="en-US" sz="2400" dirty="0">
              <a:solidFill>
                <a:schemeClr val="tx1"/>
              </a:solidFill>
              <a:latin typeface="Segoe UI Semilight" panose="020B0402040204020203" pitchFamily="34" charset="0"/>
              <a:cs typeface="Segoe UI Semilight" panose="020B0402040204020203" pitchFamily="34" charset="0"/>
            </a:endParaRPr>
          </a:p>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fiber optic sensor falls under </a:t>
            </a:r>
            <a:r>
              <a:rPr lang="en-US" sz="2500" b="1" dirty="0">
                <a:solidFill>
                  <a:schemeClr val="tx1"/>
                </a:solidFill>
                <a:latin typeface="Segoe UI Semilight" panose="020B0402040204020203" pitchFamily="34" charset="0"/>
                <a:cs typeface="Segoe UI Semilight" panose="020B0402040204020203" pitchFamily="34" charset="0"/>
              </a:rPr>
              <a:t>Attitude Determination &amp; Control</a:t>
            </a:r>
            <a:r>
              <a:rPr lang="en-US" sz="2500" dirty="0">
                <a:solidFill>
                  <a:schemeClr val="tx1"/>
                </a:solidFill>
                <a:latin typeface="Segoe UI Semilight" panose="020B0402040204020203" pitchFamily="34" charset="0"/>
                <a:cs typeface="Segoe UI Semilight" panose="020B0402040204020203" pitchFamily="34" charset="0"/>
              </a:rPr>
              <a:t>, ultimately designed to:</a:t>
            </a:r>
          </a:p>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Identify and correct rotational displacement.</a:t>
            </a:r>
          </a:p>
          <a:p>
            <a:pPr marL="457200" lvl="1" indent="-342900" algn="just">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Maintain heading once aligned with its target.</a:t>
            </a:r>
          </a:p>
          <a:p>
            <a:pPr marL="457200" lvl="1" indent="-342900" algn="just">
              <a:buFont typeface="Arial" panose="020B0604020202020204" pitchFamily="34" charset="0"/>
              <a:buChar char="•"/>
            </a:pPr>
            <a:endParaRPr lang="en-US" sz="2500" dirty="0">
              <a:solidFill>
                <a:schemeClr val="tx1"/>
              </a:solidFill>
              <a:latin typeface="Segoe UI Semilight" panose="020B0402040204020203" pitchFamily="34" charset="0"/>
              <a:cs typeface="Segoe UI Semilight" panose="020B0402040204020203" pitchFamily="34" charset="0"/>
            </a:endParaRPr>
          </a:p>
        </p:txBody>
      </p:sp>
      <p:pic>
        <p:nvPicPr>
          <p:cNvPr id="77" name="Picture 76">
            <a:extLst>
              <a:ext uri="{FF2B5EF4-FFF2-40B4-BE49-F238E27FC236}">
                <a16:creationId xmlns:a16="http://schemas.microsoft.com/office/drawing/2014/main" id="{3D913AB1-98EB-4E2C-8626-CC57DA087DC4}"/>
              </a:ext>
            </a:extLst>
          </p:cNvPr>
          <p:cNvPicPr/>
          <p:nvPr/>
        </p:nvPicPr>
        <p:blipFill>
          <a:blip r:embed="rId8">
            <a:extLst>
              <a:ext uri="{28A0092B-C50C-407E-A947-70E740481C1C}">
                <a14:useLocalDpi xmlns:a14="http://schemas.microsoft.com/office/drawing/2010/main" val="0"/>
              </a:ext>
            </a:extLst>
          </a:blip>
          <a:stretch>
            <a:fillRect/>
          </a:stretch>
        </p:blipFill>
        <p:spPr>
          <a:xfrm>
            <a:off x="8782191" y="13259948"/>
            <a:ext cx="4743309" cy="6783805"/>
          </a:xfrm>
          <a:prstGeom prst="rect">
            <a:avLst/>
          </a:prstGeom>
        </p:spPr>
      </p:pic>
      <p:sp>
        <p:nvSpPr>
          <p:cNvPr id="84" name="Rectangle 83">
            <a:extLst>
              <a:ext uri="{FF2B5EF4-FFF2-40B4-BE49-F238E27FC236}">
                <a16:creationId xmlns:a16="http://schemas.microsoft.com/office/drawing/2014/main" id="{30B5FEA4-588A-42C2-9398-469955B5FF67}"/>
              </a:ext>
            </a:extLst>
          </p:cNvPr>
          <p:cNvSpPr/>
          <p:nvPr/>
        </p:nvSpPr>
        <p:spPr>
          <a:xfrm>
            <a:off x="0" y="3382014"/>
            <a:ext cx="12248918" cy="159879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pPr defTabSz="3657600"/>
            <a:r>
              <a:rPr lang="en-US" sz="3600" b="1" spc="100" dirty="0">
                <a:latin typeface="Segoe UI Semilight" panose="020B0402040204020203" pitchFamily="34" charset="0"/>
                <a:cs typeface="Segoe UI Semilight" panose="020B0402040204020203" pitchFamily="34" charset="0"/>
              </a:rPr>
              <a:t>Instructor: 	Dr. </a:t>
            </a:r>
            <a:r>
              <a:rPr lang="en-US" sz="3600" b="1" spc="100" dirty="0" err="1">
                <a:latin typeface="Segoe UI Semilight" panose="020B0402040204020203" pitchFamily="34" charset="0"/>
                <a:cs typeface="Segoe UI Semilight" panose="020B0402040204020203" pitchFamily="34" charset="0"/>
              </a:rPr>
              <a:t>Grzegorz</a:t>
            </a:r>
            <a:r>
              <a:rPr lang="en-US" sz="3600" b="1" spc="100" dirty="0">
                <a:latin typeface="Segoe UI Semilight" panose="020B0402040204020203" pitchFamily="34" charset="0"/>
                <a:cs typeface="Segoe UI Semilight" panose="020B0402040204020203" pitchFamily="34" charset="0"/>
              </a:rPr>
              <a:t> </a:t>
            </a:r>
            <a:r>
              <a:rPr lang="en-US" sz="3600" b="1" spc="100" dirty="0" err="1">
                <a:latin typeface="Segoe UI Semilight" panose="020B0402040204020203" pitchFamily="34" charset="0"/>
                <a:cs typeface="Segoe UI Semilight" panose="020B0402040204020203" pitchFamily="34" charset="0"/>
              </a:rPr>
              <a:t>Chmaj</a:t>
            </a:r>
            <a:endParaRPr lang="en-US" sz="3600" b="1" spc="100" dirty="0">
              <a:latin typeface="Segoe UI Semilight" panose="020B0402040204020203" pitchFamily="34" charset="0"/>
              <a:cs typeface="Segoe UI Semilight" panose="020B0402040204020203" pitchFamily="34" charset="0"/>
            </a:endParaRPr>
          </a:p>
          <a:p>
            <a:pPr defTabSz="3657600"/>
            <a:r>
              <a:rPr lang="en-US" sz="3600" b="1" spc="100" dirty="0">
                <a:latin typeface="Segoe UI Semilight" panose="020B0402040204020203" pitchFamily="34" charset="0"/>
                <a:cs typeface="Segoe UI Semilight" panose="020B0402040204020203" pitchFamily="34" charset="0"/>
              </a:rPr>
              <a:t>Faculty Advisor: 	Dr. </a:t>
            </a:r>
            <a:r>
              <a:rPr lang="en-US" sz="3600" b="1" spc="100" dirty="0" err="1">
                <a:latin typeface="Segoe UI Semilight" panose="020B0402040204020203" pitchFamily="34" charset="0"/>
                <a:cs typeface="Segoe UI Semilight" panose="020B0402040204020203" pitchFamily="34" charset="0"/>
              </a:rPr>
              <a:t>Ke-Xun</a:t>
            </a:r>
            <a:r>
              <a:rPr lang="en-US" sz="3600" b="1" spc="100" dirty="0">
                <a:latin typeface="Segoe UI Semilight" panose="020B0402040204020203" pitchFamily="34" charset="0"/>
                <a:cs typeface="Segoe UI Semilight" panose="020B0402040204020203" pitchFamily="34" charset="0"/>
              </a:rPr>
              <a:t> Sun</a:t>
            </a:r>
          </a:p>
        </p:txBody>
      </p:sp>
      <p:sp>
        <p:nvSpPr>
          <p:cNvPr id="85" name="Rectangle 84">
            <a:extLst>
              <a:ext uri="{FF2B5EF4-FFF2-40B4-BE49-F238E27FC236}">
                <a16:creationId xmlns:a16="http://schemas.microsoft.com/office/drawing/2014/main" id="{AD888542-0210-4212-9CAE-9B7FD4D71B7C}"/>
              </a:ext>
            </a:extLst>
          </p:cNvPr>
          <p:cNvSpPr/>
          <p:nvPr/>
        </p:nvSpPr>
        <p:spPr>
          <a:xfrm>
            <a:off x="12248918" y="3376789"/>
            <a:ext cx="19585859" cy="1600200"/>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pPr algn="ctr"/>
            <a:r>
              <a:rPr lang="en-US" sz="5400" b="1" spc="100" dirty="0" err="1">
                <a:latin typeface="Segoe UI Semilight" panose="020B0402040204020203" pitchFamily="34" charset="0"/>
                <a:cs typeface="Segoe UI Semilight" panose="020B0402040204020203" pitchFamily="34" charset="0"/>
              </a:rPr>
              <a:t>Jiayi</a:t>
            </a:r>
            <a:r>
              <a:rPr lang="en-US" sz="5400" b="1" spc="100" dirty="0">
                <a:latin typeface="Segoe UI Semilight" panose="020B0402040204020203" pitchFamily="34" charset="0"/>
                <a:cs typeface="Segoe UI Semilight" panose="020B0402040204020203" pitchFamily="34" charset="0"/>
              </a:rPr>
              <a:t> Ren, Aaron Volpone</a:t>
            </a:r>
            <a:endParaRPr lang="en-US" sz="5400" spc="100" dirty="0">
              <a:latin typeface="Segoe UI Semilight" panose="020B0402040204020203" pitchFamily="34" charset="0"/>
              <a:cs typeface="Segoe UI Semilight" panose="020B0402040204020203" pitchFamily="34" charset="0"/>
            </a:endParaRPr>
          </a:p>
          <a:p>
            <a:r>
              <a:rPr lang="en-US" sz="3600" spc="100" dirty="0">
                <a:latin typeface="Segoe UI Semilight" panose="020B0402040204020203" pitchFamily="34" charset="0"/>
                <a:cs typeface="Segoe UI Semilight" panose="020B0402040204020203" pitchFamily="34" charset="0"/>
              </a:rPr>
              <a:t>University of Nevada, Las Vegas – Department of Electrical and Computer Engineering  </a:t>
            </a:r>
          </a:p>
        </p:txBody>
      </p:sp>
      <p:sp>
        <p:nvSpPr>
          <p:cNvPr id="86" name="Rectangle 85">
            <a:extLst>
              <a:ext uri="{FF2B5EF4-FFF2-40B4-BE49-F238E27FC236}">
                <a16:creationId xmlns:a16="http://schemas.microsoft.com/office/drawing/2014/main" id="{73CA1BBA-CC0E-4723-B3C9-6A60EA155AD3}"/>
              </a:ext>
            </a:extLst>
          </p:cNvPr>
          <p:cNvSpPr/>
          <p:nvPr/>
        </p:nvSpPr>
        <p:spPr>
          <a:xfrm>
            <a:off x="31815727" y="3376789"/>
            <a:ext cx="12075473" cy="159879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endParaRPr lang="en-US" sz="3600" b="1" spc="100" dirty="0">
              <a:latin typeface="Segoe UI Semilight" panose="020B0402040204020203" pitchFamily="34" charset="0"/>
              <a:cs typeface="Segoe UI Semilight" panose="020B0402040204020203" pitchFamily="34" charset="0"/>
            </a:endParaRPr>
          </a:p>
        </p:txBody>
      </p:sp>
      <p:sp>
        <p:nvSpPr>
          <p:cNvPr id="87" name="Rectangle 86">
            <a:extLst>
              <a:ext uri="{FF2B5EF4-FFF2-40B4-BE49-F238E27FC236}">
                <a16:creationId xmlns:a16="http://schemas.microsoft.com/office/drawing/2014/main" id="{09EF4AEB-D9E5-4793-837C-50AA439FB118}"/>
              </a:ext>
            </a:extLst>
          </p:cNvPr>
          <p:cNvSpPr/>
          <p:nvPr/>
        </p:nvSpPr>
        <p:spPr>
          <a:xfrm>
            <a:off x="10491716" y="12820997"/>
            <a:ext cx="1344168"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1</a:t>
            </a:r>
          </a:p>
        </p:txBody>
      </p:sp>
      <p:sp>
        <p:nvSpPr>
          <p:cNvPr id="80" name="Rectangle 79">
            <a:extLst>
              <a:ext uri="{FF2B5EF4-FFF2-40B4-BE49-F238E27FC236}">
                <a16:creationId xmlns:a16="http://schemas.microsoft.com/office/drawing/2014/main" id="{4B379719-8F14-4EC3-AE5B-39A0D37298DF}"/>
              </a:ext>
            </a:extLst>
          </p:cNvPr>
          <p:cNvSpPr/>
          <p:nvPr/>
        </p:nvSpPr>
        <p:spPr>
          <a:xfrm>
            <a:off x="1125113" y="17278369"/>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1</a:t>
            </a:r>
          </a:p>
        </p:txBody>
      </p:sp>
      <p:cxnSp>
        <p:nvCxnSpPr>
          <p:cNvPr id="81" name="Straight Connector 80">
            <a:extLst>
              <a:ext uri="{FF2B5EF4-FFF2-40B4-BE49-F238E27FC236}">
                <a16:creationId xmlns:a16="http://schemas.microsoft.com/office/drawing/2014/main" id="{0644C487-B79A-4A4E-B674-E063994B7ED6}"/>
              </a:ext>
            </a:extLst>
          </p:cNvPr>
          <p:cNvCxnSpPr>
            <a:cxnSpLocks/>
          </p:cNvCxnSpPr>
          <p:nvPr/>
        </p:nvCxnSpPr>
        <p:spPr>
          <a:xfrm>
            <a:off x="2721151" y="17480878"/>
            <a:ext cx="5727158"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EBAE6C1-B447-4568-A907-CAC291A85F8C}"/>
              </a:ext>
            </a:extLst>
          </p:cNvPr>
          <p:cNvPicPr>
            <a:picLocks noChangeAspect="1"/>
          </p:cNvPicPr>
          <p:nvPr/>
        </p:nvPicPr>
        <p:blipFill>
          <a:blip r:embed="rId9"/>
          <a:stretch>
            <a:fillRect/>
          </a:stretch>
        </p:blipFill>
        <p:spPr>
          <a:xfrm>
            <a:off x="22381308" y="28256071"/>
            <a:ext cx="5831692" cy="3379930"/>
          </a:xfrm>
          <a:prstGeom prst="rect">
            <a:avLst/>
          </a:prstGeom>
        </p:spPr>
      </p:pic>
      <p:sp>
        <p:nvSpPr>
          <p:cNvPr id="103" name="Rectangle 102">
            <a:extLst>
              <a:ext uri="{FF2B5EF4-FFF2-40B4-BE49-F238E27FC236}">
                <a16:creationId xmlns:a16="http://schemas.microsoft.com/office/drawing/2014/main" id="{0AAB626E-CD24-40B8-9C50-5C771A9A59C9}"/>
              </a:ext>
            </a:extLst>
          </p:cNvPr>
          <p:cNvSpPr/>
          <p:nvPr/>
        </p:nvSpPr>
        <p:spPr>
          <a:xfrm>
            <a:off x="1" y="32131991"/>
            <a:ext cx="43891199" cy="79552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endParaRPr lang="en-US" sz="3600" b="1" spc="100" dirty="0">
              <a:latin typeface="Segoe UI Semilight" panose="020B0402040204020203" pitchFamily="34" charset="0"/>
              <a:cs typeface="Segoe UI Semilight" panose="020B0402040204020203" pitchFamily="34" charset="0"/>
            </a:endParaRPr>
          </a:p>
        </p:txBody>
      </p:sp>
      <p:sp>
        <p:nvSpPr>
          <p:cNvPr id="105" name="Rectangle 104">
            <a:extLst>
              <a:ext uri="{FF2B5EF4-FFF2-40B4-BE49-F238E27FC236}">
                <a16:creationId xmlns:a16="http://schemas.microsoft.com/office/drawing/2014/main" id="{45EAC151-828C-4866-9B05-2E35F4D5DB99}"/>
              </a:ext>
            </a:extLst>
          </p:cNvPr>
          <p:cNvSpPr/>
          <p:nvPr/>
        </p:nvSpPr>
        <p:spPr>
          <a:xfrm>
            <a:off x="23318428" y="24686910"/>
            <a:ext cx="5026697" cy="3457136"/>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274320" rIns="182880" bIns="18288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500" dirty="0">
                <a:solidFill>
                  <a:schemeClr val="tx1"/>
                </a:solidFill>
                <a:latin typeface="Segoe UI Semilight" panose="020B0402040204020203" pitchFamily="34" charset="0"/>
                <a:cs typeface="Segoe UI Semilight" panose="020B0402040204020203" pitchFamily="34" charset="0"/>
              </a:rPr>
              <a:t>The sensor array is built into the same cable that the laser signal originates from. Angular displacement is found by bouncing the laser signal back into the array of photodiodes with a reflective surface.</a:t>
            </a:r>
          </a:p>
        </p:txBody>
      </p:sp>
      <p:sp>
        <p:nvSpPr>
          <p:cNvPr id="110" name="Rectangle 109">
            <a:extLst>
              <a:ext uri="{FF2B5EF4-FFF2-40B4-BE49-F238E27FC236}">
                <a16:creationId xmlns:a16="http://schemas.microsoft.com/office/drawing/2014/main" id="{5CF483B4-506F-4F9A-95DB-8F0E52ECFA66}"/>
              </a:ext>
            </a:extLst>
          </p:cNvPr>
          <p:cNvSpPr/>
          <p:nvPr/>
        </p:nvSpPr>
        <p:spPr>
          <a:xfrm>
            <a:off x="23480106" y="24801696"/>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5</a:t>
            </a:r>
          </a:p>
        </p:txBody>
      </p:sp>
      <p:cxnSp>
        <p:nvCxnSpPr>
          <p:cNvPr id="111" name="Straight Connector 110">
            <a:extLst>
              <a:ext uri="{FF2B5EF4-FFF2-40B4-BE49-F238E27FC236}">
                <a16:creationId xmlns:a16="http://schemas.microsoft.com/office/drawing/2014/main" id="{1E8847D5-E797-4354-B933-2F79C173285E}"/>
              </a:ext>
            </a:extLst>
          </p:cNvPr>
          <p:cNvCxnSpPr>
            <a:cxnSpLocks/>
          </p:cNvCxnSpPr>
          <p:nvPr/>
        </p:nvCxnSpPr>
        <p:spPr>
          <a:xfrm>
            <a:off x="25076144" y="25004205"/>
            <a:ext cx="305689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90525151-4BEA-40D3-9E53-51E392CA1AE8}"/>
              </a:ext>
            </a:extLst>
          </p:cNvPr>
          <p:cNvSpPr/>
          <p:nvPr/>
        </p:nvSpPr>
        <p:spPr>
          <a:xfrm>
            <a:off x="15719000" y="28299938"/>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6</a:t>
            </a:r>
          </a:p>
        </p:txBody>
      </p:sp>
      <p:cxnSp>
        <p:nvCxnSpPr>
          <p:cNvPr id="113" name="Straight Connector 112">
            <a:extLst>
              <a:ext uri="{FF2B5EF4-FFF2-40B4-BE49-F238E27FC236}">
                <a16:creationId xmlns:a16="http://schemas.microsoft.com/office/drawing/2014/main" id="{1E15AF96-A729-4BA2-8E12-D44FA8B1841C}"/>
              </a:ext>
            </a:extLst>
          </p:cNvPr>
          <p:cNvCxnSpPr>
            <a:cxnSpLocks/>
          </p:cNvCxnSpPr>
          <p:nvPr/>
        </p:nvCxnSpPr>
        <p:spPr>
          <a:xfrm>
            <a:off x="17315038" y="28513622"/>
            <a:ext cx="4706762"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A9A811EC-4960-4C02-8F32-70CE537A07CC}"/>
              </a:ext>
            </a:extLst>
          </p:cNvPr>
          <p:cNvSpPr/>
          <p:nvPr/>
        </p:nvSpPr>
        <p:spPr>
          <a:xfrm>
            <a:off x="22746676" y="31120893"/>
            <a:ext cx="1335024" cy="402336"/>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6</a:t>
            </a:r>
          </a:p>
        </p:txBody>
      </p:sp>
      <p:sp>
        <p:nvSpPr>
          <p:cNvPr id="93" name="Rectangle 92">
            <a:extLst>
              <a:ext uri="{FF2B5EF4-FFF2-40B4-BE49-F238E27FC236}">
                <a16:creationId xmlns:a16="http://schemas.microsoft.com/office/drawing/2014/main" id="{EBE16D1B-6D67-448B-9F2D-80EFB8498EB4}"/>
              </a:ext>
            </a:extLst>
          </p:cNvPr>
          <p:cNvSpPr/>
          <p:nvPr/>
        </p:nvSpPr>
        <p:spPr>
          <a:xfrm>
            <a:off x="30175202" y="23576505"/>
            <a:ext cx="12801599" cy="128016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Results &amp; Conclusion</a:t>
            </a:r>
          </a:p>
        </p:txBody>
      </p:sp>
      <p:sp>
        <p:nvSpPr>
          <p:cNvPr id="100" name="Rectangle 99">
            <a:extLst>
              <a:ext uri="{FF2B5EF4-FFF2-40B4-BE49-F238E27FC236}">
                <a16:creationId xmlns:a16="http://schemas.microsoft.com/office/drawing/2014/main" id="{AF159CE0-81D2-491A-8034-22333961F49C}"/>
              </a:ext>
            </a:extLst>
          </p:cNvPr>
          <p:cNvSpPr/>
          <p:nvPr/>
        </p:nvSpPr>
        <p:spPr>
          <a:xfrm>
            <a:off x="30162494" y="15246028"/>
            <a:ext cx="12801599" cy="1280160"/>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500" cap="small" spc="100" dirty="0">
                <a:latin typeface="Segoe UI Semibold" panose="020B0702040204020203" pitchFamily="34" charset="0"/>
                <a:cs typeface="Segoe UI Semibold" panose="020B0702040204020203" pitchFamily="34" charset="0"/>
              </a:rPr>
              <a:t>Future Improvements</a:t>
            </a:r>
          </a:p>
        </p:txBody>
      </p:sp>
      <p:sp>
        <p:nvSpPr>
          <p:cNvPr id="101" name="Rectangle 100">
            <a:extLst>
              <a:ext uri="{FF2B5EF4-FFF2-40B4-BE49-F238E27FC236}">
                <a16:creationId xmlns:a16="http://schemas.microsoft.com/office/drawing/2014/main" id="{B7145273-3B1D-442A-B5E7-962BE02CC2D5}"/>
              </a:ext>
            </a:extLst>
          </p:cNvPr>
          <p:cNvSpPr/>
          <p:nvPr/>
        </p:nvSpPr>
        <p:spPr>
          <a:xfrm>
            <a:off x="914383" y="22137751"/>
            <a:ext cx="12801599" cy="1590704"/>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Measurement of </a:t>
            </a:r>
            <a:r>
              <a:rPr lang="en-US" sz="2500" b="1" dirty="0">
                <a:solidFill>
                  <a:schemeClr val="tx1"/>
                </a:solidFill>
                <a:latin typeface="Segoe UI Semilight" panose="020B0402040204020203" pitchFamily="34" charset="0"/>
                <a:cs typeface="Segoe UI Semilight" panose="020B0402040204020203" pitchFamily="34" charset="0"/>
              </a:rPr>
              <a:t>angular</a:t>
            </a:r>
            <a:r>
              <a:rPr lang="en-US" sz="2500" dirty="0">
                <a:solidFill>
                  <a:schemeClr val="tx1"/>
                </a:solidFill>
                <a:latin typeface="Segoe UI Semilight" panose="020B0402040204020203" pitchFamily="34" charset="0"/>
                <a:cs typeface="Segoe UI Semilight" panose="020B0402040204020203" pitchFamily="34" charset="0"/>
              </a:rPr>
              <a:t> </a:t>
            </a:r>
            <a:r>
              <a:rPr lang="en-US" sz="2500" b="1" dirty="0">
                <a:solidFill>
                  <a:schemeClr val="tx1"/>
                </a:solidFill>
                <a:latin typeface="Segoe UI Semilight" panose="020B0402040204020203" pitchFamily="34" charset="0"/>
                <a:cs typeface="Segoe UI Semilight" panose="020B0402040204020203" pitchFamily="34" charset="0"/>
              </a:rPr>
              <a:t>displacement </a:t>
            </a:r>
            <a:r>
              <a:rPr lang="en-US" sz="2500" dirty="0">
                <a:solidFill>
                  <a:schemeClr val="tx1"/>
                </a:solidFill>
                <a:latin typeface="Segoe UI Semilight" panose="020B0402040204020203" pitchFamily="34" charset="0"/>
                <a:cs typeface="Segoe UI Semilight" panose="020B0402040204020203" pitchFamily="34" charset="0"/>
              </a:rPr>
              <a:t>is to determine at what degree an object is facing toward a relative point-of-reference. In this case, the point of reference is a neighboring CubeSat</a:t>
            </a:r>
            <a:r>
              <a:rPr lang="en-US" sz="2500" b="1" dirty="0">
                <a:solidFill>
                  <a:schemeClr val="tx1"/>
                </a:solidFill>
                <a:latin typeface="Segoe UI Semilight" panose="020B0402040204020203" pitchFamily="34" charset="0"/>
                <a:cs typeface="Segoe UI Semilight" panose="020B0402040204020203" pitchFamily="34" charset="0"/>
              </a:rPr>
              <a:t> </a:t>
            </a:r>
            <a:r>
              <a:rPr lang="en-US" sz="2500" dirty="0">
                <a:solidFill>
                  <a:schemeClr val="tx1"/>
                </a:solidFill>
                <a:latin typeface="Segoe UI Semilight" panose="020B0402040204020203" pitchFamily="34" charset="0"/>
                <a:cs typeface="Segoe UI Semilight" panose="020B0402040204020203" pitchFamily="34" charset="0"/>
              </a:rPr>
              <a:t>in space. Adjustments in alignment are to be done until CubeSats face each other.</a:t>
            </a:r>
            <a:endParaRPr lang="en-US" sz="2500" b="1" dirty="0">
              <a:solidFill>
                <a:schemeClr val="tx1"/>
              </a:solidFill>
              <a:latin typeface="Segoe UI Semilight" panose="020B0402040204020203" pitchFamily="34" charset="0"/>
              <a:cs typeface="Segoe UI Semilight" panose="020B0402040204020203" pitchFamily="34" charset="0"/>
            </a:endParaRPr>
          </a:p>
        </p:txBody>
      </p:sp>
      <p:sp>
        <p:nvSpPr>
          <p:cNvPr id="133" name="Rectangle 132">
            <a:extLst>
              <a:ext uri="{FF2B5EF4-FFF2-40B4-BE49-F238E27FC236}">
                <a16:creationId xmlns:a16="http://schemas.microsoft.com/office/drawing/2014/main" id="{A5A5F10A-B661-4D46-A9DA-22275867A45D}"/>
              </a:ext>
            </a:extLst>
          </p:cNvPr>
          <p:cNvSpPr/>
          <p:nvPr/>
        </p:nvSpPr>
        <p:spPr>
          <a:xfrm>
            <a:off x="30187910" y="24887177"/>
            <a:ext cx="12801599" cy="6897094"/>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Fiber Optic Sensor for CubeSat demonstrated a challenging relationship between the complexity of optical equipment and its price. Though the equipment present during this project was capable of measuring angular displacement, the size of its future implementation is not possible given the constraints of a CubeSat. Thus, several considerations need to be taken to reach a more grand consolidation of equipment for the future of UNLV’s CubeSat project:</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Understanding of the relationship between minimization and growing costs. These need to be taken into account with the limited budget given with undergraduate senior design.</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Ensuring the continued multidisciplinary capabilities of future teams for projects. As CubeSat development continues, the facets of various member specializations begin to converge.</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Continuation of exposure to future students and the potential to carry these projects into graduate research.</a:t>
            </a:r>
          </a:p>
          <a:p>
            <a:pPr algn="just">
              <a:spcBef>
                <a:spcPts val="1200"/>
              </a:spcBef>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benefit of working through a long term project is enabling the ability for future teams to pick up a on an established foundation. </a:t>
            </a:r>
            <a:endParaRPr lang="en-US" sz="2500" dirty="0">
              <a:latin typeface="Segoe UI Semilight" panose="020B0402040204020203" pitchFamily="34" charset="0"/>
              <a:cs typeface="Segoe UI Semilight" panose="020B0402040204020203" pitchFamily="34" charset="0"/>
            </a:endParaRPr>
          </a:p>
        </p:txBody>
      </p:sp>
      <p:pic>
        <p:nvPicPr>
          <p:cNvPr id="108" name="Picture 107">
            <a:extLst>
              <a:ext uri="{FF2B5EF4-FFF2-40B4-BE49-F238E27FC236}">
                <a16:creationId xmlns:a16="http://schemas.microsoft.com/office/drawing/2014/main" id="{B9BA9E21-08AE-D34E-A0E6-13E83FF24E04}"/>
              </a:ext>
            </a:extLst>
          </p:cNvPr>
          <p:cNvPicPr/>
          <p:nvPr/>
        </p:nvPicPr>
        <p:blipFill>
          <a:blip r:embed="rId10">
            <a:extLst>
              <a:ext uri="{28A0092B-C50C-407E-A947-70E740481C1C}">
                <a14:useLocalDpi xmlns:a14="http://schemas.microsoft.com/office/drawing/2010/main" val="0"/>
              </a:ext>
            </a:extLst>
          </a:blip>
          <a:stretch>
            <a:fillRect/>
          </a:stretch>
        </p:blipFill>
        <p:spPr>
          <a:xfrm>
            <a:off x="38835905" y="16848902"/>
            <a:ext cx="4074505" cy="3834568"/>
          </a:xfrm>
          <a:prstGeom prst="rect">
            <a:avLst/>
          </a:prstGeom>
        </p:spPr>
      </p:pic>
      <p:sp>
        <p:nvSpPr>
          <p:cNvPr id="115" name="Rectangle 114">
            <a:extLst>
              <a:ext uri="{FF2B5EF4-FFF2-40B4-BE49-F238E27FC236}">
                <a16:creationId xmlns:a16="http://schemas.microsoft.com/office/drawing/2014/main" id="{B529D2B3-C091-411C-ACBF-C77A45966A56}"/>
              </a:ext>
            </a:extLst>
          </p:cNvPr>
          <p:cNvSpPr/>
          <p:nvPr/>
        </p:nvSpPr>
        <p:spPr>
          <a:xfrm>
            <a:off x="36557421" y="7073592"/>
            <a:ext cx="6439175" cy="7546500"/>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endParaRPr lang="en-US" sz="2500" dirty="0">
              <a:solidFill>
                <a:schemeClr val="tx1"/>
              </a:solidFill>
              <a:latin typeface="Segoe UI Semilight" panose="020B0402040204020203" pitchFamily="34" charset="0"/>
              <a:cs typeface="Segoe UI Semilight" panose="020B0402040204020203" pitchFamily="34" charset="0"/>
            </a:endParaRPr>
          </a:p>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Interfacing with the sensor board is done through a serial connection to a computer. Using a terminal, an operator can see data readouts from the photodiode sensors. Various modes of operation are available:</a:t>
            </a:r>
          </a:p>
          <a:p>
            <a:pPr marL="64008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Overview mode</a:t>
            </a:r>
            <a:r>
              <a:rPr lang="en-US" sz="2500" dirty="0">
                <a:solidFill>
                  <a:schemeClr val="tx1"/>
                </a:solidFill>
                <a:latin typeface="Segoe UI Semilight" panose="020B0402040204020203" pitchFamily="34" charset="0"/>
                <a:cs typeface="Segoe UI Semilight" panose="020B0402040204020203" pitchFamily="34" charset="0"/>
              </a:rPr>
              <a:t> – displays all sensor data along with a visualization of what the fiber is detecting.</a:t>
            </a:r>
          </a:p>
          <a:p>
            <a:pPr marL="64008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Testbench mode</a:t>
            </a:r>
            <a:r>
              <a:rPr lang="en-US" sz="2500" dirty="0">
                <a:solidFill>
                  <a:schemeClr val="tx1"/>
                </a:solidFill>
                <a:latin typeface="Segoe UI Semilight" panose="020B0402040204020203" pitchFamily="34" charset="0"/>
                <a:cs typeface="Segoe UI Semilight" panose="020B0402040204020203" pitchFamily="34" charset="0"/>
              </a:rPr>
              <a:t> – designed for sending data to a CubeSat test platform. If connected to another processor, it can give signals to test bench motors.</a:t>
            </a:r>
          </a:p>
          <a:p>
            <a:pPr marL="640080" lvl="1" indent="-342900">
              <a:buFont typeface="Arial" panose="020B0604020202020204" pitchFamily="34" charset="0"/>
              <a:buChar char="•"/>
            </a:pPr>
            <a:r>
              <a:rPr lang="en-US" sz="2500" u="sng" dirty="0">
                <a:solidFill>
                  <a:schemeClr val="tx1"/>
                </a:solidFill>
                <a:latin typeface="Segoe UI Semilight" panose="020B0402040204020203" pitchFamily="34" charset="0"/>
                <a:cs typeface="Segoe UI Semilight" panose="020B0402040204020203" pitchFamily="34" charset="0"/>
              </a:rPr>
              <a:t>ADC debug mode</a:t>
            </a:r>
            <a:r>
              <a:rPr lang="en-US" sz="2500" dirty="0">
                <a:solidFill>
                  <a:schemeClr val="tx1"/>
                </a:solidFill>
                <a:latin typeface="Segoe UI Semilight" panose="020B0402040204020203" pitchFamily="34" charset="0"/>
                <a:cs typeface="Segoe UI Semilight" panose="020B0402040204020203" pitchFamily="34" charset="0"/>
              </a:rPr>
              <a:t> – allows the operator to see the ADC channels changing in real-time to check calibration and operating status of the board.</a:t>
            </a:r>
          </a:p>
        </p:txBody>
      </p:sp>
      <p:sp>
        <p:nvSpPr>
          <p:cNvPr id="109" name="Rectangle 108">
            <a:extLst>
              <a:ext uri="{FF2B5EF4-FFF2-40B4-BE49-F238E27FC236}">
                <a16:creationId xmlns:a16="http://schemas.microsoft.com/office/drawing/2014/main" id="{77C0349E-2194-4C56-9446-A9CF508CA038}"/>
              </a:ext>
            </a:extLst>
          </p:cNvPr>
          <p:cNvSpPr/>
          <p:nvPr/>
        </p:nvSpPr>
        <p:spPr>
          <a:xfrm>
            <a:off x="30194998" y="7104104"/>
            <a:ext cx="6364224" cy="7515988"/>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pic>
        <p:nvPicPr>
          <p:cNvPr id="24" name="Picture 23">
            <a:extLst>
              <a:ext uri="{FF2B5EF4-FFF2-40B4-BE49-F238E27FC236}">
                <a16:creationId xmlns:a16="http://schemas.microsoft.com/office/drawing/2014/main" id="{8B6089FC-517B-40D4-94F4-054C7A0AD5C9}"/>
              </a:ext>
            </a:extLst>
          </p:cNvPr>
          <p:cNvPicPr>
            <a:picLocks noChangeAspect="1"/>
          </p:cNvPicPr>
          <p:nvPr/>
        </p:nvPicPr>
        <p:blipFill>
          <a:blip r:embed="rId11"/>
          <a:stretch>
            <a:fillRect/>
          </a:stretch>
        </p:blipFill>
        <p:spPr>
          <a:xfrm>
            <a:off x="30277279" y="7181712"/>
            <a:ext cx="6197862" cy="7331438"/>
          </a:xfrm>
          <a:prstGeom prst="rect">
            <a:avLst/>
          </a:prstGeom>
        </p:spPr>
      </p:pic>
      <p:sp>
        <p:nvSpPr>
          <p:cNvPr id="122" name="Rectangle 121">
            <a:extLst>
              <a:ext uri="{FF2B5EF4-FFF2-40B4-BE49-F238E27FC236}">
                <a16:creationId xmlns:a16="http://schemas.microsoft.com/office/drawing/2014/main" id="{D9B021DD-0524-49D9-86F9-7C8B9DBC617D}"/>
              </a:ext>
            </a:extLst>
          </p:cNvPr>
          <p:cNvSpPr/>
          <p:nvPr/>
        </p:nvSpPr>
        <p:spPr>
          <a:xfrm>
            <a:off x="36650361" y="7164399"/>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7</a:t>
            </a:r>
          </a:p>
        </p:txBody>
      </p:sp>
      <p:cxnSp>
        <p:nvCxnSpPr>
          <p:cNvPr id="123" name="Straight Connector 122">
            <a:extLst>
              <a:ext uri="{FF2B5EF4-FFF2-40B4-BE49-F238E27FC236}">
                <a16:creationId xmlns:a16="http://schemas.microsoft.com/office/drawing/2014/main" id="{32F277BA-76A2-49B2-A979-7A2E122A24DA}"/>
              </a:ext>
            </a:extLst>
          </p:cNvPr>
          <p:cNvCxnSpPr>
            <a:cxnSpLocks/>
          </p:cNvCxnSpPr>
          <p:nvPr/>
        </p:nvCxnSpPr>
        <p:spPr>
          <a:xfrm>
            <a:off x="38245608" y="7366908"/>
            <a:ext cx="4426392"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6BF72EAC-71AD-48B0-A9A8-0BC8F81433A5}"/>
              </a:ext>
            </a:extLst>
          </p:cNvPr>
          <p:cNvSpPr/>
          <p:nvPr/>
        </p:nvSpPr>
        <p:spPr>
          <a:xfrm>
            <a:off x="34647461" y="13947489"/>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7</a:t>
            </a:r>
          </a:p>
        </p:txBody>
      </p:sp>
      <p:sp>
        <p:nvSpPr>
          <p:cNvPr id="129" name="Rectangle 128">
            <a:extLst>
              <a:ext uri="{FF2B5EF4-FFF2-40B4-BE49-F238E27FC236}">
                <a16:creationId xmlns:a16="http://schemas.microsoft.com/office/drawing/2014/main" id="{D2C61FC3-AA67-41D8-A42B-C2AFD5B23253}"/>
              </a:ext>
            </a:extLst>
          </p:cNvPr>
          <p:cNvSpPr/>
          <p:nvPr/>
        </p:nvSpPr>
        <p:spPr>
          <a:xfrm>
            <a:off x="30161223" y="16556700"/>
            <a:ext cx="8550867" cy="6455700"/>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Fiber Optic Sensor for CubeSat is still very much in a preliminary stage. That means it must go through several revisions before being considered operational. Some improvements for the future include:</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Integration with CubeSat testbench module with full autonomous operation. This includes mounting in a future designed CubeSat chassis.</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Reduction of sensor board surface area – switch to surface mounted parts.</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Reduction in number of photodiodes and replacement with smaller, more precise versions to save space.</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Reduction in fiber cable length to save space.</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Migration to a lower power, more precise microprocessor.</a:t>
            </a:r>
          </a:p>
          <a:p>
            <a:pPr marL="64008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Integration with other attitude sensors for more flexible angular control.</a:t>
            </a:r>
          </a:p>
        </p:txBody>
      </p:sp>
      <p:sp>
        <p:nvSpPr>
          <p:cNvPr id="131" name="Rectangle 130">
            <a:extLst>
              <a:ext uri="{FF2B5EF4-FFF2-40B4-BE49-F238E27FC236}">
                <a16:creationId xmlns:a16="http://schemas.microsoft.com/office/drawing/2014/main" id="{F13268AE-530D-49E3-BF1E-5348ECB945F2}"/>
              </a:ext>
            </a:extLst>
          </p:cNvPr>
          <p:cNvSpPr/>
          <p:nvPr/>
        </p:nvSpPr>
        <p:spPr>
          <a:xfrm>
            <a:off x="41502776" y="16668047"/>
            <a:ext cx="1335024"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8</a:t>
            </a:r>
          </a:p>
        </p:txBody>
      </p:sp>
      <p:sp>
        <p:nvSpPr>
          <p:cNvPr id="132" name="Rectangle 131">
            <a:extLst>
              <a:ext uri="{FF2B5EF4-FFF2-40B4-BE49-F238E27FC236}">
                <a16:creationId xmlns:a16="http://schemas.microsoft.com/office/drawing/2014/main" id="{9C8DDC2F-0590-4FE7-A225-07DC567E037F}"/>
              </a:ext>
            </a:extLst>
          </p:cNvPr>
          <p:cNvSpPr/>
          <p:nvPr/>
        </p:nvSpPr>
        <p:spPr>
          <a:xfrm>
            <a:off x="38719714" y="20829674"/>
            <a:ext cx="4250733" cy="2182726"/>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just"/>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500" dirty="0">
                <a:solidFill>
                  <a:schemeClr val="tx1"/>
                </a:solidFill>
                <a:latin typeface="Segoe UI Semilight" panose="020B0402040204020203" pitchFamily="34" charset="0"/>
                <a:cs typeface="Segoe UI Semilight" panose="020B0402040204020203" pitchFamily="34" charset="0"/>
              </a:rPr>
              <a:t>Six degrees of freedom is a future goal for attitude adjustment with equipped sensors and motors.</a:t>
            </a:r>
          </a:p>
        </p:txBody>
      </p:sp>
      <p:sp>
        <p:nvSpPr>
          <p:cNvPr id="135" name="Rectangle 134">
            <a:extLst>
              <a:ext uri="{FF2B5EF4-FFF2-40B4-BE49-F238E27FC236}">
                <a16:creationId xmlns:a16="http://schemas.microsoft.com/office/drawing/2014/main" id="{5A2903DA-464F-444C-9592-3FFD1B73A3E3}"/>
              </a:ext>
            </a:extLst>
          </p:cNvPr>
          <p:cNvSpPr/>
          <p:nvPr/>
        </p:nvSpPr>
        <p:spPr>
          <a:xfrm>
            <a:off x="38810505" y="20884927"/>
            <a:ext cx="1335024"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8</a:t>
            </a:r>
          </a:p>
        </p:txBody>
      </p:sp>
      <p:cxnSp>
        <p:nvCxnSpPr>
          <p:cNvPr id="137" name="Straight Connector 136">
            <a:extLst>
              <a:ext uri="{FF2B5EF4-FFF2-40B4-BE49-F238E27FC236}">
                <a16:creationId xmlns:a16="http://schemas.microsoft.com/office/drawing/2014/main" id="{C078C161-2096-4BCC-B50F-4DF11765C783}"/>
              </a:ext>
            </a:extLst>
          </p:cNvPr>
          <p:cNvCxnSpPr>
            <a:cxnSpLocks/>
          </p:cNvCxnSpPr>
          <p:nvPr/>
        </p:nvCxnSpPr>
        <p:spPr>
          <a:xfrm>
            <a:off x="40386000" y="21076450"/>
            <a:ext cx="2286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CC315E2-3074-4393-BF5A-87661C0C59D2}"/>
              </a:ext>
            </a:extLst>
          </p:cNvPr>
          <p:cNvGrpSpPr/>
          <p:nvPr/>
        </p:nvGrpSpPr>
        <p:grpSpPr>
          <a:xfrm>
            <a:off x="15530823" y="7036370"/>
            <a:ext cx="12801598" cy="6707325"/>
            <a:chOff x="15530823" y="6551475"/>
            <a:chExt cx="12801598" cy="6707325"/>
          </a:xfrm>
        </p:grpSpPr>
        <p:sp>
          <p:nvSpPr>
            <p:cNvPr id="90" name="Rectangle 89">
              <a:extLst>
                <a:ext uri="{FF2B5EF4-FFF2-40B4-BE49-F238E27FC236}">
                  <a16:creationId xmlns:a16="http://schemas.microsoft.com/office/drawing/2014/main" id="{FE9AB3FD-8DA3-435A-9D24-B10CC30E3A05}"/>
                </a:ext>
              </a:extLst>
            </p:cNvPr>
            <p:cNvSpPr/>
            <p:nvPr/>
          </p:nvSpPr>
          <p:spPr>
            <a:xfrm>
              <a:off x="15530823" y="6551475"/>
              <a:ext cx="12801598" cy="670732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85272547-EADF-4535-879C-BB43C447A2F8}"/>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21435" b="9825"/>
            <a:stretch/>
          </p:blipFill>
          <p:spPr>
            <a:xfrm>
              <a:off x="15603226" y="6629400"/>
              <a:ext cx="12673584" cy="6533855"/>
            </a:xfrm>
            <a:prstGeom prst="rect">
              <a:avLst/>
            </a:prstGeom>
          </p:spPr>
        </p:pic>
      </p:grpSp>
      <p:sp>
        <p:nvSpPr>
          <p:cNvPr id="102" name="Rectangle 101">
            <a:extLst>
              <a:ext uri="{FF2B5EF4-FFF2-40B4-BE49-F238E27FC236}">
                <a16:creationId xmlns:a16="http://schemas.microsoft.com/office/drawing/2014/main" id="{4C4B47D3-B3D0-4F3F-9DE4-81B012598D28}"/>
              </a:ext>
            </a:extLst>
          </p:cNvPr>
          <p:cNvSpPr/>
          <p:nvPr/>
        </p:nvSpPr>
        <p:spPr>
          <a:xfrm>
            <a:off x="15530823" y="13743695"/>
            <a:ext cx="12801599" cy="3553705"/>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500" dirty="0">
                <a:solidFill>
                  <a:schemeClr val="tx1"/>
                </a:solidFill>
                <a:latin typeface="Segoe UI Semilight" panose="020B0402040204020203" pitchFamily="34" charset="0"/>
                <a:cs typeface="Segoe UI Semilight" panose="020B0402040204020203" pitchFamily="34" charset="0"/>
              </a:rPr>
              <a:t>The implementation of the displacement sensor is a macro version of how the future iteration will look. Significant parts shown are listed below:</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Computer and laser driver supply for ensuring a steady signal.</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Laser mount that houses a 14-pin butterfly package laser.</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The fiber optic cable that links the laser, photodiodes, and collimator lens.</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PCB board that holds the microprocessor, battery, and photodiode sensors.</a:t>
            </a:r>
          </a:p>
          <a:p>
            <a:pPr marL="1371600" lvl="1" indent="-342900">
              <a:buFont typeface="Arial" panose="020B0604020202020204" pitchFamily="34" charset="0"/>
              <a:buChar char="•"/>
            </a:pPr>
            <a:r>
              <a:rPr lang="en-US" sz="2500" dirty="0">
                <a:solidFill>
                  <a:schemeClr val="tx1"/>
                </a:solidFill>
                <a:latin typeface="Segoe UI Semilight" panose="020B0402040204020203" pitchFamily="34" charset="0"/>
                <a:cs typeface="Segoe UI Semilight" panose="020B0402040204020203" pitchFamily="34" charset="0"/>
              </a:rPr>
              <a:t>Optical mounts for housing the lens and mirror equipment that allows the measurement of displacement.</a:t>
            </a:r>
          </a:p>
        </p:txBody>
      </p:sp>
      <p:sp>
        <p:nvSpPr>
          <p:cNvPr id="107" name="Rectangle 106">
            <a:extLst>
              <a:ext uri="{FF2B5EF4-FFF2-40B4-BE49-F238E27FC236}">
                <a16:creationId xmlns:a16="http://schemas.microsoft.com/office/drawing/2014/main" id="{9B3A44F9-A227-4329-871B-168D0ED728E5}"/>
              </a:ext>
            </a:extLst>
          </p:cNvPr>
          <p:cNvSpPr/>
          <p:nvPr/>
        </p:nvSpPr>
        <p:spPr>
          <a:xfrm>
            <a:off x="26724113" y="13000272"/>
            <a:ext cx="1344168" cy="4050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egoe UI Light" panose="020B0502040204020203" pitchFamily="34" charset="0"/>
                <a:cs typeface="Segoe UI Light" panose="020B0502040204020203" pitchFamily="34" charset="0"/>
              </a:rPr>
              <a:t>FIGURE 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9637</TotalTime>
  <Words>1157</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Segoe UI</vt:lpstr>
      <vt:lpstr>Segoe UI Light</vt:lpstr>
      <vt:lpstr>Segoe UI Semibold</vt:lpstr>
      <vt:lpstr>Segoe UI Semilight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OIT</dc:creator>
  <cp:lastModifiedBy>Aaron Volpone</cp:lastModifiedBy>
  <cp:revision>550</cp:revision>
  <dcterms:created xsi:type="dcterms:W3CDTF">2010-06-08T20:02:25Z</dcterms:created>
  <dcterms:modified xsi:type="dcterms:W3CDTF">2018-04-27T21:04:45Z</dcterms:modified>
</cp:coreProperties>
</file>