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4A005A8-D8B5-4B76-BBF0-F2C9450D0D1C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5"/>
            <p14:sldId id="266"/>
            <p14:sldId id="267"/>
            <p14:sldId id="262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zurespeedtest.azurewebsites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anc.idv.tw/2013/08/windows-azure-windows-server-vm.html" TargetMode="External"/><Relationship Id="rId2" Type="http://schemas.openxmlformats.org/officeDocument/2006/relationships/hyperlink" Target="http://zerotiem22.blogspot.com/2018/04/04-azu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ite.tw/2016/09/24/16957" TargetMode="External"/><Relationship Id="rId4" Type="http://schemas.openxmlformats.org/officeDocument/2006/relationships/hyperlink" Target="https://ithelp.ithome.com.tw/articles/1018428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zure.microsoft.com/zh-tw/fre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.gov.tw/post/internet/Postal/index.jsp?ID=20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484DB-2906-49D7-B2F9-FD416CA20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雲端帳號申請</a:t>
            </a:r>
            <a:endParaRPr lang="zh-TW" alt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FD7F68-A810-41BE-9567-74AD6FA8E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洪浩軒 </a:t>
            </a:r>
            <a:r>
              <a:rPr lang="en-US" altLang="zh-TW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2020/02/04</a:t>
            </a:r>
            <a:endParaRPr lang="zh-TW" alt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3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BE3EEF9-E471-4DCD-99E1-385CCE49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308442"/>
            <a:ext cx="6667500" cy="20097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145C4B4-6163-4F21-8678-0F534CDC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3858746"/>
            <a:ext cx="5114925" cy="2152650"/>
          </a:xfrm>
          <a:prstGeom prst="rect">
            <a:avLst/>
          </a:prstGeom>
        </p:spPr>
      </p:pic>
      <p:pic>
        <p:nvPicPr>
          <p:cNvPr id="4" name="圖形 3" descr="手背向前食指朝右指索引">
            <a:extLst>
              <a:ext uri="{FF2B5EF4-FFF2-40B4-BE49-F238E27FC236}">
                <a16:creationId xmlns:a16="http://schemas.microsoft.com/office/drawing/2014/main" id="{F3CCC5B0-CC3B-44B2-BA7E-C33304002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4137" y="4935071"/>
            <a:ext cx="914400" cy="914400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001FAE31-9D5D-4298-AE6D-A19A5C6C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398A93-75C1-410D-980C-8CB6F6EB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>
              <a:solidFill>
                <a:srgbClr val="FFFF00"/>
              </a:solidFill>
            </a:endParaRPr>
          </a:p>
          <a:p>
            <a:r>
              <a:rPr lang="zh-TW" altLang="en-US" b="1" dirty="0">
                <a:solidFill>
                  <a:srgbClr val="FFFF00"/>
                </a:solidFill>
              </a:rPr>
              <a:t>已完成免費試用帳戶，且得到價值 </a:t>
            </a:r>
            <a:r>
              <a:rPr lang="en-US" altLang="zh-TW" b="1" dirty="0">
                <a:solidFill>
                  <a:srgbClr val="FFFF00"/>
                </a:solidFill>
              </a:rPr>
              <a:t>NT$6,100</a:t>
            </a:r>
            <a:r>
              <a:rPr lang="zh-TW" altLang="en-US" b="1" dirty="0">
                <a:solidFill>
                  <a:srgbClr val="FFFF00"/>
                </a:solidFill>
              </a:rPr>
              <a:t>元的點數（</a:t>
            </a:r>
            <a:r>
              <a:rPr lang="en-US" altLang="zh-TW" b="1" dirty="0">
                <a:solidFill>
                  <a:srgbClr val="FFFF00"/>
                </a:solidFill>
              </a:rPr>
              <a:t>30</a:t>
            </a:r>
            <a:r>
              <a:rPr lang="zh-TW" altLang="en-US" b="1" dirty="0">
                <a:solidFill>
                  <a:srgbClr val="FFFF00"/>
                </a:solidFill>
              </a:rPr>
              <a:t>天期）。</a:t>
            </a:r>
          </a:p>
        </p:txBody>
      </p:sp>
    </p:spTree>
    <p:extLst>
      <p:ext uri="{BB962C8B-B14F-4D97-AF65-F5344CB8AC3E}">
        <p14:creationId xmlns:p14="http://schemas.microsoft.com/office/powerpoint/2010/main" val="298760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9071D-5E14-4B40-A629-A6B6A327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FF00"/>
                </a:solidFill>
              </a:rPr>
              <a:t>三、免費</a:t>
            </a: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虛擬機的建置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8924E7A-D2E9-4CF8-8D0A-41FA7B190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252" y="1850278"/>
            <a:ext cx="7713495" cy="44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0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5BFBD4F-B668-4E93-BBC5-AAFA1B12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8" y="218094"/>
            <a:ext cx="3850899" cy="64218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A5AF652-431F-4315-98EB-02D1F6801E13}"/>
              </a:ext>
            </a:extLst>
          </p:cNvPr>
          <p:cNvSpPr txBox="1"/>
          <p:nvPr/>
        </p:nvSpPr>
        <p:spPr>
          <a:xfrm>
            <a:off x="5495365" y="2305614"/>
            <a:ext cx="61318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FF00"/>
                </a:solidFill>
              </a:rPr>
              <a:t>點選右上齒輪，可調整：</a:t>
            </a:r>
            <a:endParaRPr lang="en-US" altLang="zh-TW" sz="2800" b="1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FFFF00"/>
                </a:solidFill>
              </a:rPr>
              <a:t>版面設計</a:t>
            </a:r>
            <a:endParaRPr lang="en-US" altLang="zh-TW" sz="2800" b="1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FFFF00"/>
                </a:solidFill>
              </a:rPr>
              <a:t>區域和語言</a:t>
            </a:r>
          </a:p>
        </p:txBody>
      </p:sp>
    </p:spTree>
    <p:extLst>
      <p:ext uri="{BB962C8B-B14F-4D97-AF65-F5344CB8AC3E}">
        <p14:creationId xmlns:p14="http://schemas.microsoft.com/office/powerpoint/2010/main" val="254595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A271D60-8402-4A3F-AB06-B8849A37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5" y="985511"/>
            <a:ext cx="10732450" cy="4886977"/>
          </a:xfrm>
          <a:prstGeom prst="rect">
            <a:avLst/>
          </a:prstGeom>
        </p:spPr>
      </p:pic>
      <p:pic>
        <p:nvPicPr>
          <p:cNvPr id="3" name="圖形 2" descr="手背向前食指朝右指索引">
            <a:extLst>
              <a:ext uri="{FF2B5EF4-FFF2-40B4-BE49-F238E27FC236}">
                <a16:creationId xmlns:a16="http://schemas.microsoft.com/office/drawing/2014/main" id="{350DC7D0-D4BD-44A8-82FF-6E9BC28A5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53" y="3500716"/>
            <a:ext cx="757519" cy="757519"/>
          </a:xfrm>
          <a:prstGeom prst="rect">
            <a:avLst/>
          </a:prstGeom>
        </p:spPr>
      </p:pic>
      <p:pic>
        <p:nvPicPr>
          <p:cNvPr id="4" name="圖形 3" descr="手背向前食指朝右指索引">
            <a:extLst>
              <a:ext uri="{FF2B5EF4-FFF2-40B4-BE49-F238E27FC236}">
                <a16:creationId xmlns:a16="http://schemas.microsoft.com/office/drawing/2014/main" id="{0D4E2C3E-1BC4-4AA7-AAA0-1789CE2F6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28067" y="4347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0D40769-FF30-4EC3-B0E8-84DE44048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96371"/>
            <a:ext cx="7972425" cy="2667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C123F8E-2FAB-4CDF-96ED-67082101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18" y="3429000"/>
            <a:ext cx="10604163" cy="2667000"/>
          </a:xfrm>
          <a:prstGeom prst="rect">
            <a:avLst/>
          </a:prstGeom>
        </p:spPr>
      </p:pic>
      <p:pic>
        <p:nvPicPr>
          <p:cNvPr id="4" name="圖形 3" descr="手背向前食指朝右指索引">
            <a:extLst>
              <a:ext uri="{FF2B5EF4-FFF2-40B4-BE49-F238E27FC236}">
                <a16:creationId xmlns:a16="http://schemas.microsoft.com/office/drawing/2014/main" id="{C91CC510-E12B-4D37-AFB6-91D19AE29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99" y="4074457"/>
            <a:ext cx="757519" cy="7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1345B-6C9D-4A97-9D94-264EB033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509" y="447674"/>
            <a:ext cx="4276725" cy="5962649"/>
          </a:xfrm>
        </p:spPr>
        <p:txBody>
          <a:bodyPr/>
          <a:lstStyle/>
          <a:p>
            <a:r>
              <a:rPr lang="zh-TW" altLang="en-US" b="1" dirty="0">
                <a:solidFill>
                  <a:srgbClr val="FFFF00"/>
                </a:solidFill>
              </a:rPr>
              <a:t>新建資源群組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zh-TW" altLang="en-US" b="1" dirty="0">
                <a:solidFill>
                  <a:srgbClr val="FFFF00"/>
                </a:solidFill>
              </a:rPr>
              <a:t>設定虛擬機名稱（出現綠勾勾即可）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zh-TW" altLang="en-US" b="1" dirty="0">
                <a:solidFill>
                  <a:srgbClr val="FFFF00"/>
                </a:solidFill>
              </a:rPr>
              <a:t>區域設定為：東南亞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zh-TW" altLang="en-US" b="1" dirty="0">
                <a:solidFill>
                  <a:srgbClr val="FFFF00"/>
                </a:solidFill>
              </a:rPr>
              <a:t>全球成本最低的區域是美國東部，亞洲地區成本最低為東南亞，第二低是東亞，網路測速如下：</a:t>
            </a:r>
            <a:br>
              <a:rPr lang="zh-TW" altLang="en-US" b="1" dirty="0">
                <a:solidFill>
                  <a:srgbClr val="FFFF00"/>
                </a:solidFill>
              </a:rPr>
            </a:br>
            <a:r>
              <a:rPr lang="en-US" altLang="zh-TW" dirty="0">
                <a:hlinkClick r:id="rId2"/>
              </a:rPr>
              <a:t>https://azurespeedtest.azurewebsites.net/</a:t>
            </a:r>
            <a:endParaRPr lang="en-US" altLang="zh-TW" dirty="0"/>
          </a:p>
          <a:p>
            <a:pPr marL="0" indent="0">
              <a:buNone/>
            </a:pPr>
            <a:endParaRPr lang="zh-TW" altLang="en-US" b="1" dirty="0">
              <a:solidFill>
                <a:srgbClr val="FFFF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528937-3020-4B16-A978-245046EE5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9" y="447675"/>
            <a:ext cx="71532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1345B-6C9D-4A97-9D94-264EB033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003" y="2424952"/>
            <a:ext cx="4276725" cy="2008095"/>
          </a:xfrm>
        </p:spPr>
        <p:txBody>
          <a:bodyPr/>
          <a:lstStyle/>
          <a:p>
            <a:r>
              <a:rPr lang="en-US" altLang="zh-TW" b="1" dirty="0">
                <a:solidFill>
                  <a:srgbClr val="FFFF00"/>
                </a:solidFill>
              </a:rPr>
              <a:t>VM</a:t>
            </a:r>
            <a:r>
              <a:rPr lang="zh-TW" altLang="en-US" b="1" dirty="0">
                <a:solidFill>
                  <a:srgbClr val="FFFF00"/>
                </a:solidFill>
              </a:rPr>
              <a:t>密碼的要求：至少為 </a:t>
            </a:r>
            <a:r>
              <a:rPr lang="en-US" altLang="zh-TW" b="1" dirty="0">
                <a:solidFill>
                  <a:srgbClr val="FF0000"/>
                </a:solidFill>
              </a:rPr>
              <a:t>12</a:t>
            </a:r>
            <a:r>
              <a:rPr lang="en-US" altLang="zh-TW" b="1" dirty="0">
                <a:solidFill>
                  <a:srgbClr val="FFFF00"/>
                </a:solidFill>
              </a:rPr>
              <a:t> </a:t>
            </a:r>
            <a:r>
              <a:rPr lang="zh-TW" altLang="en-US" b="1" dirty="0">
                <a:solidFill>
                  <a:srgbClr val="FFFF00"/>
                </a:solidFill>
              </a:rPr>
              <a:t>個字元，包含</a:t>
            </a:r>
            <a:r>
              <a:rPr lang="zh-TW" altLang="en-US" b="1" dirty="0">
                <a:solidFill>
                  <a:srgbClr val="FF0000"/>
                </a:solidFill>
              </a:rPr>
              <a:t>大小寫</a:t>
            </a:r>
            <a:r>
              <a:rPr lang="zh-TW" altLang="en-US" b="1" dirty="0">
                <a:solidFill>
                  <a:srgbClr val="FFFF00"/>
                </a:solidFill>
              </a:rPr>
              <a:t>字元、包含</a:t>
            </a:r>
            <a:r>
              <a:rPr lang="zh-TW" altLang="en-US" b="1" dirty="0">
                <a:solidFill>
                  <a:srgbClr val="FF0000"/>
                </a:solidFill>
              </a:rPr>
              <a:t>數字</a:t>
            </a:r>
            <a:r>
              <a:rPr lang="zh-TW" altLang="en-US" b="1" dirty="0">
                <a:solidFill>
                  <a:srgbClr val="FFFF00"/>
                </a:solidFill>
              </a:rPr>
              <a:t>、包含</a:t>
            </a:r>
            <a:r>
              <a:rPr lang="zh-TW" altLang="en-US" b="1" dirty="0">
                <a:solidFill>
                  <a:srgbClr val="FF0000"/>
                </a:solidFill>
              </a:rPr>
              <a:t>特殊字元</a:t>
            </a:r>
            <a:r>
              <a:rPr lang="zh-TW" altLang="en-US" b="1" dirty="0">
                <a:solidFill>
                  <a:srgbClr val="FFFF00"/>
                </a:solidFill>
              </a:rPr>
              <a:t>  </a:t>
            </a:r>
            <a:r>
              <a:rPr lang="en-US" altLang="zh-TW" b="1" dirty="0">
                <a:solidFill>
                  <a:srgbClr val="FFFF00"/>
                </a:solidFill>
              </a:rPr>
              <a:t>(</a:t>
            </a:r>
            <a:r>
              <a:rPr lang="zh-TW" altLang="en-US" b="1" dirty="0">
                <a:solidFill>
                  <a:srgbClr val="FFFF00"/>
                </a:solidFill>
              </a:rPr>
              <a:t>不能是 </a:t>
            </a:r>
            <a:r>
              <a:rPr lang="en-US" altLang="zh-TW" b="1" dirty="0">
                <a:solidFill>
                  <a:srgbClr val="FFFF00"/>
                </a:solidFill>
              </a:rPr>
              <a:t>'\' </a:t>
            </a:r>
            <a:r>
              <a:rPr lang="zh-TW" altLang="en-US" b="1" dirty="0">
                <a:solidFill>
                  <a:srgbClr val="FFFF00"/>
                </a:solidFill>
              </a:rPr>
              <a:t>或 </a:t>
            </a:r>
            <a:r>
              <a:rPr lang="en-US" altLang="zh-TW" b="1" dirty="0">
                <a:solidFill>
                  <a:srgbClr val="FFFF00"/>
                </a:solidFill>
              </a:rPr>
              <a:t>'-‘)</a:t>
            </a:r>
            <a:r>
              <a:rPr lang="zh-TW" altLang="en-US" b="1" dirty="0">
                <a:solidFill>
                  <a:srgbClr val="FFFF00"/>
                </a:solidFill>
              </a:rPr>
              <a:t>。</a:t>
            </a:r>
            <a:endParaRPr lang="en-US" altLang="zh-TW" b="1" dirty="0">
              <a:solidFill>
                <a:srgbClr val="FFFF00"/>
              </a:solidFill>
            </a:endParaRPr>
          </a:p>
          <a:p>
            <a:endParaRPr lang="zh-TW" altLang="en-US" b="1" dirty="0">
              <a:solidFill>
                <a:srgbClr val="FFFF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B2C9CD5-6E39-498F-B944-A36881D2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" y="2261908"/>
            <a:ext cx="7162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8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1345B-6C9D-4A97-9D94-264EB033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597" y="1109661"/>
            <a:ext cx="4276725" cy="2008095"/>
          </a:xfrm>
        </p:spPr>
        <p:txBody>
          <a:bodyPr/>
          <a:lstStyle/>
          <a:p>
            <a:r>
              <a:rPr lang="zh-TW" altLang="en-US" b="1" dirty="0">
                <a:solidFill>
                  <a:srgbClr val="FFFF00"/>
                </a:solidFill>
              </a:rPr>
              <a:t>連接埠選 </a:t>
            </a:r>
            <a:r>
              <a:rPr lang="en-US" altLang="zh-TW" b="1" dirty="0">
                <a:solidFill>
                  <a:srgbClr val="FFFF00"/>
                </a:solidFill>
              </a:rPr>
              <a:t>HTTP</a:t>
            </a:r>
            <a:r>
              <a:rPr lang="zh-TW" altLang="en-US" b="1" dirty="0">
                <a:solidFill>
                  <a:srgbClr val="FFFF00"/>
                </a:solidFill>
              </a:rPr>
              <a:t> 與 </a:t>
            </a:r>
            <a:r>
              <a:rPr lang="en-US" altLang="zh-TW" b="1" dirty="0">
                <a:solidFill>
                  <a:srgbClr val="FFFF00"/>
                </a:solidFill>
              </a:rPr>
              <a:t>RDP</a:t>
            </a:r>
          </a:p>
          <a:p>
            <a:endParaRPr lang="en-US" altLang="zh-TW" b="1" dirty="0">
              <a:solidFill>
                <a:srgbClr val="FFFF00"/>
              </a:solidFill>
            </a:endParaRPr>
          </a:p>
          <a:p>
            <a:r>
              <a:rPr lang="zh-TW" altLang="en-US" b="1" dirty="0">
                <a:solidFill>
                  <a:srgbClr val="FFFF00"/>
                </a:solidFill>
              </a:rPr>
              <a:t>點選檢閱 </a:t>
            </a:r>
            <a:r>
              <a:rPr lang="en-US" altLang="zh-TW" b="1" dirty="0">
                <a:solidFill>
                  <a:srgbClr val="FFFF00"/>
                </a:solidFill>
              </a:rPr>
              <a:t>+</a:t>
            </a:r>
            <a:r>
              <a:rPr lang="zh-TW" altLang="en-US" b="1" dirty="0">
                <a:solidFill>
                  <a:srgbClr val="FFFF00"/>
                </a:solidFill>
              </a:rPr>
              <a:t> 建立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DFDD12-9096-4445-9302-C75ACD8C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8" y="1109661"/>
            <a:ext cx="71723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1345B-6C9D-4A97-9D94-264EB033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4970890"/>
            <a:ext cx="9620250" cy="976906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b="1" dirty="0">
                <a:solidFill>
                  <a:srgbClr val="FFFF00"/>
                </a:solidFill>
              </a:rPr>
              <a:t>稍等片刻，完成後在所有服務處可看到目前所擁有的資源。</a:t>
            </a:r>
            <a:endParaRPr lang="en-US" altLang="zh-TW" b="1" dirty="0">
              <a:solidFill>
                <a:srgbClr val="FFFF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4E0A9F9-01FB-4FB1-BFD8-8518361B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82356"/>
            <a:ext cx="9620250" cy="4314825"/>
          </a:xfrm>
          <a:prstGeom prst="rect">
            <a:avLst/>
          </a:prstGeom>
        </p:spPr>
      </p:pic>
      <p:pic>
        <p:nvPicPr>
          <p:cNvPr id="5" name="圖形 4" descr="手背向前食指朝右指索引">
            <a:extLst>
              <a:ext uri="{FF2B5EF4-FFF2-40B4-BE49-F238E27FC236}">
                <a16:creationId xmlns:a16="http://schemas.microsoft.com/office/drawing/2014/main" id="{EB8E5205-2F35-41E9-AA97-0D4C1C7A1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408744" y="2371492"/>
            <a:ext cx="757519" cy="7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1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1345B-6C9D-4A97-9D94-264EB033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85" y="4799407"/>
            <a:ext cx="7543800" cy="976906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rgbClr val="FFFF00"/>
                </a:solidFill>
              </a:rPr>
              <a:t>點擊連接，下載</a:t>
            </a:r>
            <a:r>
              <a:rPr lang="en-US" altLang="zh-TW" b="1" dirty="0">
                <a:solidFill>
                  <a:srgbClr val="FFFF00"/>
                </a:solidFill>
              </a:rPr>
              <a:t>RGP</a:t>
            </a:r>
            <a:r>
              <a:rPr lang="zh-TW" altLang="en-US" b="1" dirty="0">
                <a:solidFill>
                  <a:srgbClr val="FFFF00"/>
                </a:solidFill>
              </a:rPr>
              <a:t>檔案即可連線至虛擬機器</a:t>
            </a:r>
            <a:endParaRPr lang="en-US" altLang="zh-TW" b="1" dirty="0">
              <a:solidFill>
                <a:srgbClr val="FFFF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18970B-1A61-41EB-9D74-97100BA7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5" y="973297"/>
            <a:ext cx="7543800" cy="3619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488B0C-FC49-45C1-A9FC-27D4D500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976" y="563460"/>
            <a:ext cx="4181475" cy="472440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F12EF28A-94FA-44F5-B5FA-91248DDCF984}"/>
              </a:ext>
            </a:extLst>
          </p:cNvPr>
          <p:cNvSpPr/>
          <p:nvPr/>
        </p:nvSpPr>
        <p:spPr>
          <a:xfrm>
            <a:off x="2801922" y="1258348"/>
            <a:ext cx="637563" cy="637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010DCF2-25A1-42AC-A34D-FA87A08F983E}"/>
              </a:ext>
            </a:extLst>
          </p:cNvPr>
          <p:cNvSpPr/>
          <p:nvPr/>
        </p:nvSpPr>
        <p:spPr>
          <a:xfrm>
            <a:off x="8003097" y="3353499"/>
            <a:ext cx="1551963" cy="580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92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BBBE8-59A0-4F97-AB62-CF8761BD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FF00"/>
                </a:solidFill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20245-15EA-48AD-8F15-F095930CD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ea1ChtPeriod"/>
            </a:pP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什麼是</a:t>
            </a:r>
            <a:r>
              <a:rPr lang="en-US" altLang="zh-TW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ea"/>
              <a:buAutoNum type="ea1ChtPeriod"/>
            </a:pP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試用帳號申請</a:t>
            </a:r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ea"/>
              <a:buAutoNum type="ea1ChtPeriod"/>
            </a:pP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免費虛擬機的建置</a:t>
            </a:r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ea"/>
              <a:buAutoNum type="ea1ChtPeriod"/>
            </a:pP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其他注意事項</a:t>
            </a:r>
          </a:p>
        </p:txBody>
      </p:sp>
    </p:spTree>
    <p:extLst>
      <p:ext uri="{BB962C8B-B14F-4D97-AF65-F5344CB8AC3E}">
        <p14:creationId xmlns:p14="http://schemas.microsoft.com/office/powerpoint/2010/main" val="399184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9071D-5E14-4B40-A629-A6B6A327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FF00"/>
                </a:solidFill>
              </a:rPr>
              <a:t>四、</a:t>
            </a: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其他注意事項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AA236-0489-4924-B2F2-1D7F5306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0596"/>
            <a:ext cx="9905999" cy="606885"/>
          </a:xfrm>
        </p:spPr>
        <p:txBody>
          <a:bodyPr/>
          <a:lstStyle/>
          <a:p>
            <a:r>
              <a:rPr lang="en-US" altLang="zh-TW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天試用期結束，點數歸零，原試用版帳戶需升級。</a:t>
            </a:r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505F46-4335-4977-8CCF-60B2B584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07481"/>
            <a:ext cx="8723283" cy="42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9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9071D-5E14-4B40-A629-A6B6A327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FF00"/>
                </a:solidFill>
              </a:rPr>
              <a:t>四、</a:t>
            </a: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其他注意事項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AA236-0489-4924-B2F2-1D7F5306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850" y="1801932"/>
            <a:ext cx="10117123" cy="4087140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信用卡示警，請參考這篇文章：</a:t>
            </a:r>
            <a:r>
              <a:rPr lang="en-US" altLang="zh-TW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http://zerotiem22.blogspot.com/2018/04/04-azure.html</a:t>
            </a:r>
            <a:endParaRPr lang="en-US" altLang="zh-TW" dirty="0">
              <a:solidFill>
                <a:srgbClr val="FFC000"/>
              </a:solidFill>
            </a:endParaRPr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虛擬機改成中文，可參考以下文章的部分內容：</a:t>
            </a:r>
            <a:r>
              <a:rPr lang="en-US" altLang="zh-TW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http://blog.sanc.idv.tw/2013/08/windows-azure-windows-server-vm.html</a:t>
            </a:r>
            <a:endParaRPr lang="en-US" altLang="zh-TW" sz="2000" dirty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https://ithelp.ithome.com.tw/articles/10184287</a:t>
            </a:r>
            <a:endParaRPr lang="en-US" altLang="zh-TW" sz="2000" dirty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https://isite.tw/2016/09/24/16957</a:t>
            </a:r>
            <a:endParaRPr lang="en-US" altLang="zh-TW" sz="2000" dirty="0">
              <a:solidFill>
                <a:srgbClr val="FFC000"/>
              </a:solidFill>
            </a:endParaRPr>
          </a:p>
          <a:p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3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9071D-5E14-4B40-A629-A6B6A327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一、什麼是</a:t>
            </a:r>
            <a:r>
              <a:rPr lang="en-US" altLang="zh-TW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AA236-0489-4924-B2F2-1D7F5306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是微軟的雲端服務平台，提供超過百種服務，下從基本的虛擬機上至</a:t>
            </a:r>
            <a:r>
              <a:rPr lang="en-US" altLang="zh-TW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機器學習等等。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9071D-5E14-4B40-A629-A6B6A327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FF00"/>
                </a:solidFill>
              </a:rPr>
              <a:t>二、試用帳號申請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AA236-0489-4924-B2F2-1D7F5306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申請前您需要擁有以下條件：</a:t>
            </a:r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帳戶（</a:t>
            </a:r>
            <a:r>
              <a:rPr lang="en-US" altLang="zh-TW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帳號也可以）</a:t>
            </a:r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手機號碼</a:t>
            </a:r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信用卡</a:t>
            </a:r>
            <a:endParaRPr lang="en-US" altLang="zh-TW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4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9071D-5E14-4B40-A629-A6B6A327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815"/>
            <a:ext cx="9905998" cy="1478570"/>
          </a:xfrm>
        </p:spPr>
        <p:txBody>
          <a:bodyPr/>
          <a:lstStyle/>
          <a:p>
            <a:r>
              <a:rPr lang="zh-TW" altLang="en-US" b="1" dirty="0">
                <a:solidFill>
                  <a:srgbClr val="FFFF00"/>
                </a:solidFill>
              </a:rPr>
              <a:t>二、試用帳號申請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AA236-0489-4924-B2F2-1D7F5306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8092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請先點入此網頁：</a:t>
            </a:r>
            <a:r>
              <a:rPr lang="en-US" altLang="zh-TW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https://azure.microsoft.com/zh-tw/free/</a:t>
            </a:r>
            <a:endParaRPr lang="en-US" altLang="zh-TW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3FECF2-A2EE-487D-AD3A-0B2BD687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78" y="2406678"/>
            <a:ext cx="6417068" cy="4297624"/>
          </a:xfrm>
          <a:prstGeom prst="rect">
            <a:avLst/>
          </a:prstGeom>
        </p:spPr>
      </p:pic>
      <p:pic>
        <p:nvPicPr>
          <p:cNvPr id="6" name="圖形 5" descr="手背向前食指朝右指索引">
            <a:extLst>
              <a:ext uri="{FF2B5EF4-FFF2-40B4-BE49-F238E27FC236}">
                <a16:creationId xmlns:a16="http://schemas.microsoft.com/office/drawing/2014/main" id="{E64859B3-475A-4D95-A38C-67135C1AE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6931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9071D-5E14-4B40-A629-A6B6A327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FF00"/>
                </a:solidFill>
              </a:rPr>
              <a:t>二、試用帳號申請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AA236-0489-4924-B2F2-1D7F5306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8092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zh-TW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CDBE98-3F93-44AC-9A2F-6383EE1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788092"/>
            <a:ext cx="4295775" cy="42481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E4349F7-9791-4EDA-9718-3293CFE26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016" y="353786"/>
            <a:ext cx="30670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4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21A17B2-AAD1-4467-836D-5E242232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25" y="76199"/>
            <a:ext cx="9027949" cy="66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4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0162556-DF95-4921-B8F9-8905305A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385762"/>
            <a:ext cx="7077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1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38A8DED-620F-43EC-BFF6-157B4452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60" y="53788"/>
            <a:ext cx="4912279" cy="6750423"/>
          </a:xfrm>
          <a:prstGeom prst="rect">
            <a:avLst/>
          </a:prstGeom>
        </p:spPr>
      </p:pic>
      <p:sp>
        <p:nvSpPr>
          <p:cNvPr id="3" name="語音泡泡: 橢圓形 2">
            <a:extLst>
              <a:ext uri="{FF2B5EF4-FFF2-40B4-BE49-F238E27FC236}">
                <a16:creationId xmlns:a16="http://schemas.microsoft.com/office/drawing/2014/main" id="{8D202045-AFA3-42DB-A51D-44521F7956F4}"/>
              </a:ext>
            </a:extLst>
          </p:cNvPr>
          <p:cNvSpPr/>
          <p:nvPr/>
        </p:nvSpPr>
        <p:spPr>
          <a:xfrm>
            <a:off x="8103903" y="2742687"/>
            <a:ext cx="3265524" cy="2187901"/>
          </a:xfrm>
          <a:prstGeom prst="wedgeEllipseCallout">
            <a:avLst>
              <a:gd name="adj1" fmla="val -70072"/>
              <a:gd name="adj2" fmla="val -631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會先刷</a:t>
            </a:r>
            <a:r>
              <a:rPr lang="en-US" altLang="zh-TW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美元（約</a:t>
            </a:r>
            <a:r>
              <a:rPr lang="en-US" altLang="zh-TW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TW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台幣）作為驗證。</a:t>
            </a:r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5E67D73A-BE6A-4D0E-9AF0-E5DC3C6555B5}"/>
              </a:ext>
            </a:extLst>
          </p:cNvPr>
          <p:cNvSpPr/>
          <p:nvPr/>
        </p:nvSpPr>
        <p:spPr>
          <a:xfrm>
            <a:off x="1102659" y="3563469"/>
            <a:ext cx="2221106" cy="1488141"/>
          </a:xfrm>
          <a:prstGeom prst="wedgeRectCallout">
            <a:avLst>
              <a:gd name="adj1" fmla="val 70788"/>
              <a:gd name="adj2" fmla="val 721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FF00"/>
                </a:solidFill>
              </a:rPr>
              <a:t>郵遞區號需五碼，可從以下網頁查詢。</a:t>
            </a:r>
            <a:endParaRPr lang="en-US" altLang="zh-TW" b="1" dirty="0">
              <a:solidFill>
                <a:srgbClr val="FFFF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altLang="zh-TW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https://www.post.gov.tw/post/internet/Postal/index.jsp?ID=208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{25B9F90F-5794-409D-9B77-C9ED91242DFF}tf04033919</Template>
  <TotalTime>863</TotalTime>
  <Words>409</Words>
  <Application>Microsoft Office PowerPoint</Application>
  <PresentationFormat>寬螢幕</PresentationFormat>
  <Paragraphs>49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Tw Cen MT</vt:lpstr>
      <vt:lpstr>電路</vt:lpstr>
      <vt:lpstr>Azure雲端帳號申請</vt:lpstr>
      <vt:lpstr>目錄</vt:lpstr>
      <vt:lpstr>一、什麼是Azure？</vt:lpstr>
      <vt:lpstr>二、試用帳號申請</vt:lpstr>
      <vt:lpstr>二、試用帳號申請</vt:lpstr>
      <vt:lpstr>二、試用帳號申請</vt:lpstr>
      <vt:lpstr>PowerPoint 簡報</vt:lpstr>
      <vt:lpstr>PowerPoint 簡報</vt:lpstr>
      <vt:lpstr>PowerPoint 簡報</vt:lpstr>
      <vt:lpstr>PowerPoint 簡報</vt:lpstr>
      <vt:lpstr>三、免費虛擬機的建置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四、其他注意事項</vt:lpstr>
      <vt:lpstr>四、其他注意事項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Azure雲端帳號申請</dc:title>
  <dc:creator>浩軒 洪</dc:creator>
  <cp:lastModifiedBy>浩軒 洪</cp:lastModifiedBy>
  <cp:revision>30</cp:revision>
  <dcterms:created xsi:type="dcterms:W3CDTF">2020-02-03T02:48:52Z</dcterms:created>
  <dcterms:modified xsi:type="dcterms:W3CDTF">2020-02-06T07:23:22Z</dcterms:modified>
</cp:coreProperties>
</file>