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685" r:id="rId2"/>
    <p:sldId id="686" r:id="rId3"/>
    <p:sldId id="689" r:id="rId4"/>
    <p:sldId id="846" r:id="rId5"/>
    <p:sldId id="8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3"/>
    <p:restoredTop sz="96327"/>
  </p:normalViewPr>
  <p:slideViewPr>
    <p:cSldViewPr snapToGrid="0" snapToObjects="1">
      <p:cViewPr varScale="1">
        <p:scale>
          <a:sx n="105" d="100"/>
          <a:sy n="105" d="100"/>
        </p:scale>
        <p:origin x="632"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C6F2F-98AC-DD45-8512-8A48E19BEF60}"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31AFA-2AE7-8F41-86F0-2A516D76F5FA}" type="slidenum">
              <a:rPr lang="en-US" smtClean="0"/>
              <a:t>‹#›</a:t>
            </a:fld>
            <a:endParaRPr lang="en-US"/>
          </a:p>
        </p:txBody>
      </p:sp>
    </p:spTree>
    <p:extLst>
      <p:ext uri="{BB962C8B-B14F-4D97-AF65-F5344CB8AC3E}">
        <p14:creationId xmlns:p14="http://schemas.microsoft.com/office/powerpoint/2010/main" val="148303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2913063" y="622300"/>
            <a:ext cx="4408487" cy="2481263"/>
          </a:xfrm>
          <a:prstGeom prst="rect">
            <a:avLst/>
          </a:prstGeom>
          <a:ln/>
        </p:spPr>
      </p:sp>
      <p:sp>
        <p:nvSpPr>
          <p:cNvPr id="39939" name="Notes Placeholder 2"/>
          <p:cNvSpPr>
            <a:spLocks noGrp="1"/>
          </p:cNvSpPr>
          <p:nvPr>
            <p:ph type="body" idx="1"/>
          </p:nvPr>
        </p:nvSpPr>
        <p:spPr>
          <a:xfrm>
            <a:off x="1023462" y="3372659"/>
            <a:ext cx="8187690" cy="3193935"/>
          </a:xfrm>
          <a:prstGeom prst="rect">
            <a:avLst/>
          </a:prstGeom>
          <a:noFill/>
          <a:ln w="9525"/>
        </p:spPr>
        <p:txBody>
          <a:bodyPr/>
          <a:lstStyle/>
          <a:p>
            <a:r>
              <a:rPr lang="en-US" dirty="0"/>
              <a:t>Benefit: high returns</a:t>
            </a:r>
            <a:r>
              <a:rPr lang="en-US" baseline="0" dirty="0"/>
              <a:t> on large investments to implement data warehouse. (ROI &gt; 400%)</a:t>
            </a:r>
            <a:endParaRPr lang="en-US" dirty="0"/>
          </a:p>
        </p:txBody>
      </p:sp>
    </p:spTree>
    <p:extLst>
      <p:ext uri="{BB962C8B-B14F-4D97-AF65-F5344CB8AC3E}">
        <p14:creationId xmlns:p14="http://schemas.microsoft.com/office/powerpoint/2010/main" val="319157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33C6-F703-2847-ACDA-0F95EE19F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37509-A37B-D949-AE4E-253E759AB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05A7DE-58D4-1C4B-B7BA-B93FDD771727}"/>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5" name="Footer Placeholder 4">
            <a:extLst>
              <a:ext uri="{FF2B5EF4-FFF2-40B4-BE49-F238E27FC236}">
                <a16:creationId xmlns:a16="http://schemas.microsoft.com/office/drawing/2014/main" id="{59D4FF0B-EC4E-654D-8F1B-2BA761839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95941-3F49-6E4A-8EF3-3BB4712CACAE}"/>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3952168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704A-6A9E-D242-A8FC-3DE1CEAD31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0AC245-3B59-BF41-80C1-0F69EB526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A49F9-A280-F347-9CF5-2270D4B23021}"/>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5" name="Footer Placeholder 4">
            <a:extLst>
              <a:ext uri="{FF2B5EF4-FFF2-40B4-BE49-F238E27FC236}">
                <a16:creationId xmlns:a16="http://schemas.microsoft.com/office/drawing/2014/main" id="{003C1273-29A6-5649-A350-CF1A31262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B0CD9-AB60-3942-A3A1-6D89420235BE}"/>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259069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E8549-8ABB-C041-84A4-DD43FAA723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C41D6A-AD9C-2546-8DCB-B63B72A6E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4331C-A3E7-5C4E-9037-83412D07964A}"/>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5" name="Footer Placeholder 4">
            <a:extLst>
              <a:ext uri="{FF2B5EF4-FFF2-40B4-BE49-F238E27FC236}">
                <a16:creationId xmlns:a16="http://schemas.microsoft.com/office/drawing/2014/main" id="{A7BA7351-B95E-5D40-A0FA-3C9059AB2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C2874-1A90-814C-9E83-68E860EB5FB2}"/>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259180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8B1D-5C2A-BB46-8B74-4575E1FCB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3AEB9-8AB3-3843-AB71-14B616861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245AA-28E9-E149-B7CA-7E48CA37C9C3}"/>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5" name="Footer Placeholder 4">
            <a:extLst>
              <a:ext uri="{FF2B5EF4-FFF2-40B4-BE49-F238E27FC236}">
                <a16:creationId xmlns:a16="http://schemas.microsoft.com/office/drawing/2014/main" id="{22516AAE-DDEF-1748-AE90-6927F2B18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07D18-67CE-ED4D-B4D5-1F50F4438D19}"/>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396331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5B52-B1CB-9C4D-A008-18EDD143D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B7A22B-CF2B-DF4C-A131-0737C9090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FF06B8-0D97-164E-86B3-671A9635B69F}"/>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5" name="Footer Placeholder 4">
            <a:extLst>
              <a:ext uri="{FF2B5EF4-FFF2-40B4-BE49-F238E27FC236}">
                <a16:creationId xmlns:a16="http://schemas.microsoft.com/office/drawing/2014/main" id="{5F96DC53-56AF-F749-A893-FD0B24182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97353-7337-2845-8D50-A9A1AA03BEC0}"/>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277511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E89F-0027-2C42-A545-61781E08C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27B0-3444-9B4B-BAB4-66CE39D13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B7F8BD-B3D4-D340-8DDA-C8F12784D9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FFBC91-F14E-5643-B112-A1148D390788}"/>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6" name="Footer Placeholder 5">
            <a:extLst>
              <a:ext uri="{FF2B5EF4-FFF2-40B4-BE49-F238E27FC236}">
                <a16:creationId xmlns:a16="http://schemas.microsoft.com/office/drawing/2014/main" id="{D3ACD6C8-DC38-B04C-BAAF-F9AD62C4F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4DDF2-A6EC-614B-AFD9-91514F57ED0D}"/>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24876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7546-403E-D142-9DC5-B301281815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2055D9-DC9A-A24A-988A-DABF8E4919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226448-8686-4B4D-A69D-F3E457058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2EFFEB-6158-4E44-B5A9-8E67B138C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FF14D5-6B4A-5E48-8C74-E107A49584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87ED5-26D8-D446-9D3B-6724DC73E9CA}"/>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8" name="Footer Placeholder 7">
            <a:extLst>
              <a:ext uri="{FF2B5EF4-FFF2-40B4-BE49-F238E27FC236}">
                <a16:creationId xmlns:a16="http://schemas.microsoft.com/office/drawing/2014/main" id="{31EEBEF4-6C72-3446-8B4A-FD8025F14A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F64CD9-CEDC-9A45-9BA1-CF2AFBCA9125}"/>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289435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2E38-B66A-E245-82A2-F71C0E27D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5A480-5FFD-864C-B65E-B3733FFF9B30}"/>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4" name="Footer Placeholder 3">
            <a:extLst>
              <a:ext uri="{FF2B5EF4-FFF2-40B4-BE49-F238E27FC236}">
                <a16:creationId xmlns:a16="http://schemas.microsoft.com/office/drawing/2014/main" id="{91F505A6-9021-CF4F-9444-34B89181AD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5952CD-5966-BC45-8F34-77C232F38C7C}"/>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37189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2D1BD-14B1-0745-A355-047D4D177E31}"/>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3" name="Footer Placeholder 2">
            <a:extLst>
              <a:ext uri="{FF2B5EF4-FFF2-40B4-BE49-F238E27FC236}">
                <a16:creationId xmlns:a16="http://schemas.microsoft.com/office/drawing/2014/main" id="{A7F8AE09-A994-FF40-8E0D-6D9A568755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4FE94B-E1E0-2C41-91E2-E4BA56ACCDE2}"/>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82096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EA2E-90B4-1244-8909-C489F8C46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8A716A-68F5-D24A-893D-D4214BE0A1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BE2210-2D5D-5549-A99C-B41E9E960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288B9-5D73-CC4A-BC55-30930BFDC91E}"/>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6" name="Footer Placeholder 5">
            <a:extLst>
              <a:ext uri="{FF2B5EF4-FFF2-40B4-BE49-F238E27FC236}">
                <a16:creationId xmlns:a16="http://schemas.microsoft.com/office/drawing/2014/main" id="{B7C8F9B0-08CA-D048-8E7C-40003F46B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2424E-FB30-7E41-A688-76E76DDB4613}"/>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24885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A3F7-308C-124D-8645-C1AF180FB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18F0FA-56AB-614C-B345-56F142369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41DB25-EA11-3B46-9223-65EC2913A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C4A5B-ECCF-AF4F-A2E6-FA900FF6E18D}"/>
              </a:ext>
            </a:extLst>
          </p:cNvPr>
          <p:cNvSpPr>
            <a:spLocks noGrp="1"/>
          </p:cNvSpPr>
          <p:nvPr>
            <p:ph type="dt" sz="half" idx="10"/>
          </p:nvPr>
        </p:nvSpPr>
        <p:spPr/>
        <p:txBody>
          <a:bodyPr/>
          <a:lstStyle/>
          <a:p>
            <a:fld id="{0366C2FD-65EF-0C46-A245-39E3DD588223}" type="datetimeFigureOut">
              <a:rPr lang="en-US" smtClean="0"/>
              <a:t>5/2/22</a:t>
            </a:fld>
            <a:endParaRPr lang="en-US"/>
          </a:p>
        </p:txBody>
      </p:sp>
      <p:sp>
        <p:nvSpPr>
          <p:cNvPr id="6" name="Footer Placeholder 5">
            <a:extLst>
              <a:ext uri="{FF2B5EF4-FFF2-40B4-BE49-F238E27FC236}">
                <a16:creationId xmlns:a16="http://schemas.microsoft.com/office/drawing/2014/main" id="{8D68F6BA-6436-234E-A3C0-47E7F34F6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BC491-1412-B44E-9EC4-4E0E85CDEB44}"/>
              </a:ext>
            </a:extLst>
          </p:cNvPr>
          <p:cNvSpPr>
            <a:spLocks noGrp="1"/>
          </p:cNvSpPr>
          <p:nvPr>
            <p:ph type="sldNum" sz="quarter" idx="12"/>
          </p:nvPr>
        </p:nvSpPr>
        <p:spPr/>
        <p:txBody>
          <a:bodyPr/>
          <a:lstStyle/>
          <a:p>
            <a:fld id="{8A11AB7A-3294-0D4A-8317-DB9B171BE671}" type="slidenum">
              <a:rPr lang="en-US" smtClean="0"/>
              <a:t>‹#›</a:t>
            </a:fld>
            <a:endParaRPr lang="en-US"/>
          </a:p>
        </p:txBody>
      </p:sp>
    </p:spTree>
    <p:extLst>
      <p:ext uri="{BB962C8B-B14F-4D97-AF65-F5344CB8AC3E}">
        <p14:creationId xmlns:p14="http://schemas.microsoft.com/office/powerpoint/2010/main" val="21237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294573-C917-2D47-B863-1843C27C5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985D07-AB57-0448-833B-75CB43207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B619C-0B90-D84D-926C-9AAB22ED2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6C2FD-65EF-0C46-A245-39E3DD588223}" type="datetimeFigureOut">
              <a:rPr lang="en-US" smtClean="0"/>
              <a:t>5/2/22</a:t>
            </a:fld>
            <a:endParaRPr lang="en-US"/>
          </a:p>
        </p:txBody>
      </p:sp>
      <p:sp>
        <p:nvSpPr>
          <p:cNvPr id="5" name="Footer Placeholder 4">
            <a:extLst>
              <a:ext uri="{FF2B5EF4-FFF2-40B4-BE49-F238E27FC236}">
                <a16:creationId xmlns:a16="http://schemas.microsoft.com/office/drawing/2014/main" id="{56E68C16-4555-0D4C-A683-891C583E2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9E03E7-23C3-EE42-8C2E-3C213F4CCA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1AB7A-3294-0D4A-8317-DB9B171BE671}" type="slidenum">
              <a:rPr lang="en-US" smtClean="0"/>
              <a:t>‹#›</a:t>
            </a:fld>
            <a:endParaRPr lang="en-US"/>
          </a:p>
        </p:txBody>
      </p:sp>
    </p:spTree>
    <p:extLst>
      <p:ext uri="{BB962C8B-B14F-4D97-AF65-F5344CB8AC3E}">
        <p14:creationId xmlns:p14="http://schemas.microsoft.com/office/powerpoint/2010/main" val="187888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archdatamanagement.techtarget.com/definition/data-warehou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3" name="Rectangle 2"/>
          <p:cNvSpPr>
            <a:spLocks noGrp="1" noChangeArrowheads="1"/>
          </p:cNvSpPr>
          <p:nvPr>
            <p:ph type="title"/>
          </p:nvPr>
        </p:nvSpPr>
        <p:spPr>
          <a:xfrm>
            <a:off x="594360" y="339117"/>
            <a:ext cx="11003280" cy="1619890"/>
          </a:xfrm>
        </p:spPr>
        <p:txBody>
          <a:bodyPr anchor="ctr">
            <a:normAutofit/>
          </a:bodyPr>
          <a:lstStyle/>
          <a:p>
            <a:r>
              <a:rPr lang="en-GB" dirty="0"/>
              <a:t>Data Warehousing Concepts</a:t>
            </a:r>
          </a:p>
        </p:txBody>
      </p:sp>
      <p:grpSp>
        <p:nvGrpSpPr>
          <p:cNvPr id="77" name="Group 76">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78"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44" name="Rectangle 3"/>
          <p:cNvSpPr>
            <a:spLocks noGrp="1" noChangeArrowheads="1"/>
          </p:cNvSpPr>
          <p:nvPr>
            <p:ph idx="1"/>
          </p:nvPr>
        </p:nvSpPr>
        <p:spPr>
          <a:xfrm>
            <a:off x="597407" y="2721429"/>
            <a:ext cx="11000233" cy="3494314"/>
          </a:xfrm>
        </p:spPr>
        <p:txBody>
          <a:bodyPr anchor="ctr">
            <a:normAutofit/>
          </a:bodyPr>
          <a:lstStyle/>
          <a:p>
            <a:r>
              <a:rPr lang="en-GB" sz="2200" dirty="0">
                <a:solidFill>
                  <a:schemeClr val="bg1">
                    <a:lumMod val="50000"/>
                  </a:schemeClr>
                </a:solidFill>
              </a:rPr>
              <a:t>Subject-oriented Data </a:t>
            </a:r>
          </a:p>
          <a:p>
            <a:r>
              <a:rPr lang="en-GB" sz="2200" dirty="0">
                <a:solidFill>
                  <a:schemeClr val="bg1">
                    <a:lumMod val="50000"/>
                  </a:schemeClr>
                </a:solidFill>
              </a:rPr>
              <a:t>Integrated Data</a:t>
            </a:r>
          </a:p>
          <a:p>
            <a:r>
              <a:rPr lang="en-GB" sz="2200" dirty="0"/>
              <a:t>Time-variant Data:</a:t>
            </a:r>
          </a:p>
          <a:p>
            <a:pPr lvl="1"/>
            <a:r>
              <a:rPr lang="en-GB" sz="2200" dirty="0"/>
              <a:t>Data in the warehouse is only accurate and valid at some point in time or over some time interval.</a:t>
            </a:r>
          </a:p>
          <a:p>
            <a:r>
              <a:rPr lang="en-GB" sz="2200" dirty="0"/>
              <a:t>Non-volatile Data:</a:t>
            </a:r>
          </a:p>
          <a:p>
            <a:pPr lvl="1"/>
            <a:r>
              <a:rPr lang="en-GB" sz="2200" dirty="0"/>
              <a:t>Not updated real-time, but refreshed periodically (daily or weekly)</a:t>
            </a:r>
          </a:p>
          <a:p>
            <a:pPr lvl="2"/>
            <a:r>
              <a:rPr lang="en-GB" sz="2200" dirty="0"/>
              <a:t>However, faster systems enables frequent updates.</a:t>
            </a:r>
          </a:p>
          <a:p>
            <a:pPr lvl="1"/>
            <a:r>
              <a:rPr lang="en-GB" sz="2200" dirty="0"/>
              <a:t>New data is added as a supplement to the database, rather than a replacement.</a:t>
            </a:r>
          </a:p>
        </p:txBody>
      </p:sp>
      <p:sp>
        <p:nvSpPr>
          <p:cNvPr id="99" name="Rectangle 98">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1813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a:t>Online Transaction Processing (OLTP) System</a:t>
            </a:r>
            <a:br>
              <a:rPr lang="en-US" dirty="0"/>
            </a:br>
            <a:r>
              <a:rPr lang="en-US"/>
              <a:t>Focus on operations</a:t>
            </a:r>
          </a:p>
        </p:txBody>
      </p:sp>
      <p:sp>
        <p:nvSpPr>
          <p:cNvPr id="3" name="Content Placeholder 2"/>
          <p:cNvSpPr>
            <a:spLocks noGrp="1"/>
          </p:cNvSpPr>
          <p:nvPr>
            <p:ph idx="1"/>
          </p:nvPr>
        </p:nvSpPr>
        <p:spPr>
          <a:xfrm>
            <a:off x="838200" y="2057400"/>
            <a:ext cx="10515600" cy="3871762"/>
          </a:xfrm>
        </p:spPr>
        <p:txBody>
          <a:bodyPr>
            <a:normAutofit/>
          </a:bodyPr>
          <a:lstStyle/>
          <a:p>
            <a:r>
              <a:rPr lang="en-US" sz="2200"/>
              <a:t>To improve the process of moving data around to handle day-to-day affairs</a:t>
            </a:r>
          </a:p>
          <a:p>
            <a:pPr lvl="1"/>
            <a:r>
              <a:rPr lang="en-US" sz="2200"/>
              <a:t>Scheduling classes,</a:t>
            </a:r>
          </a:p>
          <a:p>
            <a:pPr lvl="1"/>
            <a:r>
              <a:rPr lang="en-US" sz="2200"/>
              <a:t>Registering students,</a:t>
            </a:r>
          </a:p>
          <a:p>
            <a:pPr lvl="1"/>
            <a:r>
              <a:rPr lang="en-US" sz="2200"/>
              <a:t>Tracking benefits,</a:t>
            </a:r>
          </a:p>
          <a:p>
            <a:pPr lvl="1"/>
            <a:r>
              <a:rPr lang="en-US" sz="2200"/>
              <a:t>Recording payments, etc.</a:t>
            </a:r>
          </a:p>
          <a:p>
            <a:r>
              <a:rPr lang="en-US" sz="2200"/>
              <a:t>Optimized for</a:t>
            </a:r>
          </a:p>
          <a:p>
            <a:pPr lvl="1"/>
            <a:r>
              <a:rPr lang="en-US" sz="2200"/>
              <a:t>Concurrent access </a:t>
            </a:r>
          </a:p>
          <a:p>
            <a:pPr lvl="1"/>
            <a:r>
              <a:rPr lang="en-US" sz="2200"/>
              <a:t>Large number of simple transactions</a:t>
            </a:r>
          </a:p>
          <a:p>
            <a:pPr marL="238125" lvl="1" indent="0">
              <a:buNone/>
            </a:pPr>
            <a:endParaRPr lang="en-US" sz="2200"/>
          </a:p>
          <a:p>
            <a:r>
              <a:rPr lang="en-US" sz="2200"/>
              <a:t>Typically use RDBMS at the back-end </a:t>
            </a:r>
          </a:p>
        </p:txBody>
      </p:sp>
    </p:spTree>
    <p:extLst>
      <p:ext uri="{BB962C8B-B14F-4D97-AF65-F5344CB8AC3E}">
        <p14:creationId xmlns:p14="http://schemas.microsoft.com/office/powerpoint/2010/main" val="25900106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15" y="114549"/>
            <a:ext cx="10515600" cy="662781"/>
          </a:xfrm>
        </p:spPr>
        <p:txBody>
          <a:bodyPr>
            <a:normAutofit/>
          </a:bodyPr>
          <a:lstStyle/>
          <a:p>
            <a:r>
              <a:rPr lang="en-GB" sz="3200" dirty="0"/>
              <a:t>Table 32.1: OLTP vs. Data Warehousing</a:t>
            </a:r>
            <a:endParaRPr lang="en-US" sz="3200" dirty="0"/>
          </a:p>
        </p:txBody>
      </p:sp>
      <p:graphicFrame>
        <p:nvGraphicFramePr>
          <p:cNvPr id="6" name="Content Placeholder 5"/>
          <p:cNvGraphicFramePr>
            <a:graphicFrameLocks noGrp="1"/>
          </p:cNvGraphicFramePr>
          <p:nvPr>
            <p:ph idx="1"/>
          </p:nvPr>
        </p:nvGraphicFramePr>
        <p:xfrm>
          <a:off x="1676400" y="914401"/>
          <a:ext cx="8839200" cy="5410198"/>
        </p:xfrm>
        <a:graphic>
          <a:graphicData uri="http://schemas.openxmlformats.org/drawingml/2006/table">
            <a:tbl>
              <a:tblPr firstRow="1" bandRow="1">
                <a:tableStyleId>{073A0DAA-6AF3-43AB-8588-CEC1D06C72B9}</a:tableStyleId>
              </a:tblPr>
              <a:tblGrid>
                <a:gridCol w="2209801">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276599">
                  <a:extLst>
                    <a:ext uri="{9D8B030D-6E8A-4147-A177-3AD203B41FA5}">
                      <a16:colId xmlns:a16="http://schemas.microsoft.com/office/drawing/2014/main" val="20002"/>
                    </a:ext>
                  </a:extLst>
                </a:gridCol>
              </a:tblGrid>
              <a:tr h="601133">
                <a:tc>
                  <a:txBody>
                    <a:bodyPr/>
                    <a:lstStyle/>
                    <a:p>
                      <a:pPr algn="ctr"/>
                      <a:r>
                        <a:rPr lang="en-US" sz="2000" dirty="0">
                          <a:latin typeface="Calibri" pitchFamily="34" charset="0"/>
                        </a:rPr>
                        <a:t>Characteristic</a:t>
                      </a:r>
                    </a:p>
                  </a:txBody>
                  <a:tcPr anchor="ctr"/>
                </a:tc>
                <a:tc>
                  <a:txBody>
                    <a:bodyPr/>
                    <a:lstStyle/>
                    <a:p>
                      <a:pPr algn="ctr"/>
                      <a:r>
                        <a:rPr lang="en-US" sz="2000" dirty="0">
                          <a:latin typeface="Calibri" pitchFamily="34" charset="0"/>
                        </a:rPr>
                        <a:t>OLTP</a:t>
                      </a:r>
                    </a:p>
                  </a:txBody>
                  <a:tcPr anchor="ctr"/>
                </a:tc>
                <a:tc>
                  <a:txBody>
                    <a:bodyPr/>
                    <a:lstStyle/>
                    <a:p>
                      <a:pPr algn="ctr"/>
                      <a:r>
                        <a:rPr lang="en-US" sz="2000" dirty="0">
                          <a:latin typeface="Calibri" pitchFamily="34" charset="0"/>
                        </a:rPr>
                        <a:t>Data Warehousing</a:t>
                      </a:r>
                    </a:p>
                  </a:txBody>
                  <a:tcPr anchor="ctr"/>
                </a:tc>
                <a:extLst>
                  <a:ext uri="{0D108BD9-81ED-4DB2-BD59-A6C34878D82A}">
                    <a16:rowId xmlns:a16="http://schemas.microsoft.com/office/drawing/2014/main" val="10000"/>
                  </a:ext>
                </a:extLst>
              </a:tr>
              <a:tr h="601133">
                <a:tc>
                  <a:txBody>
                    <a:bodyPr/>
                    <a:lstStyle/>
                    <a:p>
                      <a:pPr algn="ctr"/>
                      <a:r>
                        <a:rPr lang="en-US" sz="2000" dirty="0">
                          <a:latin typeface="Calibri" pitchFamily="34" charset="0"/>
                        </a:rPr>
                        <a:t>How many?</a:t>
                      </a:r>
                    </a:p>
                  </a:txBody>
                  <a:tcPr anchor="ctr"/>
                </a:tc>
                <a:tc>
                  <a:txBody>
                    <a:bodyPr/>
                    <a:lstStyle/>
                    <a:p>
                      <a:pPr algn="ctr"/>
                      <a:r>
                        <a:rPr lang="en-US" sz="2000" dirty="0">
                          <a:latin typeface="Calibri" pitchFamily="34" charset="0"/>
                        </a:rPr>
                        <a:t>multiple</a:t>
                      </a:r>
                      <a:r>
                        <a:rPr lang="en-US" sz="2000" baseline="0" dirty="0">
                          <a:latin typeface="Calibri" pitchFamily="34" charset="0"/>
                        </a:rPr>
                        <a:t> in an organization</a:t>
                      </a:r>
                      <a:endParaRPr lang="en-US" sz="2000" dirty="0">
                        <a:latin typeface="Calibri" pitchFamily="34" charset="0"/>
                      </a:endParaRPr>
                    </a:p>
                  </a:txBody>
                  <a:tcPr anchor="ctr"/>
                </a:tc>
                <a:tc>
                  <a:txBody>
                    <a:bodyPr/>
                    <a:lstStyle/>
                    <a:p>
                      <a:pPr algn="ctr"/>
                      <a:r>
                        <a:rPr lang="en-US" sz="2000" dirty="0">
                          <a:latin typeface="Calibri" pitchFamily="34" charset="0"/>
                        </a:rPr>
                        <a:t>one</a:t>
                      </a:r>
                    </a:p>
                  </a:txBody>
                  <a:tcPr anchor="ctr"/>
                </a:tc>
                <a:extLst>
                  <a:ext uri="{0D108BD9-81ED-4DB2-BD59-A6C34878D82A}">
                    <a16:rowId xmlns:a16="http://schemas.microsoft.com/office/drawing/2014/main" val="10001"/>
                  </a:ext>
                </a:extLst>
              </a:tr>
              <a:tr h="588848">
                <a:tc>
                  <a:txBody>
                    <a:bodyPr/>
                    <a:lstStyle/>
                    <a:p>
                      <a:pPr algn="ctr"/>
                      <a:r>
                        <a:rPr lang="en-US" sz="2000" dirty="0">
                          <a:latin typeface="Calibri" pitchFamily="34" charset="0"/>
                        </a:rPr>
                        <a:t>Main</a:t>
                      </a:r>
                      <a:r>
                        <a:rPr lang="en-US" sz="2000" baseline="0" dirty="0">
                          <a:latin typeface="Calibri" pitchFamily="34" charset="0"/>
                        </a:rPr>
                        <a:t> p</a:t>
                      </a:r>
                      <a:r>
                        <a:rPr lang="en-US" sz="2000" dirty="0">
                          <a:latin typeface="Calibri" pitchFamily="34" charset="0"/>
                        </a:rPr>
                        <a:t>urpose</a:t>
                      </a:r>
                    </a:p>
                  </a:txBody>
                  <a:tcPr anchor="ctr"/>
                </a:tc>
                <a:tc>
                  <a:txBody>
                    <a:bodyPr/>
                    <a:lstStyle/>
                    <a:p>
                      <a:pPr algn="ctr"/>
                      <a:r>
                        <a:rPr lang="en-US" sz="2000" dirty="0">
                          <a:latin typeface="Calibri" pitchFamily="34" charset="0"/>
                        </a:rPr>
                        <a:t>operational processing</a:t>
                      </a:r>
                    </a:p>
                  </a:txBody>
                  <a:tcPr anchor="ctr"/>
                </a:tc>
                <a:tc>
                  <a:txBody>
                    <a:bodyPr/>
                    <a:lstStyle/>
                    <a:p>
                      <a:pPr algn="ctr"/>
                      <a:r>
                        <a:rPr lang="en-US" sz="2000" dirty="0">
                          <a:latin typeface="Calibri" pitchFamily="34" charset="0"/>
                        </a:rPr>
                        <a:t>analytical</a:t>
                      </a:r>
                      <a:r>
                        <a:rPr lang="en-US" sz="2000" baseline="0" dirty="0">
                          <a:latin typeface="Calibri" pitchFamily="34" charset="0"/>
                        </a:rPr>
                        <a:t> processing</a:t>
                      </a:r>
                      <a:endParaRPr lang="en-US" sz="2000" dirty="0">
                        <a:latin typeface="Calibri" pitchFamily="34" charset="0"/>
                      </a:endParaRPr>
                    </a:p>
                  </a:txBody>
                  <a:tcPr anchor="ctr"/>
                </a:tc>
                <a:extLst>
                  <a:ext uri="{0D108BD9-81ED-4DB2-BD59-A6C34878D82A}">
                    <a16:rowId xmlns:a16="http://schemas.microsoft.com/office/drawing/2014/main" val="10002"/>
                  </a:ext>
                </a:extLst>
              </a:tr>
              <a:tr h="601133">
                <a:tc>
                  <a:txBody>
                    <a:bodyPr/>
                    <a:lstStyle/>
                    <a:p>
                      <a:pPr algn="ctr"/>
                      <a:r>
                        <a:rPr lang="en-US" sz="2000" dirty="0">
                          <a:latin typeface="Calibri" pitchFamily="34" charset="0"/>
                        </a:rPr>
                        <a:t>Data Age</a:t>
                      </a:r>
                    </a:p>
                  </a:txBody>
                  <a:tcPr anchor="ctr"/>
                </a:tc>
                <a:tc>
                  <a:txBody>
                    <a:bodyPr/>
                    <a:lstStyle/>
                    <a:p>
                      <a:pPr algn="ctr"/>
                      <a:r>
                        <a:rPr lang="en-US" sz="2000" dirty="0">
                          <a:latin typeface="Calibri" pitchFamily="34" charset="0"/>
                        </a:rPr>
                        <a:t>current </a:t>
                      </a:r>
                    </a:p>
                  </a:txBody>
                  <a:tcPr anchor="ctr"/>
                </a:tc>
                <a:tc>
                  <a:txBody>
                    <a:bodyPr/>
                    <a:lstStyle/>
                    <a:p>
                      <a:pPr algn="ctr"/>
                      <a:r>
                        <a:rPr lang="en-US" sz="2000" dirty="0">
                          <a:latin typeface="Calibri" pitchFamily="34" charset="0"/>
                        </a:rPr>
                        <a:t>Historic (recent) </a:t>
                      </a:r>
                    </a:p>
                  </a:txBody>
                  <a:tcPr anchor="ctr"/>
                </a:tc>
                <a:extLst>
                  <a:ext uri="{0D108BD9-81ED-4DB2-BD59-A6C34878D82A}">
                    <a16:rowId xmlns:a16="http://schemas.microsoft.com/office/drawing/2014/main" val="10003"/>
                  </a:ext>
                </a:extLst>
              </a:tr>
              <a:tr h="605228">
                <a:tc>
                  <a:txBody>
                    <a:bodyPr/>
                    <a:lstStyle/>
                    <a:p>
                      <a:pPr algn="ctr"/>
                      <a:r>
                        <a:rPr lang="en-US" sz="2000" dirty="0">
                          <a:latin typeface="Calibri" pitchFamily="34" charset="0"/>
                        </a:rPr>
                        <a:t>Data</a:t>
                      </a:r>
                      <a:r>
                        <a:rPr lang="en-US" sz="2000" baseline="0" dirty="0">
                          <a:latin typeface="Calibri" pitchFamily="34" charset="0"/>
                        </a:rPr>
                        <a:t> l</a:t>
                      </a:r>
                      <a:r>
                        <a:rPr lang="en-US" sz="2000" dirty="0">
                          <a:latin typeface="Calibri" pitchFamily="34" charset="0"/>
                        </a:rPr>
                        <a:t>atency</a:t>
                      </a:r>
                    </a:p>
                  </a:txBody>
                  <a:tcPr anchor="ctr"/>
                </a:tc>
                <a:tc>
                  <a:txBody>
                    <a:bodyPr/>
                    <a:lstStyle/>
                    <a:p>
                      <a:pPr algn="ctr"/>
                      <a:r>
                        <a:rPr lang="en-US" sz="2000" dirty="0">
                          <a:latin typeface="Calibri" pitchFamily="34" charset="0"/>
                        </a:rPr>
                        <a:t>real-time</a:t>
                      </a:r>
                    </a:p>
                  </a:txBody>
                  <a:tcPr anchor="ctr"/>
                </a:tc>
                <a:tc>
                  <a:txBody>
                    <a:bodyPr/>
                    <a:lstStyle/>
                    <a:p>
                      <a:pPr algn="ctr"/>
                      <a:r>
                        <a:rPr lang="en-US" sz="2000" dirty="0">
                          <a:latin typeface="Calibri" pitchFamily="34" charset="0"/>
                        </a:rPr>
                        <a:t>periodic to </a:t>
                      </a:r>
                      <a:r>
                        <a:rPr lang="en-US" sz="2000" baseline="0" dirty="0">
                          <a:latin typeface="Calibri" pitchFamily="34" charset="0"/>
                        </a:rPr>
                        <a:t>real-time</a:t>
                      </a:r>
                      <a:endParaRPr lang="en-US" sz="2000" dirty="0">
                        <a:latin typeface="Calibri" pitchFamily="34" charset="0"/>
                      </a:endParaRPr>
                    </a:p>
                  </a:txBody>
                  <a:tcPr anchor="ctr"/>
                </a:tc>
                <a:extLst>
                  <a:ext uri="{0D108BD9-81ED-4DB2-BD59-A6C34878D82A}">
                    <a16:rowId xmlns:a16="http://schemas.microsoft.com/office/drawing/2014/main" val="10004"/>
                  </a:ext>
                </a:extLst>
              </a:tr>
              <a:tr h="635203">
                <a:tc>
                  <a:txBody>
                    <a:bodyPr/>
                    <a:lstStyle/>
                    <a:p>
                      <a:pPr algn="ctr"/>
                      <a:r>
                        <a:rPr lang="en-US" sz="2000" dirty="0">
                          <a:latin typeface="Calibri" pitchFamily="34" charset="0"/>
                        </a:rPr>
                        <a:t>Data granularity</a:t>
                      </a:r>
                    </a:p>
                  </a:txBody>
                  <a:tcPr anchor="ctr"/>
                </a:tc>
                <a:tc>
                  <a:txBody>
                    <a:bodyPr/>
                    <a:lstStyle/>
                    <a:p>
                      <a:pPr algn="ctr"/>
                      <a:r>
                        <a:rPr lang="en-US" sz="2000" dirty="0">
                          <a:latin typeface="Calibri" pitchFamily="34" charset="0"/>
                        </a:rPr>
                        <a:t>detailed</a:t>
                      </a:r>
                    </a:p>
                  </a:txBody>
                  <a:tcPr anchor="ctr"/>
                </a:tc>
                <a:tc>
                  <a:txBody>
                    <a:bodyPr/>
                    <a:lstStyle/>
                    <a:p>
                      <a:pPr algn="ctr"/>
                      <a:r>
                        <a:rPr lang="en-US" sz="2000" dirty="0">
                          <a:latin typeface="Calibri" pitchFamily="34" charset="0"/>
                        </a:rPr>
                        <a:t>detailed + summarized</a:t>
                      </a:r>
                    </a:p>
                  </a:txBody>
                  <a:tcPr anchor="ctr"/>
                </a:tc>
                <a:extLst>
                  <a:ext uri="{0D108BD9-81ED-4DB2-BD59-A6C34878D82A}">
                    <a16:rowId xmlns:a16="http://schemas.microsoft.com/office/drawing/2014/main" val="10005"/>
                  </a:ext>
                </a:extLst>
              </a:tr>
              <a:tr h="571158">
                <a:tc>
                  <a:txBody>
                    <a:bodyPr/>
                    <a:lstStyle/>
                    <a:p>
                      <a:pPr algn="ctr"/>
                      <a:r>
                        <a:rPr lang="en-US" sz="2000" dirty="0">
                          <a:latin typeface="Calibri" pitchFamily="34" charset="0"/>
                        </a:rPr>
                        <a:t>Data</a:t>
                      </a:r>
                      <a:r>
                        <a:rPr lang="en-US" sz="2000" baseline="0" dirty="0">
                          <a:latin typeface="Calibri" pitchFamily="34" charset="0"/>
                        </a:rPr>
                        <a:t> processing</a:t>
                      </a:r>
                      <a:endParaRPr lang="en-US" sz="2000" dirty="0">
                        <a:latin typeface="Calibri" pitchFamily="34" charset="0"/>
                      </a:endParaRPr>
                    </a:p>
                  </a:txBody>
                  <a:tcPr anchor="ctr"/>
                </a:tc>
                <a:tc>
                  <a:txBody>
                    <a:bodyPr/>
                    <a:lstStyle/>
                    <a:p>
                      <a:pPr algn="ctr"/>
                      <a:r>
                        <a:rPr lang="en-US" sz="2000" dirty="0">
                          <a:latin typeface="Calibri" pitchFamily="34" charset="0"/>
                        </a:rPr>
                        <a:t>Predictable, high throughout</a:t>
                      </a:r>
                    </a:p>
                  </a:txBody>
                  <a:tcPr anchor="ctr"/>
                </a:tc>
                <a:tc>
                  <a:txBody>
                    <a:bodyPr/>
                    <a:lstStyle/>
                    <a:p>
                      <a:pPr algn="ctr"/>
                      <a:r>
                        <a:rPr lang="en-US" sz="2000" dirty="0">
                          <a:latin typeface="Calibri" pitchFamily="34" charset="0"/>
                        </a:rPr>
                        <a:t>less predictable pattern</a:t>
                      </a:r>
                    </a:p>
                  </a:txBody>
                  <a:tcPr anchor="ctr"/>
                </a:tc>
                <a:extLst>
                  <a:ext uri="{0D108BD9-81ED-4DB2-BD59-A6C34878D82A}">
                    <a16:rowId xmlns:a16="http://schemas.microsoft.com/office/drawing/2014/main" val="10006"/>
                  </a:ext>
                </a:extLst>
              </a:tr>
              <a:tr h="643393">
                <a:tc>
                  <a:txBody>
                    <a:bodyPr/>
                    <a:lstStyle/>
                    <a:p>
                      <a:pPr algn="ctr"/>
                      <a:r>
                        <a:rPr lang="en-US" sz="2000" dirty="0">
                          <a:latin typeface="Calibri" pitchFamily="34" charset="0"/>
                        </a:rPr>
                        <a:t>Reporting </a:t>
                      </a:r>
                    </a:p>
                  </a:txBody>
                  <a:tcPr anchor="ctr"/>
                </a:tc>
                <a:tc>
                  <a:txBody>
                    <a:bodyPr/>
                    <a:lstStyle/>
                    <a:p>
                      <a:pPr algn="ctr"/>
                      <a:r>
                        <a:rPr lang="en-US" sz="2000" dirty="0">
                          <a:latin typeface="Calibri" pitchFamily="34" charset="0"/>
                        </a:rPr>
                        <a:t>static fixed format</a:t>
                      </a:r>
                    </a:p>
                  </a:txBody>
                  <a:tcPr anchor="ctr"/>
                </a:tc>
                <a:tc>
                  <a:txBody>
                    <a:bodyPr/>
                    <a:lstStyle/>
                    <a:p>
                      <a:pPr algn="ctr"/>
                      <a:r>
                        <a:rPr lang="en-US" sz="2000" dirty="0">
                          <a:latin typeface="Calibri" pitchFamily="34" charset="0"/>
                        </a:rPr>
                        <a:t>multidimensional + dynamic</a:t>
                      </a:r>
                    </a:p>
                  </a:txBody>
                  <a:tcPr anchor="ctr"/>
                </a:tc>
                <a:extLst>
                  <a:ext uri="{0D108BD9-81ED-4DB2-BD59-A6C34878D82A}">
                    <a16:rowId xmlns:a16="http://schemas.microsoft.com/office/drawing/2014/main" val="10007"/>
                  </a:ext>
                </a:extLst>
              </a:tr>
              <a:tr h="562969">
                <a:tc>
                  <a:txBody>
                    <a:bodyPr/>
                    <a:lstStyle/>
                    <a:p>
                      <a:pPr algn="ctr"/>
                      <a:r>
                        <a:rPr lang="en-US" sz="2000" dirty="0">
                          <a:latin typeface="Calibri" pitchFamily="34" charset="0"/>
                        </a:rPr>
                        <a:t>Users </a:t>
                      </a:r>
                    </a:p>
                  </a:txBody>
                  <a:tcPr anchor="ctr"/>
                </a:tc>
                <a:tc>
                  <a:txBody>
                    <a:bodyPr/>
                    <a:lstStyle/>
                    <a:p>
                      <a:pPr algn="ctr"/>
                      <a:r>
                        <a:rPr lang="en-US" sz="2000" dirty="0">
                          <a:latin typeface="Calibri" pitchFamily="34" charset="0"/>
                        </a:rPr>
                        <a:t>many operational users</a:t>
                      </a:r>
                    </a:p>
                  </a:txBody>
                  <a:tcPr anchor="ctr"/>
                </a:tc>
                <a:tc>
                  <a:txBody>
                    <a:bodyPr/>
                    <a:lstStyle/>
                    <a:p>
                      <a:pPr algn="ctr"/>
                      <a:r>
                        <a:rPr lang="en-US" sz="2000" dirty="0">
                          <a:latin typeface="Calibri" pitchFamily="34" charset="0"/>
                        </a:rPr>
                        <a:t>managerial</a:t>
                      </a:r>
                      <a:r>
                        <a:rPr lang="en-US" sz="2000" baseline="0" dirty="0">
                          <a:latin typeface="Calibri" pitchFamily="34" charset="0"/>
                        </a:rPr>
                        <a:t> users </a:t>
                      </a:r>
                      <a:endParaRPr lang="en-US" sz="2000" dirty="0">
                        <a:latin typeface="Calibri" pitchFamily="34" charset="0"/>
                      </a:endParaRPr>
                    </a:p>
                  </a:txBody>
                  <a:tcPr anchor="ctr"/>
                </a:tc>
                <a:extLst>
                  <a:ext uri="{0D108BD9-81ED-4DB2-BD59-A6C34878D82A}">
                    <a16:rowId xmlns:a16="http://schemas.microsoft.com/office/drawing/2014/main" val="10008"/>
                  </a:ext>
                </a:extLst>
              </a:tr>
            </a:tbl>
          </a:graphicData>
        </a:graphic>
      </p:graphicFrame>
      <p:sp>
        <p:nvSpPr>
          <p:cNvPr id="5" name="椭圆 4"/>
          <p:cNvSpPr/>
          <p:nvPr/>
        </p:nvSpPr>
        <p:spPr>
          <a:xfrm>
            <a:off x="4114800" y="5867399"/>
            <a:ext cx="6477000" cy="533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椭圆 4"/>
          <p:cNvSpPr/>
          <p:nvPr/>
        </p:nvSpPr>
        <p:spPr>
          <a:xfrm>
            <a:off x="3886200" y="1524000"/>
            <a:ext cx="6477000" cy="533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椭圆 4"/>
          <p:cNvSpPr/>
          <p:nvPr/>
        </p:nvSpPr>
        <p:spPr>
          <a:xfrm>
            <a:off x="4038600" y="2743200"/>
            <a:ext cx="6477000" cy="533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4"/>
          <p:cNvSpPr/>
          <p:nvPr/>
        </p:nvSpPr>
        <p:spPr>
          <a:xfrm>
            <a:off x="4100289" y="3413671"/>
            <a:ext cx="6477000" cy="533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椭圆 4"/>
          <p:cNvSpPr/>
          <p:nvPr/>
        </p:nvSpPr>
        <p:spPr>
          <a:xfrm>
            <a:off x="4069080" y="2169229"/>
            <a:ext cx="6477000" cy="533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148289" y="4284403"/>
            <a:ext cx="3429000" cy="338554"/>
          </a:xfrm>
          <a:prstGeom prst="rect">
            <a:avLst/>
          </a:prstGeom>
          <a:noFill/>
        </p:spPr>
        <p:txBody>
          <a:bodyPr wrap="square" rtlCol="0">
            <a:spAutoFit/>
          </a:bodyPr>
          <a:lstStyle/>
          <a:p>
            <a:r>
              <a:rPr lang="en-US" altLang="zh-CN" sz="1600" dirty="0">
                <a:solidFill>
                  <a:srgbClr val="FF0000"/>
                </a:solidFill>
              </a:rPr>
              <a:t>Often with repeated data across tables</a:t>
            </a:r>
          </a:p>
        </p:txBody>
      </p:sp>
      <p:sp>
        <p:nvSpPr>
          <p:cNvPr id="12" name="椭圆 4"/>
          <p:cNvSpPr/>
          <p:nvPr/>
        </p:nvSpPr>
        <p:spPr>
          <a:xfrm>
            <a:off x="4008120" y="3920280"/>
            <a:ext cx="6659880" cy="80909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267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C0B69B5-A056-4D47-B5ED-616F3F2DA06B}"/>
              </a:ext>
            </a:extLst>
          </p:cNvPr>
          <p:cNvSpPr>
            <a:spLocks noGrp="1"/>
          </p:cNvSpPr>
          <p:nvPr>
            <p:ph type="title"/>
          </p:nvPr>
        </p:nvSpPr>
        <p:spPr>
          <a:xfrm>
            <a:off x="1166650" y="1332952"/>
            <a:ext cx="3926898" cy="3921176"/>
          </a:xfrm>
        </p:spPr>
        <p:txBody>
          <a:bodyPr anchor="ctr">
            <a:normAutofit/>
          </a:bodyPr>
          <a:lstStyle/>
          <a:p>
            <a:r>
              <a:rPr lang="en-US" sz="5400"/>
              <a:t>Data Mart</a:t>
            </a:r>
          </a:p>
        </p:txBody>
      </p:sp>
      <p:grpSp>
        <p:nvGrpSpPr>
          <p:cNvPr id="17" name="Group 1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4673A5B1-9EBF-E249-9449-DED667487FCC}"/>
              </a:ext>
            </a:extLst>
          </p:cNvPr>
          <p:cNvSpPr>
            <a:spLocks noGrp="1"/>
          </p:cNvSpPr>
          <p:nvPr>
            <p:ph idx="1"/>
          </p:nvPr>
        </p:nvSpPr>
        <p:spPr>
          <a:xfrm>
            <a:off x="6421120" y="499833"/>
            <a:ext cx="5100320" cy="5581226"/>
          </a:xfrm>
        </p:spPr>
        <p:txBody>
          <a:bodyPr anchor="ctr">
            <a:normAutofit/>
          </a:bodyPr>
          <a:lstStyle/>
          <a:p>
            <a:r>
              <a:rPr lang="en-US" sz="2200" dirty="0"/>
              <a:t>A data mart is a repository of data enabling users to retrieve information for single departments or subjects, improving the user response time. Because data marts catalog specific data, they often require less space than enterprise </a:t>
            </a:r>
            <a:r>
              <a:rPr lang="en-US" sz="2200" dirty="0">
                <a:hlinkClick r:id="rId2"/>
              </a:rPr>
              <a:t>data warehouses</a:t>
            </a:r>
            <a:r>
              <a:rPr lang="en-US" sz="2200" dirty="0"/>
              <a:t>, making them easier to search and cheaper to run.</a:t>
            </a:r>
          </a:p>
          <a:p>
            <a:r>
              <a:rPr lang="en-GB" sz="2000" dirty="0"/>
              <a:t>To provide data in a form that matches the collective view of the data by a group of users in a department or business application area.</a:t>
            </a:r>
          </a:p>
          <a:p>
            <a:r>
              <a:rPr lang="en-GB" sz="2000" dirty="0"/>
              <a:t>To provide appropriately structured data as dictated by the requirements of end-user access tools.</a:t>
            </a:r>
            <a:endParaRPr lang="en-US" sz="2200" dirty="0"/>
          </a:p>
          <a:p>
            <a:endParaRPr lang="en-US" sz="2200" dirty="0"/>
          </a:p>
        </p:txBody>
      </p:sp>
    </p:spTree>
    <p:extLst>
      <p:ext uri="{BB962C8B-B14F-4D97-AF65-F5344CB8AC3E}">
        <p14:creationId xmlns:p14="http://schemas.microsoft.com/office/powerpoint/2010/main" val="324075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C46101B-BDD5-D44D-A98E-4F9A18499117}"/>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4700" kern="1200">
                <a:solidFill>
                  <a:schemeClr val="tx1"/>
                </a:solidFill>
                <a:latin typeface="+mj-lt"/>
                <a:ea typeface="+mj-ea"/>
                <a:cs typeface="+mj-cs"/>
              </a:rPr>
              <a:t>Gartner Magic Quadrant for Cloud Database Management Systems</a:t>
            </a:r>
          </a:p>
        </p:txBody>
      </p:sp>
      <p:grpSp>
        <p:nvGrpSpPr>
          <p:cNvPr id="13" name="Group 1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4" name="Straight Connector 1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application&#10;&#10;Description automatically generated">
            <a:extLst>
              <a:ext uri="{FF2B5EF4-FFF2-40B4-BE49-F238E27FC236}">
                <a16:creationId xmlns:a16="http://schemas.microsoft.com/office/drawing/2014/main" id="{DFCA4F45-0D0E-544E-B3DF-4BA4C31DAE70}"/>
              </a:ext>
            </a:extLst>
          </p:cNvPr>
          <p:cNvPicPr>
            <a:picLocks noChangeAspect="1"/>
          </p:cNvPicPr>
          <p:nvPr/>
        </p:nvPicPr>
        <p:blipFill>
          <a:blip r:embed="rId2"/>
          <a:stretch>
            <a:fillRect/>
          </a:stretch>
        </p:blipFill>
        <p:spPr>
          <a:xfrm>
            <a:off x="5640572" y="618375"/>
            <a:ext cx="5608830" cy="5510673"/>
          </a:xfrm>
          <a:prstGeom prst="rect">
            <a:avLst/>
          </a:prstGeom>
        </p:spPr>
      </p:pic>
    </p:spTree>
    <p:extLst>
      <p:ext uri="{BB962C8B-B14F-4D97-AF65-F5344CB8AC3E}">
        <p14:creationId xmlns:p14="http://schemas.microsoft.com/office/powerpoint/2010/main" val="2984515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315</Words>
  <Application>Microsoft Macintosh PowerPoint</Application>
  <PresentationFormat>Widescreen</PresentationFormat>
  <Paragraphs>55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 Warehousing Concepts</vt:lpstr>
      <vt:lpstr>Online Transaction Processing (OLTP) System Focus on operations</vt:lpstr>
      <vt:lpstr>Table 32.1: OLTP vs. Data Warehousing</vt:lpstr>
      <vt:lpstr>Data Mart</vt:lpstr>
      <vt:lpstr>Gartner Magic Quadrant for Cloud Database Management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428</dc:title>
  <dc:creator>Erik Krogh</dc:creator>
  <cp:lastModifiedBy>Adam von Arnim</cp:lastModifiedBy>
  <cp:revision>7</cp:revision>
  <dcterms:created xsi:type="dcterms:W3CDTF">2022-02-16T04:10:47Z</dcterms:created>
  <dcterms:modified xsi:type="dcterms:W3CDTF">2022-05-02T20:58:55Z</dcterms:modified>
</cp:coreProperties>
</file>