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650" r:id="rId2"/>
    <p:sldId id="649" r:id="rId3"/>
    <p:sldId id="364" r:id="rId4"/>
    <p:sldId id="332" r:id="rId5"/>
    <p:sldId id="333" r:id="rId6"/>
    <p:sldId id="335" r:id="rId7"/>
    <p:sldId id="412" r:id="rId8"/>
    <p:sldId id="889" r:id="rId9"/>
    <p:sldId id="413" r:id="rId10"/>
    <p:sldId id="881" r:id="rId11"/>
    <p:sldId id="860" r:id="rId12"/>
    <p:sldId id="880" r:id="rId13"/>
    <p:sldId id="533" r:id="rId14"/>
    <p:sldId id="340" r:id="rId15"/>
    <p:sldId id="894" r:id="rId16"/>
    <p:sldId id="895" r:id="rId17"/>
    <p:sldId id="338" r:id="rId18"/>
    <p:sldId id="422" r:id="rId19"/>
    <p:sldId id="423" r:id="rId20"/>
    <p:sldId id="425" r:id="rId21"/>
    <p:sldId id="427" r:id="rId22"/>
    <p:sldId id="429" r:id="rId23"/>
    <p:sldId id="485" r:id="rId24"/>
    <p:sldId id="9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p:restoredTop sz="96327"/>
  </p:normalViewPr>
  <p:slideViewPr>
    <p:cSldViewPr snapToGrid="0" snapToObjects="1">
      <p:cViewPr varScale="1">
        <p:scale>
          <a:sx n="105" d="100"/>
          <a:sy n="105" d="100"/>
        </p:scale>
        <p:origin x="7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0624D-B289-4978-AB36-004A94FFB2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E9AA06-D189-4E5B-8EC5-A14079CBE92D}">
      <dgm:prSet/>
      <dgm:spPr/>
      <dgm:t>
        <a:bodyPr/>
        <a:lstStyle/>
        <a:p>
          <a:r>
            <a:rPr lang="en-US"/>
            <a:t>Distributed databases</a:t>
          </a:r>
        </a:p>
      </dgm:t>
    </dgm:pt>
    <dgm:pt modelId="{749A7FF0-87BB-48E4-BE6D-A0082EC4D3FD}" type="parTrans" cxnId="{B01C89D5-741F-47B6-BCEC-460E67841522}">
      <dgm:prSet/>
      <dgm:spPr/>
      <dgm:t>
        <a:bodyPr/>
        <a:lstStyle/>
        <a:p>
          <a:endParaRPr lang="en-US"/>
        </a:p>
      </dgm:t>
    </dgm:pt>
    <dgm:pt modelId="{E14CC806-8E5C-4577-BF61-51CAE3CD2EE0}" type="sibTrans" cxnId="{B01C89D5-741F-47B6-BCEC-460E67841522}">
      <dgm:prSet/>
      <dgm:spPr/>
      <dgm:t>
        <a:bodyPr/>
        <a:lstStyle/>
        <a:p>
          <a:endParaRPr lang="en-US"/>
        </a:p>
      </dgm:t>
    </dgm:pt>
    <dgm:pt modelId="{4E3978B0-47B2-4234-9F1E-75FA211FF7D3}">
      <dgm:prSet/>
      <dgm:spPr/>
      <dgm:t>
        <a:bodyPr/>
        <a:lstStyle/>
        <a:p>
          <a:r>
            <a:rPr lang="en-US"/>
            <a:t>Specialty software</a:t>
          </a:r>
        </a:p>
      </dgm:t>
    </dgm:pt>
    <dgm:pt modelId="{7813C45D-C838-4CF5-B713-FF957B360697}" type="parTrans" cxnId="{9150D51F-5CFF-4AFC-A7E9-00713D361840}">
      <dgm:prSet/>
      <dgm:spPr/>
      <dgm:t>
        <a:bodyPr/>
        <a:lstStyle/>
        <a:p>
          <a:endParaRPr lang="en-US"/>
        </a:p>
      </dgm:t>
    </dgm:pt>
    <dgm:pt modelId="{71314F14-4743-48D4-B4DD-FFDB54952910}" type="sibTrans" cxnId="{9150D51F-5CFF-4AFC-A7E9-00713D361840}">
      <dgm:prSet/>
      <dgm:spPr/>
      <dgm:t>
        <a:bodyPr/>
        <a:lstStyle/>
        <a:p>
          <a:endParaRPr lang="en-US"/>
        </a:p>
      </dgm:t>
    </dgm:pt>
    <dgm:pt modelId="{99E31451-1BC2-4392-8A1D-CDF4AF48C804}">
      <dgm:prSet/>
      <dgm:spPr/>
      <dgm:t>
        <a:bodyPr/>
        <a:lstStyle/>
        <a:p>
          <a:r>
            <a:rPr lang="en-US"/>
            <a:t>“Certainty as a Service”</a:t>
          </a:r>
        </a:p>
      </dgm:t>
    </dgm:pt>
    <dgm:pt modelId="{32C9EF98-69C4-42A4-B52F-55E7BAA17928}" type="parTrans" cxnId="{964B0675-6A66-4C53-99BA-069380A43742}">
      <dgm:prSet/>
      <dgm:spPr/>
      <dgm:t>
        <a:bodyPr/>
        <a:lstStyle/>
        <a:p>
          <a:endParaRPr lang="en-US"/>
        </a:p>
      </dgm:t>
    </dgm:pt>
    <dgm:pt modelId="{A85183A7-4D15-4586-8010-1878EE349395}" type="sibTrans" cxnId="{964B0675-6A66-4C53-99BA-069380A43742}">
      <dgm:prSet/>
      <dgm:spPr/>
      <dgm:t>
        <a:bodyPr/>
        <a:lstStyle/>
        <a:p>
          <a:endParaRPr lang="en-US"/>
        </a:p>
      </dgm:t>
    </dgm:pt>
    <dgm:pt modelId="{A687DF47-5E8D-464C-BE16-E49937B77C84}">
      <dgm:prSet/>
      <dgm:spPr/>
      <dgm:t>
        <a:bodyPr/>
        <a:lstStyle/>
        <a:p>
          <a:r>
            <a:rPr lang="en-US"/>
            <a:t>Wallet software</a:t>
          </a:r>
        </a:p>
      </dgm:t>
    </dgm:pt>
    <dgm:pt modelId="{01103A14-FC52-4951-B353-4BE93A52A412}" type="parTrans" cxnId="{16EBFA50-F05C-4A94-8DEE-F90DB7B75BCF}">
      <dgm:prSet/>
      <dgm:spPr/>
      <dgm:t>
        <a:bodyPr/>
        <a:lstStyle/>
        <a:p>
          <a:endParaRPr lang="en-US"/>
        </a:p>
      </dgm:t>
    </dgm:pt>
    <dgm:pt modelId="{9FB5783F-FB25-4BB2-AC3B-13C9F28A41FE}" type="sibTrans" cxnId="{16EBFA50-F05C-4A94-8DEE-F90DB7B75BCF}">
      <dgm:prSet/>
      <dgm:spPr/>
      <dgm:t>
        <a:bodyPr/>
        <a:lstStyle/>
        <a:p>
          <a:endParaRPr lang="en-US"/>
        </a:p>
      </dgm:t>
    </dgm:pt>
    <dgm:pt modelId="{A1B9CEDC-1EE1-479C-BCAF-4ECFFB99AF34}">
      <dgm:prSet/>
      <dgm:spPr/>
      <dgm:t>
        <a:bodyPr/>
        <a:lstStyle/>
        <a:p>
          <a:r>
            <a:rPr lang="en-US"/>
            <a:t>Cryptography</a:t>
          </a:r>
        </a:p>
      </dgm:t>
    </dgm:pt>
    <dgm:pt modelId="{DBE0F628-41DF-42F5-B216-09E6F22DC169}" type="parTrans" cxnId="{545DC6D3-39F4-496F-8CE6-7D8EECA2BB5D}">
      <dgm:prSet/>
      <dgm:spPr/>
      <dgm:t>
        <a:bodyPr/>
        <a:lstStyle/>
        <a:p>
          <a:endParaRPr lang="en-US"/>
        </a:p>
      </dgm:t>
    </dgm:pt>
    <dgm:pt modelId="{8049D1A5-AFA8-4223-ACAF-B06CE429C64A}" type="sibTrans" cxnId="{545DC6D3-39F4-496F-8CE6-7D8EECA2BB5D}">
      <dgm:prSet/>
      <dgm:spPr/>
      <dgm:t>
        <a:bodyPr/>
        <a:lstStyle/>
        <a:p>
          <a:endParaRPr lang="en-US"/>
        </a:p>
      </dgm:t>
    </dgm:pt>
    <dgm:pt modelId="{FDF24762-8ABF-4E44-B482-A0998D0FFEDC}">
      <dgm:prSet/>
      <dgm:spPr/>
      <dgm:t>
        <a:bodyPr/>
        <a:lstStyle/>
        <a:p>
          <a:r>
            <a:rPr lang="en-US"/>
            <a:t>“Digital fingerprint”</a:t>
          </a:r>
        </a:p>
      </dgm:t>
    </dgm:pt>
    <dgm:pt modelId="{CB59499F-5E7C-414D-8E2E-070BA1DF842B}" type="parTrans" cxnId="{17304F54-D813-4F64-9C6B-7D2B3BE6935A}">
      <dgm:prSet/>
      <dgm:spPr/>
      <dgm:t>
        <a:bodyPr/>
        <a:lstStyle/>
        <a:p>
          <a:endParaRPr lang="en-US"/>
        </a:p>
      </dgm:t>
    </dgm:pt>
    <dgm:pt modelId="{F93E436A-E120-45FF-9514-0AB20602C3F7}" type="sibTrans" cxnId="{17304F54-D813-4F64-9C6B-7D2B3BE6935A}">
      <dgm:prSet/>
      <dgm:spPr/>
      <dgm:t>
        <a:bodyPr/>
        <a:lstStyle/>
        <a:p>
          <a:endParaRPr lang="en-US"/>
        </a:p>
      </dgm:t>
    </dgm:pt>
    <dgm:pt modelId="{DA9D34F9-0997-434D-8E30-9A0CC4830F5F}">
      <dgm:prSet/>
      <dgm:spPr/>
      <dgm:t>
        <a:bodyPr/>
        <a:lstStyle/>
        <a:p>
          <a:r>
            <a:rPr lang="en-US"/>
            <a:t>Hash algorithm</a:t>
          </a:r>
        </a:p>
      </dgm:t>
    </dgm:pt>
    <dgm:pt modelId="{23A84B4D-8E4D-470B-80BB-FB4ACD236B82}" type="parTrans" cxnId="{32D3CF36-894B-47C7-8E3E-5C6FF0DFB337}">
      <dgm:prSet/>
      <dgm:spPr/>
      <dgm:t>
        <a:bodyPr/>
        <a:lstStyle/>
        <a:p>
          <a:endParaRPr lang="en-US"/>
        </a:p>
      </dgm:t>
    </dgm:pt>
    <dgm:pt modelId="{30897D84-28AD-47FC-9530-BA39B12B2C44}" type="sibTrans" cxnId="{32D3CF36-894B-47C7-8E3E-5C6FF0DFB337}">
      <dgm:prSet/>
      <dgm:spPr/>
      <dgm:t>
        <a:bodyPr/>
        <a:lstStyle/>
        <a:p>
          <a:endParaRPr lang="en-US"/>
        </a:p>
      </dgm:t>
    </dgm:pt>
    <dgm:pt modelId="{0E1FA53B-34CC-4D71-934F-2909FEC639E5}">
      <dgm:prSet/>
      <dgm:spPr/>
      <dgm:t>
        <a:bodyPr/>
        <a:lstStyle/>
        <a:p>
          <a:r>
            <a:rPr lang="en-US"/>
            <a:t>Rules engine</a:t>
          </a:r>
        </a:p>
      </dgm:t>
    </dgm:pt>
    <dgm:pt modelId="{C22B574F-E0C0-4BEC-BB53-3BDF04D2DF20}" type="parTrans" cxnId="{849416EE-9E65-4524-A958-EFACC39792FE}">
      <dgm:prSet/>
      <dgm:spPr/>
      <dgm:t>
        <a:bodyPr/>
        <a:lstStyle/>
        <a:p>
          <a:endParaRPr lang="en-US"/>
        </a:p>
      </dgm:t>
    </dgm:pt>
    <dgm:pt modelId="{DC6B8745-29B8-4633-91FC-2BDCEDA6F40C}" type="sibTrans" cxnId="{849416EE-9E65-4524-A958-EFACC39792FE}">
      <dgm:prSet/>
      <dgm:spPr/>
      <dgm:t>
        <a:bodyPr/>
        <a:lstStyle/>
        <a:p>
          <a:endParaRPr lang="en-US"/>
        </a:p>
      </dgm:t>
    </dgm:pt>
    <dgm:pt modelId="{26D943D6-5F59-41D3-8B60-4C86F7DC5B9D}" type="pres">
      <dgm:prSet presAssocID="{DF90624D-B289-4978-AB36-004A94FFB22F}" presName="root" presStyleCnt="0">
        <dgm:presLayoutVars>
          <dgm:dir/>
          <dgm:resizeHandles val="exact"/>
        </dgm:presLayoutVars>
      </dgm:prSet>
      <dgm:spPr/>
    </dgm:pt>
    <dgm:pt modelId="{3F81D80D-379F-48EA-A179-8168898C1AA0}" type="pres">
      <dgm:prSet presAssocID="{C3E9AA06-D189-4E5B-8EC5-A14079CBE92D}" presName="compNode" presStyleCnt="0"/>
      <dgm:spPr/>
    </dgm:pt>
    <dgm:pt modelId="{96E3E34C-49C2-4EC9-A1F7-45BF85402541}" type="pres">
      <dgm:prSet presAssocID="{C3E9AA06-D189-4E5B-8EC5-A14079CBE92D}" presName="bgRect" presStyleLbl="bgShp" presStyleIdx="0" presStyleCnt="5"/>
      <dgm:spPr/>
    </dgm:pt>
    <dgm:pt modelId="{5D832082-2EA9-4639-849C-FB37DBBE3373}" type="pres">
      <dgm:prSet presAssocID="{C3E9AA06-D189-4E5B-8EC5-A14079CBE9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CC5DBF0-F614-4188-954E-7A8B13853565}" type="pres">
      <dgm:prSet presAssocID="{C3E9AA06-D189-4E5B-8EC5-A14079CBE92D}" presName="spaceRect" presStyleCnt="0"/>
      <dgm:spPr/>
    </dgm:pt>
    <dgm:pt modelId="{71CE6AE8-5EF1-4CA5-866F-1D04C57B5FEE}" type="pres">
      <dgm:prSet presAssocID="{C3E9AA06-D189-4E5B-8EC5-A14079CBE92D}" presName="parTx" presStyleLbl="revTx" presStyleIdx="0" presStyleCnt="7">
        <dgm:presLayoutVars>
          <dgm:chMax val="0"/>
          <dgm:chPref val="0"/>
        </dgm:presLayoutVars>
      </dgm:prSet>
      <dgm:spPr/>
    </dgm:pt>
    <dgm:pt modelId="{CA4AFB1E-6941-4FA5-928D-90159C1D15F8}" type="pres">
      <dgm:prSet presAssocID="{E14CC806-8E5C-4577-BF61-51CAE3CD2EE0}" presName="sibTrans" presStyleCnt="0"/>
      <dgm:spPr/>
    </dgm:pt>
    <dgm:pt modelId="{D00389F6-548A-4E6C-A409-7CDE0B6AED11}" type="pres">
      <dgm:prSet presAssocID="{4E3978B0-47B2-4234-9F1E-75FA211FF7D3}" presName="compNode" presStyleCnt="0"/>
      <dgm:spPr/>
    </dgm:pt>
    <dgm:pt modelId="{0B51A99B-FC0F-4885-B2F0-C8CFFBA0B5BB}" type="pres">
      <dgm:prSet presAssocID="{4E3978B0-47B2-4234-9F1E-75FA211FF7D3}" presName="bgRect" presStyleLbl="bgShp" presStyleIdx="1" presStyleCnt="5"/>
      <dgm:spPr/>
    </dgm:pt>
    <dgm:pt modelId="{D94CE7EB-6E8B-4429-9A85-924A2F5A3D41}" type="pres">
      <dgm:prSet presAssocID="{4E3978B0-47B2-4234-9F1E-75FA211FF7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C326F05-6FBA-445E-AD0D-FE1815EFC355}" type="pres">
      <dgm:prSet presAssocID="{4E3978B0-47B2-4234-9F1E-75FA211FF7D3}" presName="spaceRect" presStyleCnt="0"/>
      <dgm:spPr/>
    </dgm:pt>
    <dgm:pt modelId="{96F39C28-3621-4B25-A45E-A1414EC58CF3}" type="pres">
      <dgm:prSet presAssocID="{4E3978B0-47B2-4234-9F1E-75FA211FF7D3}" presName="parTx" presStyleLbl="revTx" presStyleIdx="1" presStyleCnt="7">
        <dgm:presLayoutVars>
          <dgm:chMax val="0"/>
          <dgm:chPref val="0"/>
        </dgm:presLayoutVars>
      </dgm:prSet>
      <dgm:spPr/>
    </dgm:pt>
    <dgm:pt modelId="{AB706F69-E4AA-48A2-970F-BD0F5AC69212}" type="pres">
      <dgm:prSet presAssocID="{4E3978B0-47B2-4234-9F1E-75FA211FF7D3}" presName="desTx" presStyleLbl="revTx" presStyleIdx="2" presStyleCnt="7">
        <dgm:presLayoutVars/>
      </dgm:prSet>
      <dgm:spPr/>
    </dgm:pt>
    <dgm:pt modelId="{7A0BDEAD-6D2C-4D68-9AB1-7EA21C4EF2D3}" type="pres">
      <dgm:prSet presAssocID="{71314F14-4743-48D4-B4DD-FFDB54952910}" presName="sibTrans" presStyleCnt="0"/>
      <dgm:spPr/>
    </dgm:pt>
    <dgm:pt modelId="{D0DB415B-6DF4-4E6D-B366-7B6732E5EA0A}" type="pres">
      <dgm:prSet presAssocID="{A1B9CEDC-1EE1-479C-BCAF-4ECFFB99AF34}" presName="compNode" presStyleCnt="0"/>
      <dgm:spPr/>
    </dgm:pt>
    <dgm:pt modelId="{CA9A81F7-6209-4559-B238-BCDE49531F3B}" type="pres">
      <dgm:prSet presAssocID="{A1B9CEDC-1EE1-479C-BCAF-4ECFFB99AF34}" presName="bgRect" presStyleLbl="bgShp" presStyleIdx="2" presStyleCnt="5"/>
      <dgm:spPr/>
    </dgm:pt>
    <dgm:pt modelId="{5F079A0D-6BFA-49FC-BBB4-9E32F7692285}" type="pres">
      <dgm:prSet presAssocID="{A1B9CEDC-1EE1-479C-BCAF-4ECFFB99AF3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5B02ED64-5ADA-469A-B3F9-3548B7E38ECF}" type="pres">
      <dgm:prSet presAssocID="{A1B9CEDC-1EE1-479C-BCAF-4ECFFB99AF34}" presName="spaceRect" presStyleCnt="0"/>
      <dgm:spPr/>
    </dgm:pt>
    <dgm:pt modelId="{EB1259BB-0FF5-4985-AA22-144E4236249C}" type="pres">
      <dgm:prSet presAssocID="{A1B9CEDC-1EE1-479C-BCAF-4ECFFB99AF34}" presName="parTx" presStyleLbl="revTx" presStyleIdx="3" presStyleCnt="7">
        <dgm:presLayoutVars>
          <dgm:chMax val="0"/>
          <dgm:chPref val="0"/>
        </dgm:presLayoutVars>
      </dgm:prSet>
      <dgm:spPr/>
    </dgm:pt>
    <dgm:pt modelId="{6FDF8276-FC86-47E8-8EDD-B38845FD2C15}" type="pres">
      <dgm:prSet presAssocID="{A1B9CEDC-1EE1-479C-BCAF-4ECFFB99AF34}" presName="desTx" presStyleLbl="revTx" presStyleIdx="4" presStyleCnt="7">
        <dgm:presLayoutVars/>
      </dgm:prSet>
      <dgm:spPr/>
    </dgm:pt>
    <dgm:pt modelId="{D4FD1243-74F9-4197-BBD0-48817F4BED0F}" type="pres">
      <dgm:prSet presAssocID="{8049D1A5-AFA8-4223-ACAF-B06CE429C64A}" presName="sibTrans" presStyleCnt="0"/>
      <dgm:spPr/>
    </dgm:pt>
    <dgm:pt modelId="{16B8B183-9244-4BC9-83DE-01D7B0942708}" type="pres">
      <dgm:prSet presAssocID="{DA9D34F9-0997-434D-8E30-9A0CC4830F5F}" presName="compNode" presStyleCnt="0"/>
      <dgm:spPr/>
    </dgm:pt>
    <dgm:pt modelId="{3B4F2952-F96C-459A-97A5-AD2980E70A50}" type="pres">
      <dgm:prSet presAssocID="{DA9D34F9-0997-434D-8E30-9A0CC4830F5F}" presName="bgRect" presStyleLbl="bgShp" presStyleIdx="3" presStyleCnt="5"/>
      <dgm:spPr/>
    </dgm:pt>
    <dgm:pt modelId="{793B0986-A670-4154-A6A9-02488A1B3B4A}" type="pres">
      <dgm:prSet presAssocID="{DA9D34F9-0997-434D-8E30-9A0CC4830F5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440BA411-ABBA-4547-907A-FFE7248E7398}" type="pres">
      <dgm:prSet presAssocID="{DA9D34F9-0997-434D-8E30-9A0CC4830F5F}" presName="spaceRect" presStyleCnt="0"/>
      <dgm:spPr/>
    </dgm:pt>
    <dgm:pt modelId="{E6ACDDF4-0550-4819-9E96-39EBDC19B91B}" type="pres">
      <dgm:prSet presAssocID="{DA9D34F9-0997-434D-8E30-9A0CC4830F5F}" presName="parTx" presStyleLbl="revTx" presStyleIdx="5" presStyleCnt="7">
        <dgm:presLayoutVars>
          <dgm:chMax val="0"/>
          <dgm:chPref val="0"/>
        </dgm:presLayoutVars>
      </dgm:prSet>
      <dgm:spPr/>
    </dgm:pt>
    <dgm:pt modelId="{A0DCCB0C-C4A8-4E74-B4EF-EBDC13E80549}" type="pres">
      <dgm:prSet presAssocID="{30897D84-28AD-47FC-9530-BA39B12B2C44}" presName="sibTrans" presStyleCnt="0"/>
      <dgm:spPr/>
    </dgm:pt>
    <dgm:pt modelId="{40916916-AE84-4722-94E3-C0981096F933}" type="pres">
      <dgm:prSet presAssocID="{0E1FA53B-34CC-4D71-934F-2909FEC639E5}" presName="compNode" presStyleCnt="0"/>
      <dgm:spPr/>
    </dgm:pt>
    <dgm:pt modelId="{987FDC10-2E5E-4FE6-88DF-9D25D38FD317}" type="pres">
      <dgm:prSet presAssocID="{0E1FA53B-34CC-4D71-934F-2909FEC639E5}" presName="bgRect" presStyleLbl="bgShp" presStyleIdx="4" presStyleCnt="5"/>
      <dgm:spPr/>
    </dgm:pt>
    <dgm:pt modelId="{73EB70F6-E61B-4F8D-9D13-58DDF3C06F65}" type="pres">
      <dgm:prSet presAssocID="{0E1FA53B-34CC-4D71-934F-2909FEC639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C6530EA1-2F28-4835-AB67-A1A8F0BAFF0D}" type="pres">
      <dgm:prSet presAssocID="{0E1FA53B-34CC-4D71-934F-2909FEC639E5}" presName="spaceRect" presStyleCnt="0"/>
      <dgm:spPr/>
    </dgm:pt>
    <dgm:pt modelId="{0F0C2ED7-9F89-479F-84CD-F1E712E308C0}" type="pres">
      <dgm:prSet presAssocID="{0E1FA53B-34CC-4D71-934F-2909FEC639E5}" presName="parTx" presStyleLbl="revTx" presStyleIdx="6" presStyleCnt="7">
        <dgm:presLayoutVars>
          <dgm:chMax val="0"/>
          <dgm:chPref val="0"/>
        </dgm:presLayoutVars>
      </dgm:prSet>
      <dgm:spPr/>
    </dgm:pt>
  </dgm:ptLst>
  <dgm:cxnLst>
    <dgm:cxn modelId="{F53C7513-529F-4E35-971C-2A8C926FC4A0}" type="presOf" srcId="{A687DF47-5E8D-464C-BE16-E49937B77C84}" destId="{AB706F69-E4AA-48A2-970F-BD0F5AC69212}" srcOrd="0" destOrd="1" presId="urn:microsoft.com/office/officeart/2018/2/layout/IconVerticalSolidList"/>
    <dgm:cxn modelId="{9150D51F-5CFF-4AFC-A7E9-00713D361840}" srcId="{DF90624D-B289-4978-AB36-004A94FFB22F}" destId="{4E3978B0-47B2-4234-9F1E-75FA211FF7D3}" srcOrd="1" destOrd="0" parTransId="{7813C45D-C838-4CF5-B713-FF957B360697}" sibTransId="{71314F14-4743-48D4-B4DD-FFDB54952910}"/>
    <dgm:cxn modelId="{32D3CF36-894B-47C7-8E3E-5C6FF0DFB337}" srcId="{DF90624D-B289-4978-AB36-004A94FFB22F}" destId="{DA9D34F9-0997-434D-8E30-9A0CC4830F5F}" srcOrd="3" destOrd="0" parTransId="{23A84B4D-8E4D-470B-80BB-FB4ACD236B82}" sibTransId="{30897D84-28AD-47FC-9530-BA39B12B2C44}"/>
    <dgm:cxn modelId="{16EBFA50-F05C-4A94-8DEE-F90DB7B75BCF}" srcId="{4E3978B0-47B2-4234-9F1E-75FA211FF7D3}" destId="{A687DF47-5E8D-464C-BE16-E49937B77C84}" srcOrd="1" destOrd="0" parTransId="{01103A14-FC52-4951-B353-4BE93A52A412}" sibTransId="{9FB5783F-FB25-4BB2-AC3B-13C9F28A41FE}"/>
    <dgm:cxn modelId="{17304F54-D813-4F64-9C6B-7D2B3BE6935A}" srcId="{A1B9CEDC-1EE1-479C-BCAF-4ECFFB99AF34}" destId="{FDF24762-8ABF-4E44-B482-A0998D0FFEDC}" srcOrd="0" destOrd="0" parTransId="{CB59499F-5E7C-414D-8E2E-070BA1DF842B}" sibTransId="{F93E436A-E120-45FF-9514-0AB20602C3F7}"/>
    <dgm:cxn modelId="{C3CEBE63-2480-4D88-A575-9FA308AAC708}" type="presOf" srcId="{C3E9AA06-D189-4E5B-8EC5-A14079CBE92D}" destId="{71CE6AE8-5EF1-4CA5-866F-1D04C57B5FEE}" srcOrd="0" destOrd="0" presId="urn:microsoft.com/office/officeart/2018/2/layout/IconVerticalSolidList"/>
    <dgm:cxn modelId="{86693F6B-0FFE-4048-85F5-B2AAC3E36860}" type="presOf" srcId="{DA9D34F9-0997-434D-8E30-9A0CC4830F5F}" destId="{E6ACDDF4-0550-4819-9E96-39EBDC19B91B}" srcOrd="0" destOrd="0" presId="urn:microsoft.com/office/officeart/2018/2/layout/IconVerticalSolidList"/>
    <dgm:cxn modelId="{964B0675-6A66-4C53-99BA-069380A43742}" srcId="{4E3978B0-47B2-4234-9F1E-75FA211FF7D3}" destId="{99E31451-1BC2-4392-8A1D-CDF4AF48C804}" srcOrd="0" destOrd="0" parTransId="{32C9EF98-69C4-42A4-B52F-55E7BAA17928}" sibTransId="{A85183A7-4D15-4586-8010-1878EE349395}"/>
    <dgm:cxn modelId="{C93C8690-DF16-4880-B214-7419BD45B6CB}" type="presOf" srcId="{DF90624D-B289-4978-AB36-004A94FFB22F}" destId="{26D943D6-5F59-41D3-8B60-4C86F7DC5B9D}" srcOrd="0" destOrd="0" presId="urn:microsoft.com/office/officeart/2018/2/layout/IconVerticalSolidList"/>
    <dgm:cxn modelId="{3B02EF9C-B45E-44DD-B85C-8FB1AC848B5D}" type="presOf" srcId="{FDF24762-8ABF-4E44-B482-A0998D0FFEDC}" destId="{6FDF8276-FC86-47E8-8EDD-B38845FD2C15}" srcOrd="0" destOrd="0" presId="urn:microsoft.com/office/officeart/2018/2/layout/IconVerticalSolidList"/>
    <dgm:cxn modelId="{5FDBE7A2-AFDF-42D2-97F0-701D1206E5DD}" type="presOf" srcId="{0E1FA53B-34CC-4D71-934F-2909FEC639E5}" destId="{0F0C2ED7-9F89-479F-84CD-F1E712E308C0}" srcOrd="0" destOrd="0" presId="urn:microsoft.com/office/officeart/2018/2/layout/IconVerticalSolidList"/>
    <dgm:cxn modelId="{A69513B6-A334-43D1-9A0B-A3C8871582E5}" type="presOf" srcId="{A1B9CEDC-1EE1-479C-BCAF-4ECFFB99AF34}" destId="{EB1259BB-0FF5-4985-AA22-144E4236249C}" srcOrd="0" destOrd="0" presId="urn:microsoft.com/office/officeart/2018/2/layout/IconVerticalSolidList"/>
    <dgm:cxn modelId="{BB299DC1-6F53-4B56-A258-C7BD29B2F79E}" type="presOf" srcId="{99E31451-1BC2-4392-8A1D-CDF4AF48C804}" destId="{AB706F69-E4AA-48A2-970F-BD0F5AC69212}" srcOrd="0" destOrd="0" presId="urn:microsoft.com/office/officeart/2018/2/layout/IconVerticalSolidList"/>
    <dgm:cxn modelId="{545DC6D3-39F4-496F-8CE6-7D8EECA2BB5D}" srcId="{DF90624D-B289-4978-AB36-004A94FFB22F}" destId="{A1B9CEDC-1EE1-479C-BCAF-4ECFFB99AF34}" srcOrd="2" destOrd="0" parTransId="{DBE0F628-41DF-42F5-B216-09E6F22DC169}" sibTransId="{8049D1A5-AFA8-4223-ACAF-B06CE429C64A}"/>
    <dgm:cxn modelId="{B01C89D5-741F-47B6-BCEC-460E67841522}" srcId="{DF90624D-B289-4978-AB36-004A94FFB22F}" destId="{C3E9AA06-D189-4E5B-8EC5-A14079CBE92D}" srcOrd="0" destOrd="0" parTransId="{749A7FF0-87BB-48E4-BE6D-A0082EC4D3FD}" sibTransId="{E14CC806-8E5C-4577-BF61-51CAE3CD2EE0}"/>
    <dgm:cxn modelId="{849416EE-9E65-4524-A958-EFACC39792FE}" srcId="{DF90624D-B289-4978-AB36-004A94FFB22F}" destId="{0E1FA53B-34CC-4D71-934F-2909FEC639E5}" srcOrd="4" destOrd="0" parTransId="{C22B574F-E0C0-4BEC-BB53-3BDF04D2DF20}" sibTransId="{DC6B8745-29B8-4633-91FC-2BDCEDA6F40C}"/>
    <dgm:cxn modelId="{96B4BBFF-DCA8-4297-B3B5-5723C549A21E}" type="presOf" srcId="{4E3978B0-47B2-4234-9F1E-75FA211FF7D3}" destId="{96F39C28-3621-4B25-A45E-A1414EC58CF3}" srcOrd="0" destOrd="0" presId="urn:microsoft.com/office/officeart/2018/2/layout/IconVerticalSolidList"/>
    <dgm:cxn modelId="{538101A1-BA26-44C0-B6B7-AC2AE5097417}" type="presParOf" srcId="{26D943D6-5F59-41D3-8B60-4C86F7DC5B9D}" destId="{3F81D80D-379F-48EA-A179-8168898C1AA0}" srcOrd="0" destOrd="0" presId="urn:microsoft.com/office/officeart/2018/2/layout/IconVerticalSolidList"/>
    <dgm:cxn modelId="{3BBEF4DF-A3DC-4CA1-8C7A-2CA3137F5598}" type="presParOf" srcId="{3F81D80D-379F-48EA-A179-8168898C1AA0}" destId="{96E3E34C-49C2-4EC9-A1F7-45BF85402541}" srcOrd="0" destOrd="0" presId="urn:microsoft.com/office/officeart/2018/2/layout/IconVerticalSolidList"/>
    <dgm:cxn modelId="{AA9ACC9D-9FFA-47CF-AED9-3C25DF1C4324}" type="presParOf" srcId="{3F81D80D-379F-48EA-A179-8168898C1AA0}" destId="{5D832082-2EA9-4639-849C-FB37DBBE3373}" srcOrd="1" destOrd="0" presId="urn:microsoft.com/office/officeart/2018/2/layout/IconVerticalSolidList"/>
    <dgm:cxn modelId="{FD774B3B-7675-4FEA-B4F3-2C7A5342E016}" type="presParOf" srcId="{3F81D80D-379F-48EA-A179-8168898C1AA0}" destId="{4CC5DBF0-F614-4188-954E-7A8B13853565}" srcOrd="2" destOrd="0" presId="urn:microsoft.com/office/officeart/2018/2/layout/IconVerticalSolidList"/>
    <dgm:cxn modelId="{3D175B17-FCE1-4544-8710-6C588F5FAFEF}" type="presParOf" srcId="{3F81D80D-379F-48EA-A179-8168898C1AA0}" destId="{71CE6AE8-5EF1-4CA5-866F-1D04C57B5FEE}" srcOrd="3" destOrd="0" presId="urn:microsoft.com/office/officeart/2018/2/layout/IconVerticalSolidList"/>
    <dgm:cxn modelId="{30B16E7A-6DD8-42E5-B2D2-E2A6A5A7CEF6}" type="presParOf" srcId="{26D943D6-5F59-41D3-8B60-4C86F7DC5B9D}" destId="{CA4AFB1E-6941-4FA5-928D-90159C1D15F8}" srcOrd="1" destOrd="0" presId="urn:microsoft.com/office/officeart/2018/2/layout/IconVerticalSolidList"/>
    <dgm:cxn modelId="{25061C14-E160-4441-B188-0D94C1EAF0BB}" type="presParOf" srcId="{26D943D6-5F59-41D3-8B60-4C86F7DC5B9D}" destId="{D00389F6-548A-4E6C-A409-7CDE0B6AED11}" srcOrd="2" destOrd="0" presId="urn:microsoft.com/office/officeart/2018/2/layout/IconVerticalSolidList"/>
    <dgm:cxn modelId="{77CF6254-8FDF-44E8-A5F9-32E39463C393}" type="presParOf" srcId="{D00389F6-548A-4E6C-A409-7CDE0B6AED11}" destId="{0B51A99B-FC0F-4885-B2F0-C8CFFBA0B5BB}" srcOrd="0" destOrd="0" presId="urn:microsoft.com/office/officeart/2018/2/layout/IconVerticalSolidList"/>
    <dgm:cxn modelId="{B80AF793-AFE9-4CFF-9967-98CA4FCD69EB}" type="presParOf" srcId="{D00389F6-548A-4E6C-A409-7CDE0B6AED11}" destId="{D94CE7EB-6E8B-4429-9A85-924A2F5A3D41}" srcOrd="1" destOrd="0" presId="urn:microsoft.com/office/officeart/2018/2/layout/IconVerticalSolidList"/>
    <dgm:cxn modelId="{1FFD29BD-8605-4A20-AAE6-4BDB134F56C8}" type="presParOf" srcId="{D00389F6-548A-4E6C-A409-7CDE0B6AED11}" destId="{7C326F05-6FBA-445E-AD0D-FE1815EFC355}" srcOrd="2" destOrd="0" presId="urn:microsoft.com/office/officeart/2018/2/layout/IconVerticalSolidList"/>
    <dgm:cxn modelId="{6F7FEB78-4DF1-46A1-B259-CE8D1CBD5F5E}" type="presParOf" srcId="{D00389F6-548A-4E6C-A409-7CDE0B6AED11}" destId="{96F39C28-3621-4B25-A45E-A1414EC58CF3}" srcOrd="3" destOrd="0" presId="urn:microsoft.com/office/officeart/2018/2/layout/IconVerticalSolidList"/>
    <dgm:cxn modelId="{7A8E4196-2449-4001-8069-36085D4CEFF0}" type="presParOf" srcId="{D00389F6-548A-4E6C-A409-7CDE0B6AED11}" destId="{AB706F69-E4AA-48A2-970F-BD0F5AC69212}" srcOrd="4" destOrd="0" presId="urn:microsoft.com/office/officeart/2018/2/layout/IconVerticalSolidList"/>
    <dgm:cxn modelId="{7F2A6A7E-213D-46FC-B1B2-AF4675FB031A}" type="presParOf" srcId="{26D943D6-5F59-41D3-8B60-4C86F7DC5B9D}" destId="{7A0BDEAD-6D2C-4D68-9AB1-7EA21C4EF2D3}" srcOrd="3" destOrd="0" presId="urn:microsoft.com/office/officeart/2018/2/layout/IconVerticalSolidList"/>
    <dgm:cxn modelId="{768787B4-DD6D-490B-A899-C787F6C23F4A}" type="presParOf" srcId="{26D943D6-5F59-41D3-8B60-4C86F7DC5B9D}" destId="{D0DB415B-6DF4-4E6D-B366-7B6732E5EA0A}" srcOrd="4" destOrd="0" presId="urn:microsoft.com/office/officeart/2018/2/layout/IconVerticalSolidList"/>
    <dgm:cxn modelId="{86B1E31C-F806-450F-B131-BE9D0735C6AE}" type="presParOf" srcId="{D0DB415B-6DF4-4E6D-B366-7B6732E5EA0A}" destId="{CA9A81F7-6209-4559-B238-BCDE49531F3B}" srcOrd="0" destOrd="0" presId="urn:microsoft.com/office/officeart/2018/2/layout/IconVerticalSolidList"/>
    <dgm:cxn modelId="{0F033A3F-C72C-4A71-A750-06D111917885}" type="presParOf" srcId="{D0DB415B-6DF4-4E6D-B366-7B6732E5EA0A}" destId="{5F079A0D-6BFA-49FC-BBB4-9E32F7692285}" srcOrd="1" destOrd="0" presId="urn:microsoft.com/office/officeart/2018/2/layout/IconVerticalSolidList"/>
    <dgm:cxn modelId="{C7F32627-8F05-47F0-81FF-544C11EEE0B1}" type="presParOf" srcId="{D0DB415B-6DF4-4E6D-B366-7B6732E5EA0A}" destId="{5B02ED64-5ADA-469A-B3F9-3548B7E38ECF}" srcOrd="2" destOrd="0" presId="urn:microsoft.com/office/officeart/2018/2/layout/IconVerticalSolidList"/>
    <dgm:cxn modelId="{7A58F89F-83AC-49E8-BC85-EBA5DE0157CD}" type="presParOf" srcId="{D0DB415B-6DF4-4E6D-B366-7B6732E5EA0A}" destId="{EB1259BB-0FF5-4985-AA22-144E4236249C}" srcOrd="3" destOrd="0" presId="urn:microsoft.com/office/officeart/2018/2/layout/IconVerticalSolidList"/>
    <dgm:cxn modelId="{B98B97F0-DB08-4C95-A91A-E79EC542C599}" type="presParOf" srcId="{D0DB415B-6DF4-4E6D-B366-7B6732E5EA0A}" destId="{6FDF8276-FC86-47E8-8EDD-B38845FD2C15}" srcOrd="4" destOrd="0" presId="urn:microsoft.com/office/officeart/2018/2/layout/IconVerticalSolidList"/>
    <dgm:cxn modelId="{399D8829-A71F-4513-BAEA-C540A77FA063}" type="presParOf" srcId="{26D943D6-5F59-41D3-8B60-4C86F7DC5B9D}" destId="{D4FD1243-74F9-4197-BBD0-48817F4BED0F}" srcOrd="5" destOrd="0" presId="urn:microsoft.com/office/officeart/2018/2/layout/IconVerticalSolidList"/>
    <dgm:cxn modelId="{DE9C2215-AC83-4D81-BC0A-C4FE09998E22}" type="presParOf" srcId="{26D943D6-5F59-41D3-8B60-4C86F7DC5B9D}" destId="{16B8B183-9244-4BC9-83DE-01D7B0942708}" srcOrd="6" destOrd="0" presId="urn:microsoft.com/office/officeart/2018/2/layout/IconVerticalSolidList"/>
    <dgm:cxn modelId="{78A0EA44-E412-4D31-B49D-0C0697A67112}" type="presParOf" srcId="{16B8B183-9244-4BC9-83DE-01D7B0942708}" destId="{3B4F2952-F96C-459A-97A5-AD2980E70A50}" srcOrd="0" destOrd="0" presId="urn:microsoft.com/office/officeart/2018/2/layout/IconVerticalSolidList"/>
    <dgm:cxn modelId="{6DA3F6E8-A0AC-4573-B7E8-89F766905801}" type="presParOf" srcId="{16B8B183-9244-4BC9-83DE-01D7B0942708}" destId="{793B0986-A670-4154-A6A9-02488A1B3B4A}" srcOrd="1" destOrd="0" presId="urn:microsoft.com/office/officeart/2018/2/layout/IconVerticalSolidList"/>
    <dgm:cxn modelId="{4B55BA78-BC80-45E2-9684-1B75FC783EDB}" type="presParOf" srcId="{16B8B183-9244-4BC9-83DE-01D7B0942708}" destId="{440BA411-ABBA-4547-907A-FFE7248E7398}" srcOrd="2" destOrd="0" presId="urn:microsoft.com/office/officeart/2018/2/layout/IconVerticalSolidList"/>
    <dgm:cxn modelId="{3F8FBE92-CB03-417A-8766-63156331F667}" type="presParOf" srcId="{16B8B183-9244-4BC9-83DE-01D7B0942708}" destId="{E6ACDDF4-0550-4819-9E96-39EBDC19B91B}" srcOrd="3" destOrd="0" presId="urn:microsoft.com/office/officeart/2018/2/layout/IconVerticalSolidList"/>
    <dgm:cxn modelId="{58834A23-D4A9-478D-A03E-F8D98DC239C0}" type="presParOf" srcId="{26D943D6-5F59-41D3-8B60-4C86F7DC5B9D}" destId="{A0DCCB0C-C4A8-4E74-B4EF-EBDC13E80549}" srcOrd="7" destOrd="0" presId="urn:microsoft.com/office/officeart/2018/2/layout/IconVerticalSolidList"/>
    <dgm:cxn modelId="{8FA16FF6-1EF5-4503-886C-63BFE7C03E2F}" type="presParOf" srcId="{26D943D6-5F59-41D3-8B60-4C86F7DC5B9D}" destId="{40916916-AE84-4722-94E3-C0981096F933}" srcOrd="8" destOrd="0" presId="urn:microsoft.com/office/officeart/2018/2/layout/IconVerticalSolidList"/>
    <dgm:cxn modelId="{9CEBF86E-11D6-467B-A943-006851EC4930}" type="presParOf" srcId="{40916916-AE84-4722-94E3-C0981096F933}" destId="{987FDC10-2E5E-4FE6-88DF-9D25D38FD317}" srcOrd="0" destOrd="0" presId="urn:microsoft.com/office/officeart/2018/2/layout/IconVerticalSolidList"/>
    <dgm:cxn modelId="{325DA80B-A94C-4D30-9324-16288DAE2CF2}" type="presParOf" srcId="{40916916-AE84-4722-94E3-C0981096F933}" destId="{73EB70F6-E61B-4F8D-9D13-58DDF3C06F65}" srcOrd="1" destOrd="0" presId="urn:microsoft.com/office/officeart/2018/2/layout/IconVerticalSolidList"/>
    <dgm:cxn modelId="{E9442F1D-4FC2-475E-AFF0-F8265BF732C9}" type="presParOf" srcId="{40916916-AE84-4722-94E3-C0981096F933}" destId="{C6530EA1-2F28-4835-AB67-A1A8F0BAFF0D}" srcOrd="2" destOrd="0" presId="urn:microsoft.com/office/officeart/2018/2/layout/IconVerticalSolidList"/>
    <dgm:cxn modelId="{DA6C5FD3-495D-43D0-9597-18CED4D57693}" type="presParOf" srcId="{40916916-AE84-4722-94E3-C0981096F933}" destId="{0F0C2ED7-9F89-479F-84CD-F1E712E308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B6210D-A5DA-4E2A-8822-73CBE635A807}"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1FA49434-015E-4AD4-BD07-F4B50F9B8B49}">
      <dgm:prSet/>
      <dgm:spPr/>
      <dgm:t>
        <a:bodyPr/>
        <a:lstStyle/>
        <a:p>
          <a:r>
            <a:rPr lang="en-US"/>
            <a:t>Super key is composed of a set of attributes that identify a unique record. </a:t>
          </a:r>
          <a:r>
            <a:rPr lang="en-US" u="sng"/>
            <a:t>Can be multiple columns</a:t>
          </a:r>
          <a:r>
            <a:rPr lang="en-US"/>
            <a:t>.</a:t>
          </a:r>
        </a:p>
      </dgm:t>
    </dgm:pt>
    <dgm:pt modelId="{DE1EE2FD-4D04-4550-8D0D-748B8A933ECB}" type="parTrans" cxnId="{57072B59-B7A2-4A5B-8AEE-56B672E94EF1}">
      <dgm:prSet/>
      <dgm:spPr/>
      <dgm:t>
        <a:bodyPr/>
        <a:lstStyle/>
        <a:p>
          <a:endParaRPr lang="en-US"/>
        </a:p>
      </dgm:t>
    </dgm:pt>
    <dgm:pt modelId="{1C02367C-70D6-4264-9D66-B80FF8A433D2}" type="sibTrans" cxnId="{57072B59-B7A2-4A5B-8AEE-56B672E94EF1}">
      <dgm:prSet/>
      <dgm:spPr/>
      <dgm:t>
        <a:bodyPr/>
        <a:lstStyle/>
        <a:p>
          <a:endParaRPr lang="en-US"/>
        </a:p>
      </dgm:t>
    </dgm:pt>
    <dgm:pt modelId="{08AF1DA0-9765-4F19-B4B9-C556445AEE68}">
      <dgm:prSet/>
      <dgm:spPr/>
      <dgm:t>
        <a:bodyPr/>
        <a:lstStyle/>
        <a:p>
          <a:r>
            <a:rPr lang="en-US"/>
            <a:t>Candidate key also identifies a unique record, but is composed of </a:t>
          </a:r>
          <a:r>
            <a:rPr lang="en-US" u="sng"/>
            <a:t>one individual field or column</a:t>
          </a:r>
          <a:endParaRPr lang="en-US"/>
        </a:p>
      </dgm:t>
    </dgm:pt>
    <dgm:pt modelId="{AC5340D8-F55E-4C47-9813-DB3F9D598D13}" type="parTrans" cxnId="{40CD2E4A-173D-4BC0-8E90-7FA90558BC86}">
      <dgm:prSet/>
      <dgm:spPr/>
      <dgm:t>
        <a:bodyPr/>
        <a:lstStyle/>
        <a:p>
          <a:endParaRPr lang="en-US"/>
        </a:p>
      </dgm:t>
    </dgm:pt>
    <dgm:pt modelId="{63FEAA5F-5E1E-490A-867E-84E7482BE618}" type="sibTrans" cxnId="{40CD2E4A-173D-4BC0-8E90-7FA90558BC86}">
      <dgm:prSet/>
      <dgm:spPr/>
      <dgm:t>
        <a:bodyPr/>
        <a:lstStyle/>
        <a:p>
          <a:endParaRPr lang="en-US"/>
        </a:p>
      </dgm:t>
    </dgm:pt>
    <dgm:pt modelId="{3B2C08B2-9892-F347-AB9B-CCE46B77C26E}" type="pres">
      <dgm:prSet presAssocID="{9EB6210D-A5DA-4E2A-8822-73CBE635A807}" presName="linear" presStyleCnt="0">
        <dgm:presLayoutVars>
          <dgm:animLvl val="lvl"/>
          <dgm:resizeHandles val="exact"/>
        </dgm:presLayoutVars>
      </dgm:prSet>
      <dgm:spPr/>
    </dgm:pt>
    <dgm:pt modelId="{A6D921ED-4B74-6F4C-A62A-AC5AE7D82C9C}" type="pres">
      <dgm:prSet presAssocID="{1FA49434-015E-4AD4-BD07-F4B50F9B8B49}" presName="parentText" presStyleLbl="node1" presStyleIdx="0" presStyleCnt="2">
        <dgm:presLayoutVars>
          <dgm:chMax val="0"/>
          <dgm:bulletEnabled val="1"/>
        </dgm:presLayoutVars>
      </dgm:prSet>
      <dgm:spPr/>
    </dgm:pt>
    <dgm:pt modelId="{3A78557F-26E5-FC4D-A1B1-47BA8B46041D}" type="pres">
      <dgm:prSet presAssocID="{1C02367C-70D6-4264-9D66-B80FF8A433D2}" presName="spacer" presStyleCnt="0"/>
      <dgm:spPr/>
    </dgm:pt>
    <dgm:pt modelId="{75B931F2-B1FC-864E-BE09-C9EA6D861588}" type="pres">
      <dgm:prSet presAssocID="{08AF1DA0-9765-4F19-B4B9-C556445AEE68}" presName="parentText" presStyleLbl="node1" presStyleIdx="1" presStyleCnt="2">
        <dgm:presLayoutVars>
          <dgm:chMax val="0"/>
          <dgm:bulletEnabled val="1"/>
        </dgm:presLayoutVars>
      </dgm:prSet>
      <dgm:spPr/>
    </dgm:pt>
  </dgm:ptLst>
  <dgm:cxnLst>
    <dgm:cxn modelId="{40CD2E4A-173D-4BC0-8E90-7FA90558BC86}" srcId="{9EB6210D-A5DA-4E2A-8822-73CBE635A807}" destId="{08AF1DA0-9765-4F19-B4B9-C556445AEE68}" srcOrd="1" destOrd="0" parTransId="{AC5340D8-F55E-4C47-9813-DB3F9D598D13}" sibTransId="{63FEAA5F-5E1E-490A-867E-84E7482BE618}"/>
    <dgm:cxn modelId="{7AF9274D-ECF1-6849-AFDC-400757DE954C}" type="presOf" srcId="{08AF1DA0-9765-4F19-B4B9-C556445AEE68}" destId="{75B931F2-B1FC-864E-BE09-C9EA6D861588}" srcOrd="0" destOrd="0" presId="urn:microsoft.com/office/officeart/2005/8/layout/vList2"/>
    <dgm:cxn modelId="{C792F656-7592-E04E-ACD9-7019DBDB8FED}" type="presOf" srcId="{1FA49434-015E-4AD4-BD07-F4B50F9B8B49}" destId="{A6D921ED-4B74-6F4C-A62A-AC5AE7D82C9C}" srcOrd="0" destOrd="0" presId="urn:microsoft.com/office/officeart/2005/8/layout/vList2"/>
    <dgm:cxn modelId="{57072B59-B7A2-4A5B-8AEE-56B672E94EF1}" srcId="{9EB6210D-A5DA-4E2A-8822-73CBE635A807}" destId="{1FA49434-015E-4AD4-BD07-F4B50F9B8B49}" srcOrd="0" destOrd="0" parTransId="{DE1EE2FD-4D04-4550-8D0D-748B8A933ECB}" sibTransId="{1C02367C-70D6-4264-9D66-B80FF8A433D2}"/>
    <dgm:cxn modelId="{4EEDA283-8E4E-FA4D-9302-7A5BA24964D9}" type="presOf" srcId="{9EB6210D-A5DA-4E2A-8822-73CBE635A807}" destId="{3B2C08B2-9892-F347-AB9B-CCE46B77C26E}" srcOrd="0" destOrd="0" presId="urn:microsoft.com/office/officeart/2005/8/layout/vList2"/>
    <dgm:cxn modelId="{9CB22411-4C2F-8442-B2A9-3E83515162B1}" type="presParOf" srcId="{3B2C08B2-9892-F347-AB9B-CCE46B77C26E}" destId="{A6D921ED-4B74-6F4C-A62A-AC5AE7D82C9C}" srcOrd="0" destOrd="0" presId="urn:microsoft.com/office/officeart/2005/8/layout/vList2"/>
    <dgm:cxn modelId="{F2AF2C4C-2E82-1D4E-BAF0-4BAE6FFA630A}" type="presParOf" srcId="{3B2C08B2-9892-F347-AB9B-CCE46B77C26E}" destId="{3A78557F-26E5-FC4D-A1B1-47BA8B46041D}" srcOrd="1" destOrd="0" presId="urn:microsoft.com/office/officeart/2005/8/layout/vList2"/>
    <dgm:cxn modelId="{B16A7A3C-A30B-6746-A4B7-5565042361E2}" type="presParOf" srcId="{3B2C08B2-9892-F347-AB9B-CCE46B77C26E}" destId="{75B931F2-B1FC-864E-BE09-C9EA6D86158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3E34C-49C2-4EC9-A1F7-45BF85402541}">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32082-2EA9-4639-849C-FB37DBBE3373}">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E6AE8-5EF1-4CA5-866F-1D04C57B5FEE}">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Distributed databases</a:t>
          </a:r>
        </a:p>
      </dsp:txBody>
      <dsp:txXfrm>
        <a:off x="1131174" y="4597"/>
        <a:ext cx="5382429" cy="979371"/>
      </dsp:txXfrm>
    </dsp:sp>
    <dsp:sp modelId="{0B51A99B-FC0F-4885-B2F0-C8CFFBA0B5BB}">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CE7EB-6E8B-4429-9A85-924A2F5A3D4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F39C28-3621-4B25-A45E-A1414EC58CF3}">
      <dsp:nvSpPr>
        <dsp:cNvPr id="0" name=""/>
        <dsp:cNvSpPr/>
      </dsp:nvSpPr>
      <dsp:spPr>
        <a:xfrm>
          <a:off x="1131174" y="1228812"/>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Specialty software</a:t>
          </a:r>
        </a:p>
      </dsp:txBody>
      <dsp:txXfrm>
        <a:off x="1131174" y="1228812"/>
        <a:ext cx="2931121" cy="979371"/>
      </dsp:txXfrm>
    </dsp:sp>
    <dsp:sp modelId="{AB706F69-E4AA-48A2-970F-BD0F5AC69212}">
      <dsp:nvSpPr>
        <dsp:cNvPr id="0" name=""/>
        <dsp:cNvSpPr/>
      </dsp:nvSpPr>
      <dsp:spPr>
        <a:xfrm>
          <a:off x="4062296" y="1228812"/>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“Certainty as a Service”</a:t>
          </a:r>
        </a:p>
        <a:p>
          <a:pPr marL="0" lvl="0" indent="0" algn="l" defTabSz="800100">
            <a:lnSpc>
              <a:spcPct val="90000"/>
            </a:lnSpc>
            <a:spcBef>
              <a:spcPct val="0"/>
            </a:spcBef>
            <a:spcAft>
              <a:spcPct val="35000"/>
            </a:spcAft>
            <a:buNone/>
          </a:pPr>
          <a:r>
            <a:rPr lang="en-US" sz="1800" kern="1200"/>
            <a:t>Wallet software</a:t>
          </a:r>
        </a:p>
      </dsp:txBody>
      <dsp:txXfrm>
        <a:off x="4062296" y="1228812"/>
        <a:ext cx="2451307" cy="979371"/>
      </dsp:txXfrm>
    </dsp:sp>
    <dsp:sp modelId="{CA9A81F7-6209-4559-B238-BCDE49531F3B}">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079A0D-6BFA-49FC-BBB4-9E32F7692285}">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1259BB-0FF5-4985-AA22-144E4236249C}">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Cryptography</a:t>
          </a:r>
        </a:p>
      </dsp:txBody>
      <dsp:txXfrm>
        <a:off x="1131174" y="2453027"/>
        <a:ext cx="2931121" cy="979371"/>
      </dsp:txXfrm>
    </dsp:sp>
    <dsp:sp modelId="{6FDF8276-FC86-47E8-8EDD-B38845FD2C15}">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“Digital fingerprint”</a:t>
          </a:r>
        </a:p>
      </dsp:txBody>
      <dsp:txXfrm>
        <a:off x="4062296" y="2453027"/>
        <a:ext cx="2451307" cy="979371"/>
      </dsp:txXfrm>
    </dsp:sp>
    <dsp:sp modelId="{3B4F2952-F96C-459A-97A5-AD2980E70A50}">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3B0986-A670-4154-A6A9-02488A1B3B4A}">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ACDDF4-0550-4819-9E96-39EBDC19B91B}">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Hash algorithm</a:t>
          </a:r>
        </a:p>
      </dsp:txBody>
      <dsp:txXfrm>
        <a:off x="1131174" y="3677241"/>
        <a:ext cx="5382429" cy="979371"/>
      </dsp:txXfrm>
    </dsp:sp>
    <dsp:sp modelId="{987FDC10-2E5E-4FE6-88DF-9D25D38FD317}">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B70F6-E61B-4F8D-9D13-58DDF3C06F65}">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C2ED7-9F89-479F-84CD-F1E712E308C0}">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Rules engine</a:t>
          </a:r>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921ED-4B74-6F4C-A62A-AC5AE7D82C9C}">
      <dsp:nvSpPr>
        <dsp:cNvPr id="0" name=""/>
        <dsp:cNvSpPr/>
      </dsp:nvSpPr>
      <dsp:spPr>
        <a:xfrm>
          <a:off x="0" y="18753"/>
          <a:ext cx="5816750" cy="27120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Super key is composed of a set of attributes that identify a unique record. </a:t>
          </a:r>
          <a:r>
            <a:rPr lang="en-US" sz="3800" u="sng" kern="1200"/>
            <a:t>Can be multiple columns</a:t>
          </a:r>
          <a:r>
            <a:rPr lang="en-US" sz="3800" kern="1200"/>
            <a:t>.</a:t>
          </a:r>
        </a:p>
      </dsp:txBody>
      <dsp:txXfrm>
        <a:off x="132392" y="151145"/>
        <a:ext cx="5551966" cy="2447275"/>
      </dsp:txXfrm>
    </dsp:sp>
    <dsp:sp modelId="{75B931F2-B1FC-864E-BE09-C9EA6D861588}">
      <dsp:nvSpPr>
        <dsp:cNvPr id="0" name=""/>
        <dsp:cNvSpPr/>
      </dsp:nvSpPr>
      <dsp:spPr>
        <a:xfrm>
          <a:off x="0" y="2840253"/>
          <a:ext cx="5816750" cy="27120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Candidate key also identifies a unique record, but is composed of </a:t>
          </a:r>
          <a:r>
            <a:rPr lang="en-US" sz="3800" u="sng" kern="1200"/>
            <a:t>one individual field or column</a:t>
          </a:r>
          <a:endParaRPr lang="en-US" sz="3800" kern="1200"/>
        </a:p>
      </dsp:txBody>
      <dsp:txXfrm>
        <a:off x="132392" y="2972645"/>
        <a:ext cx="5551966" cy="24472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C2636-241E-9A4A-B4A0-AF2322ABD727}"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9470B-89C3-D54D-A2AA-3DE56F315306}" type="slidenum">
              <a:rPr lang="en-US" smtClean="0"/>
              <a:t>‹#›</a:t>
            </a:fld>
            <a:endParaRPr lang="en-US"/>
          </a:p>
        </p:txBody>
      </p:sp>
    </p:spTree>
    <p:extLst>
      <p:ext uri="{BB962C8B-B14F-4D97-AF65-F5344CB8AC3E}">
        <p14:creationId xmlns:p14="http://schemas.microsoft.com/office/powerpoint/2010/main" val="201031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9938"/>
            <a:ext cx="6819900" cy="3836987"/>
          </a:xfrm>
          <a:prstGeom prst="rect">
            <a:avLst/>
          </a:prstGeom>
          <a:noFill/>
          <a:ln w="12700">
            <a:solidFill>
              <a:prstClr val="black"/>
            </a:solidFill>
          </a:ln>
        </p:spPr>
      </p:sp>
      <p:sp>
        <p:nvSpPr>
          <p:cNvPr id="3" name="Notes Placeholder 2"/>
          <p:cNvSpPr>
            <a:spLocks noGrp="1"/>
          </p:cNvSpPr>
          <p:nvPr>
            <p:ph type="body" idx="1"/>
          </p:nvPr>
        </p:nvSpPr>
        <p:spPr>
          <a:xfrm>
            <a:off x="710240" y="4861782"/>
            <a:ext cx="5678824" cy="4604561"/>
          </a:xfrm>
          <a:prstGeom prst="rect">
            <a:avLst/>
          </a:prstGeom>
        </p:spPr>
        <p:txBody>
          <a:bodyPr lIns="99037" tIns="49518" rIns="99037" bIns="49518">
            <a:normAutofit/>
          </a:bodyPr>
          <a:lstStyle/>
          <a:p>
            <a:r>
              <a:rPr lang="en-US" dirty="0"/>
              <a:t>External level : e.g., age</a:t>
            </a:r>
            <a:r>
              <a:rPr lang="en-US" baseline="0" dirty="0"/>
              <a:t> vs. </a:t>
            </a:r>
            <a:r>
              <a:rPr lang="en-US" baseline="0" dirty="0" err="1"/>
              <a:t>DoB</a:t>
            </a:r>
            <a:r>
              <a:rPr lang="en-US" baseline="0" dirty="0"/>
              <a:t>, </a:t>
            </a:r>
            <a:r>
              <a:rPr lang="en-US" dirty="0"/>
              <a:t>2011/8/31</a:t>
            </a:r>
            <a:r>
              <a:rPr lang="en-US" baseline="0" dirty="0"/>
              <a:t> vs. 8/31/2011 – different representation, depending on users’ view. </a:t>
            </a:r>
            <a:endParaRPr lang="en-US" dirty="0"/>
          </a:p>
        </p:txBody>
      </p:sp>
    </p:spTree>
    <p:extLst>
      <p:ext uri="{BB962C8B-B14F-4D97-AF65-F5344CB8AC3E}">
        <p14:creationId xmlns:p14="http://schemas.microsoft.com/office/powerpoint/2010/main" val="187754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9938"/>
            <a:ext cx="6819900" cy="3836987"/>
          </a:xfrm>
          <a:prstGeom prst="rect">
            <a:avLst/>
          </a:prstGeom>
          <a:noFill/>
          <a:ln w="12700">
            <a:solidFill>
              <a:prstClr val="black"/>
            </a:solidFill>
          </a:ln>
        </p:spPr>
      </p:sp>
      <p:sp>
        <p:nvSpPr>
          <p:cNvPr id="3" name="Notes Placeholder 2"/>
          <p:cNvSpPr>
            <a:spLocks noGrp="1"/>
          </p:cNvSpPr>
          <p:nvPr>
            <p:ph type="body" idx="1"/>
          </p:nvPr>
        </p:nvSpPr>
        <p:spPr>
          <a:xfrm>
            <a:off x="710574" y="4860831"/>
            <a:ext cx="5678157" cy="4606100"/>
          </a:xfrm>
          <a:prstGeom prst="rect">
            <a:avLst/>
          </a:prstGeom>
        </p:spPr>
        <p:txBody>
          <a:bodyPr lIns="102544" tIns="51272" rIns="102544" bIns="51272">
            <a:normAutofit/>
          </a:bodyPr>
          <a:lstStyle/>
          <a:p>
            <a:pPr marL="0" lvl="1" defTabSz="854535">
              <a:defRPr/>
            </a:pPr>
            <a:r>
              <a:rPr lang="en-GB" dirty="0"/>
              <a:t>Data</a:t>
            </a:r>
            <a:r>
              <a:rPr lang="en-GB" baseline="0" dirty="0"/>
              <a:t> model is used </a:t>
            </a:r>
            <a:r>
              <a:rPr lang="en-GB" dirty="0"/>
              <a:t>as the basis of database design for an organization</a:t>
            </a:r>
          </a:p>
          <a:p>
            <a:endParaRPr lang="en-US" dirty="0"/>
          </a:p>
          <a:p>
            <a:r>
              <a:rPr lang="en-US" dirty="0"/>
              <a:t>Structural</a:t>
            </a:r>
            <a:r>
              <a:rPr lang="en-US" baseline="0" dirty="0"/>
              <a:t> part: </a:t>
            </a:r>
            <a:endParaRPr lang="en-US" dirty="0"/>
          </a:p>
          <a:p>
            <a:r>
              <a:rPr lang="en-US" dirty="0"/>
              <a:t>Manipulative part:</a:t>
            </a:r>
            <a:r>
              <a:rPr lang="en-US" baseline="0" dirty="0"/>
              <a:t> types of operations that are allowed on the data </a:t>
            </a:r>
            <a:endParaRPr lang="en-US" dirty="0"/>
          </a:p>
        </p:txBody>
      </p:sp>
    </p:spTree>
    <p:extLst>
      <p:ext uri="{BB962C8B-B14F-4D97-AF65-F5344CB8AC3E}">
        <p14:creationId xmlns:p14="http://schemas.microsoft.com/office/powerpoint/2010/main" val="78336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9938"/>
            <a:ext cx="6819900" cy="3836987"/>
          </a:xfrm>
          <a:prstGeom prst="rect">
            <a:avLst/>
          </a:prstGeom>
          <a:noFill/>
          <a:ln w="12700">
            <a:solidFill>
              <a:prstClr val="black"/>
            </a:solidFill>
          </a:ln>
        </p:spPr>
      </p:sp>
      <p:sp>
        <p:nvSpPr>
          <p:cNvPr id="3" name="Notes Placeholder 2"/>
          <p:cNvSpPr>
            <a:spLocks noGrp="1"/>
          </p:cNvSpPr>
          <p:nvPr>
            <p:ph type="body" idx="1"/>
          </p:nvPr>
        </p:nvSpPr>
        <p:spPr>
          <a:xfrm>
            <a:off x="710576" y="4860830"/>
            <a:ext cx="5678157" cy="4606100"/>
          </a:xfrm>
          <a:prstGeom prst="rect">
            <a:avLst/>
          </a:prstGeom>
        </p:spPr>
        <p:txBody>
          <a:bodyPr lIns="102544" tIns="51272" rIns="102544" bIns="51272">
            <a:normAutofit/>
          </a:bodyPr>
          <a:lstStyle/>
          <a:p>
            <a:r>
              <a:rPr lang="en-US" dirty="0"/>
              <a:t>Frame memory</a:t>
            </a:r>
            <a:r>
              <a:rPr lang="en-US" baseline="0" dirty="0"/>
              <a:t> – Provide virtual view of secondary storage. Provide database record storage and access</a:t>
            </a:r>
          </a:p>
          <a:p>
            <a:endParaRPr lang="en-US" dirty="0"/>
          </a:p>
        </p:txBody>
      </p:sp>
    </p:spTree>
    <p:extLst>
      <p:ext uri="{BB962C8B-B14F-4D97-AF65-F5344CB8AC3E}">
        <p14:creationId xmlns:p14="http://schemas.microsoft.com/office/powerpoint/2010/main" val="1968345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74650" y="900113"/>
            <a:ext cx="6350000" cy="3571875"/>
          </a:xfrm>
          <a:prstGeom prst="rect">
            <a:avLst/>
          </a:prstGeom>
          <a:noFill/>
          <a:ln w="12700">
            <a:solidFill>
              <a:srgbClr val="000000"/>
            </a:solidFill>
            <a:miter lim="800000"/>
            <a:headEnd/>
            <a:tailEnd/>
          </a:ln>
        </p:spPr>
      </p:sp>
      <p:sp>
        <p:nvSpPr>
          <p:cNvPr id="48131" name="Rectangle 3"/>
          <p:cNvSpPr>
            <a:spLocks noGrp="1" noChangeArrowheads="1"/>
          </p:cNvSpPr>
          <p:nvPr>
            <p:ph type="body" idx="1"/>
          </p:nvPr>
        </p:nvSpPr>
        <p:spPr bwMode="auto">
          <a:xfrm>
            <a:off x="980656" y="4851666"/>
            <a:ext cx="5150851" cy="4311611"/>
          </a:xfrm>
          <a:prstGeom prst="rect">
            <a:avLst/>
          </a:prstGeom>
          <a:noFill/>
          <a:ln w="12700">
            <a:miter lim="800000"/>
            <a:headEnd/>
            <a:tailEnd/>
          </a:ln>
        </p:spPr>
        <p:txBody>
          <a:bodyPr lIns="93821" tIns="46088" rIns="93821" bIns="46088"/>
          <a:lstStyle/>
          <a:p>
            <a:endParaRPr lang="en-US">
              <a:latin typeface="Times New Roman" pitchFamily="18" charset="0"/>
            </a:endParaRPr>
          </a:p>
        </p:txBody>
      </p:sp>
    </p:spTree>
    <p:extLst>
      <p:ext uri="{BB962C8B-B14F-4D97-AF65-F5344CB8AC3E}">
        <p14:creationId xmlns:p14="http://schemas.microsoft.com/office/powerpoint/2010/main" val="126448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74650" y="900113"/>
            <a:ext cx="6350000" cy="3571875"/>
          </a:xfrm>
          <a:prstGeom prst="rect">
            <a:avLst/>
          </a:prstGeom>
          <a:noFill/>
          <a:ln w="12700">
            <a:solidFill>
              <a:srgbClr val="000000"/>
            </a:solidFill>
            <a:miter lim="800000"/>
            <a:headEnd/>
            <a:tailEnd/>
          </a:ln>
        </p:spPr>
      </p:sp>
      <p:sp>
        <p:nvSpPr>
          <p:cNvPr id="50179" name="Rectangle 3"/>
          <p:cNvSpPr>
            <a:spLocks noGrp="1" noChangeArrowheads="1"/>
          </p:cNvSpPr>
          <p:nvPr>
            <p:ph type="body" idx="1"/>
          </p:nvPr>
        </p:nvSpPr>
        <p:spPr bwMode="auto">
          <a:xfrm>
            <a:off x="980656" y="4851666"/>
            <a:ext cx="5150851" cy="4311611"/>
          </a:xfrm>
          <a:prstGeom prst="rect">
            <a:avLst/>
          </a:prstGeom>
          <a:noFill/>
          <a:ln w="12700">
            <a:miter lim="800000"/>
            <a:headEnd/>
            <a:tailEnd/>
          </a:ln>
        </p:spPr>
        <p:txBody>
          <a:bodyPr lIns="93821" tIns="46088" rIns="93821" bIns="46088"/>
          <a:lstStyle/>
          <a:p>
            <a:endParaRPr lang="en-US">
              <a:latin typeface="Times New Roman" pitchFamily="18" charset="0"/>
            </a:endParaRPr>
          </a:p>
        </p:txBody>
      </p:sp>
    </p:spTree>
    <p:extLst>
      <p:ext uri="{BB962C8B-B14F-4D97-AF65-F5344CB8AC3E}">
        <p14:creationId xmlns:p14="http://schemas.microsoft.com/office/powerpoint/2010/main" val="69794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a:prstGeom prst="rect">
            <a:avLst/>
          </a:prstGeom>
          <a:noFill/>
          <a:ln w="12700">
            <a:solidFill>
              <a:prstClr val="black"/>
            </a:solidFill>
          </a:ln>
        </p:spPr>
      </p:sp>
      <p:sp>
        <p:nvSpPr>
          <p:cNvPr id="3" name="Notes Placeholder 2"/>
          <p:cNvSpPr>
            <a:spLocks noGrp="1"/>
          </p:cNvSpPr>
          <p:nvPr>
            <p:ph type="body" idx="1"/>
          </p:nvPr>
        </p:nvSpPr>
        <p:spPr>
          <a:xfrm>
            <a:off x="710243" y="4861783"/>
            <a:ext cx="5678824" cy="4604560"/>
          </a:xfrm>
          <a:prstGeom prst="rect">
            <a:avLst/>
          </a:prstGeom>
        </p:spPr>
        <p:txBody>
          <a:bodyPr lIns="91413" tIns="45707" rIns="91413" bIns="45707">
            <a:normAutofit/>
          </a:bodyPr>
          <a:lstStyle/>
          <a:p>
            <a:r>
              <a:rPr lang="en-US" dirty="0"/>
              <a:t>Explain in connection with the previous company schema example (also in</a:t>
            </a:r>
            <a:r>
              <a:rPr lang="en-US" baseline="0" dirty="0"/>
              <a:t> </a:t>
            </a:r>
            <a:r>
              <a:rPr lang="en-US" dirty="0"/>
              <a:t>next slide)</a:t>
            </a:r>
          </a:p>
        </p:txBody>
      </p:sp>
    </p:spTree>
    <p:extLst>
      <p:ext uri="{BB962C8B-B14F-4D97-AF65-F5344CB8AC3E}">
        <p14:creationId xmlns:p14="http://schemas.microsoft.com/office/powerpoint/2010/main" val="838254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2913063" y="622300"/>
            <a:ext cx="4408487" cy="2481263"/>
          </a:xfrm>
          <a:prstGeom prst="rect">
            <a:avLst/>
          </a:prstGeom>
          <a:ln/>
        </p:spPr>
      </p:sp>
      <p:sp>
        <p:nvSpPr>
          <p:cNvPr id="56323" name="Notes Placeholder 2"/>
          <p:cNvSpPr>
            <a:spLocks noGrp="1"/>
          </p:cNvSpPr>
          <p:nvPr>
            <p:ph type="body" idx="1"/>
          </p:nvPr>
        </p:nvSpPr>
        <p:spPr>
          <a:xfrm>
            <a:off x="1023462" y="3372659"/>
            <a:ext cx="8187690" cy="3193935"/>
          </a:xfrm>
          <a:prstGeom prst="rect">
            <a:avLst/>
          </a:prstGeom>
          <a:noFill/>
          <a:ln w="9525"/>
        </p:spPr>
        <p:txBody>
          <a:bodyPr/>
          <a:lstStyle/>
          <a:p>
            <a:endParaRPr lang="en-US"/>
          </a:p>
        </p:txBody>
      </p:sp>
    </p:spTree>
    <p:extLst>
      <p:ext uri="{BB962C8B-B14F-4D97-AF65-F5344CB8AC3E}">
        <p14:creationId xmlns:p14="http://schemas.microsoft.com/office/powerpoint/2010/main" val="111942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BCA2-55D6-4A48-849F-00CBDC96BF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DD8D9B-E0ED-F748-8E88-82046B998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98DE4E-3FC2-3A42-B761-E127ECD19AD1}"/>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5" name="Footer Placeholder 4">
            <a:extLst>
              <a:ext uri="{FF2B5EF4-FFF2-40B4-BE49-F238E27FC236}">
                <a16:creationId xmlns:a16="http://schemas.microsoft.com/office/drawing/2014/main" id="{55D0ED1D-09DF-524D-825F-CC8565780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8A6B5-4241-2E47-B9A4-0D8AB21D2322}"/>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274616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AF3A-88F7-6C4D-9F11-A40ED04778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5856ED-EBB5-7541-833E-A64AD049C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C9C19-74C6-4345-9C83-D240AFA54A0E}"/>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5" name="Footer Placeholder 4">
            <a:extLst>
              <a:ext uri="{FF2B5EF4-FFF2-40B4-BE49-F238E27FC236}">
                <a16:creationId xmlns:a16="http://schemas.microsoft.com/office/drawing/2014/main" id="{5CD5EBC8-F653-6A43-892C-A5A743655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7F3E8-1A6A-1743-95CD-FA7F6D1916F0}"/>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107286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1961-A1FF-CF4F-ADF2-4D814FF509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9A421C-1FDF-0D4A-86C2-690C8E1BA5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3F038-47D3-3D42-B041-E1DAE011C514}"/>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5" name="Footer Placeholder 4">
            <a:extLst>
              <a:ext uri="{FF2B5EF4-FFF2-40B4-BE49-F238E27FC236}">
                <a16:creationId xmlns:a16="http://schemas.microsoft.com/office/drawing/2014/main" id="{65FD101B-C44A-C643-94EE-92C69F35B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4AF8A-BAF5-5A4A-B8EE-0F0F1354B8C0}"/>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115622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95E0-6E67-1C42-9C7E-1BFE7F2765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C5547-237D-134D-970E-528C8CB13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06941-AAFD-1643-92B1-11FDEE507BF9}"/>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5" name="Footer Placeholder 4">
            <a:extLst>
              <a:ext uri="{FF2B5EF4-FFF2-40B4-BE49-F238E27FC236}">
                <a16:creationId xmlns:a16="http://schemas.microsoft.com/office/drawing/2014/main" id="{F9C0A9AE-1F10-FC47-AC38-1316D337F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7D10E-68B7-0F4D-8696-13E5CE37BA5E}"/>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343685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11B1-FFA6-2A4A-96CB-92A0A45D81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5B1C21-8DAE-044E-942D-9D7CC2F02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19B76-4AF8-854F-9FA6-FF99C2865BF8}"/>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5" name="Footer Placeholder 4">
            <a:extLst>
              <a:ext uri="{FF2B5EF4-FFF2-40B4-BE49-F238E27FC236}">
                <a16:creationId xmlns:a16="http://schemas.microsoft.com/office/drawing/2014/main" id="{A003DF1B-B750-AA43-B511-72033A2A8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0E468-8D58-5943-ACB2-03DDFCD61D6C}"/>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371716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9A26-FF6F-9F43-99A3-A0FF1F86F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6E67CE-AC5B-6C4D-9DF8-139E7591C0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87440-1E5B-8C42-8C5E-85FFC4CC3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C811D9-0A73-B54D-9B42-09FD6ECD1EB1}"/>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6" name="Footer Placeholder 5">
            <a:extLst>
              <a:ext uri="{FF2B5EF4-FFF2-40B4-BE49-F238E27FC236}">
                <a16:creationId xmlns:a16="http://schemas.microsoft.com/office/drawing/2014/main" id="{54C26539-8CE9-5B45-A3D2-7EFCE7982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B02C5-8F61-754A-B577-D302126732C6}"/>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243679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7466-4D50-A247-BB50-3EA25DAB1B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DFB16D-5C85-8543-BD6A-DEC6547DA2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8A072-E33F-0940-B98F-A11B415E54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4AA5C-B3FE-C64A-B946-D08AD8EF5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CF386B-6C5E-4F45-95BE-30DB7A2F9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9CCDD-D76C-E54A-A471-15D0D4909A78}"/>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8" name="Footer Placeholder 7">
            <a:extLst>
              <a:ext uri="{FF2B5EF4-FFF2-40B4-BE49-F238E27FC236}">
                <a16:creationId xmlns:a16="http://schemas.microsoft.com/office/drawing/2014/main" id="{D00FCF7B-2732-7643-81A5-ACC7C235D6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6FF66D-10C5-3E45-90A0-3B8FFF0E2191}"/>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300692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D03A-901B-944B-AFFF-3270F8D28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4F2841-A15C-9248-8EF9-BD6366799632}"/>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4" name="Footer Placeholder 3">
            <a:extLst>
              <a:ext uri="{FF2B5EF4-FFF2-40B4-BE49-F238E27FC236}">
                <a16:creationId xmlns:a16="http://schemas.microsoft.com/office/drawing/2014/main" id="{504D2AB2-BFDC-E04F-879D-D25138AFE8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AAFD4C-7E9C-764A-8B5A-93E8300C6245}"/>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359184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F7650-153E-C142-947C-E9B43D3412D0}"/>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3" name="Footer Placeholder 2">
            <a:extLst>
              <a:ext uri="{FF2B5EF4-FFF2-40B4-BE49-F238E27FC236}">
                <a16:creationId xmlns:a16="http://schemas.microsoft.com/office/drawing/2014/main" id="{513A95EE-9AD8-9A41-8BE4-C19C403AE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30EF99-1130-3840-95D0-C09C5A626B6F}"/>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149035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3835-01D2-3848-AC29-17312A6AA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AE7335-A6F0-5E4E-B250-9723FD2D8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896F53-258E-8E42-9611-3CC92E9BF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D92C7-4CD9-714A-8C99-3F1C1D92766D}"/>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6" name="Footer Placeholder 5">
            <a:extLst>
              <a:ext uri="{FF2B5EF4-FFF2-40B4-BE49-F238E27FC236}">
                <a16:creationId xmlns:a16="http://schemas.microsoft.com/office/drawing/2014/main" id="{9F182E96-3091-7445-A460-C0084126D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BB946-29A5-3047-8EAD-EA74E15360B8}"/>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3416809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2EC1-06CE-034C-A75F-6F181FA54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4A2AE-0342-6444-90B7-5404982C0A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DF87BA-E60C-4348-BA80-C27748E6E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B25C4-BA72-F540-BF13-ABE008D342D6}"/>
              </a:ext>
            </a:extLst>
          </p:cNvPr>
          <p:cNvSpPr>
            <a:spLocks noGrp="1"/>
          </p:cNvSpPr>
          <p:nvPr>
            <p:ph type="dt" sz="half" idx="10"/>
          </p:nvPr>
        </p:nvSpPr>
        <p:spPr/>
        <p:txBody>
          <a:bodyPr/>
          <a:lstStyle/>
          <a:p>
            <a:fld id="{546D4586-0B99-8E49-9E81-59591D5D1359}" type="datetimeFigureOut">
              <a:rPr lang="en-US" smtClean="0"/>
              <a:t>5/2/22</a:t>
            </a:fld>
            <a:endParaRPr lang="en-US"/>
          </a:p>
        </p:txBody>
      </p:sp>
      <p:sp>
        <p:nvSpPr>
          <p:cNvPr id="6" name="Footer Placeholder 5">
            <a:extLst>
              <a:ext uri="{FF2B5EF4-FFF2-40B4-BE49-F238E27FC236}">
                <a16:creationId xmlns:a16="http://schemas.microsoft.com/office/drawing/2014/main" id="{BE1B32E5-A0CF-2649-93A7-50AA6FEB1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639BF-7D2E-F748-8EAB-1087F3065D2E}"/>
              </a:ext>
            </a:extLst>
          </p:cNvPr>
          <p:cNvSpPr>
            <a:spLocks noGrp="1"/>
          </p:cNvSpPr>
          <p:nvPr>
            <p:ph type="sldNum" sz="quarter" idx="12"/>
          </p:nvPr>
        </p:nvSpPr>
        <p:spPr/>
        <p:txBody>
          <a:bodyPr/>
          <a:lstStyle/>
          <a:p>
            <a:fld id="{00BDA31E-CDD5-104B-A3D6-1A43AEF42ACC}" type="slidenum">
              <a:rPr lang="en-US" smtClean="0"/>
              <a:t>‹#›</a:t>
            </a:fld>
            <a:endParaRPr lang="en-US"/>
          </a:p>
        </p:txBody>
      </p:sp>
    </p:spTree>
    <p:extLst>
      <p:ext uri="{BB962C8B-B14F-4D97-AF65-F5344CB8AC3E}">
        <p14:creationId xmlns:p14="http://schemas.microsoft.com/office/powerpoint/2010/main" val="221460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F5F97-0DDB-4146-BD77-D915601D3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6355D0-65BA-F041-8B74-D9C001C51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07CD7-0D00-A24D-8454-BB484BC21C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D4586-0B99-8E49-9E81-59591D5D1359}" type="datetimeFigureOut">
              <a:rPr lang="en-US" smtClean="0"/>
              <a:t>5/2/22</a:t>
            </a:fld>
            <a:endParaRPr lang="en-US"/>
          </a:p>
        </p:txBody>
      </p:sp>
      <p:sp>
        <p:nvSpPr>
          <p:cNvPr id="5" name="Footer Placeholder 4">
            <a:extLst>
              <a:ext uri="{FF2B5EF4-FFF2-40B4-BE49-F238E27FC236}">
                <a16:creationId xmlns:a16="http://schemas.microsoft.com/office/drawing/2014/main" id="{C644D0E4-E0C7-4C48-8FB7-B83B58878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A9F83E-A8E4-E94A-AA6F-E2DF481DA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A31E-CDD5-104B-A3D6-1A43AEF42ACC}" type="slidenum">
              <a:rPr lang="en-US" smtClean="0"/>
              <a:t>‹#›</a:t>
            </a:fld>
            <a:endParaRPr lang="en-US"/>
          </a:p>
        </p:txBody>
      </p:sp>
    </p:spTree>
    <p:extLst>
      <p:ext uri="{BB962C8B-B14F-4D97-AF65-F5344CB8AC3E}">
        <p14:creationId xmlns:p14="http://schemas.microsoft.com/office/powerpoint/2010/main" val="720730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tutorial/jdbc/overview/databas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gif"/></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blockchain graphic">
            <a:extLst>
              <a:ext uri="{FF2B5EF4-FFF2-40B4-BE49-F238E27FC236}">
                <a16:creationId xmlns:a16="http://schemas.microsoft.com/office/drawing/2014/main" id="{53C39867-07D1-EC40-87BF-81F2F88E2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520700"/>
            <a:ext cx="7632700" cy="581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24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7DB3B-15FE-5845-8265-9178775ADBBD}"/>
              </a:ext>
            </a:extLst>
          </p:cNvPr>
          <p:cNvSpPr>
            <a:spLocks noGrp="1"/>
          </p:cNvSpPr>
          <p:nvPr>
            <p:ph type="title"/>
          </p:nvPr>
        </p:nvSpPr>
        <p:spPr>
          <a:xfrm>
            <a:off x="841248" y="426720"/>
            <a:ext cx="10506456" cy="1919141"/>
          </a:xfrm>
        </p:spPr>
        <p:txBody>
          <a:bodyPr anchor="b">
            <a:normAutofit/>
          </a:bodyPr>
          <a:lstStyle/>
          <a:p>
            <a:r>
              <a:rPr lang="en-US" sz="6000"/>
              <a:t>Super key</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971D79D-1597-8B40-8F7E-BD605224CCC7}"/>
              </a:ext>
            </a:extLst>
          </p:cNvPr>
          <p:cNvSpPr>
            <a:spLocks noGrp="1"/>
          </p:cNvSpPr>
          <p:nvPr>
            <p:ph idx="1"/>
          </p:nvPr>
        </p:nvSpPr>
        <p:spPr>
          <a:xfrm>
            <a:off x="841248" y="3337269"/>
            <a:ext cx="10509504" cy="2905686"/>
          </a:xfrm>
        </p:spPr>
        <p:txBody>
          <a:bodyPr>
            <a:normAutofit/>
          </a:bodyPr>
          <a:lstStyle/>
          <a:p>
            <a:r>
              <a:rPr lang="en-US" sz="2200"/>
              <a:t>Can you uniquely identify a student's record by putting his/her (UID,fname,lname) into search? </a:t>
            </a:r>
          </a:p>
          <a:p>
            <a:r>
              <a:rPr lang="en-US" sz="2200"/>
              <a:t>Yes, the system would only return one unique row! Thus, (UID,fname,lname) TOGETHER is a superkey of this table.</a:t>
            </a:r>
          </a:p>
          <a:p>
            <a:r>
              <a:rPr lang="en-US" sz="2200"/>
              <a:t>They are consistent with the definition of superkey --- "a set of attributes that can uniquely identify a tuple" </a:t>
            </a:r>
            <a:br>
              <a:rPr lang="en-US" sz="2200"/>
            </a:br>
            <a:r>
              <a:rPr lang="en-US" sz="2200"/>
              <a:t>For the same reason, (UID,fname) or (SSN, GPA) or (UID,Degree) or (UID,GPA), etc. etc. are all superkeys of the table. </a:t>
            </a:r>
          </a:p>
        </p:txBody>
      </p:sp>
    </p:spTree>
    <p:extLst>
      <p:ext uri="{BB962C8B-B14F-4D97-AF65-F5344CB8AC3E}">
        <p14:creationId xmlns:p14="http://schemas.microsoft.com/office/powerpoint/2010/main" val="402854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1665-9272-5B4B-A7F2-06D735CBE1E0}"/>
              </a:ext>
            </a:extLst>
          </p:cNvPr>
          <p:cNvSpPr>
            <a:spLocks noGrp="1"/>
          </p:cNvSpPr>
          <p:nvPr>
            <p:ph type="title"/>
          </p:nvPr>
        </p:nvSpPr>
        <p:spPr>
          <a:xfrm>
            <a:off x="960120" y="643467"/>
            <a:ext cx="3212593" cy="5571066"/>
          </a:xfrm>
        </p:spPr>
        <p:txBody>
          <a:bodyPr>
            <a:normAutofit/>
          </a:bodyPr>
          <a:lstStyle/>
          <a:p>
            <a:r>
              <a:rPr lang="en-US" sz="5100"/>
              <a:t>Super Key vs. Candidate Key</a:t>
            </a:r>
          </a:p>
        </p:txBody>
      </p:sp>
      <p:graphicFrame>
        <p:nvGraphicFramePr>
          <p:cNvPr id="5" name="Content Placeholder 2">
            <a:extLst>
              <a:ext uri="{FF2B5EF4-FFF2-40B4-BE49-F238E27FC236}">
                <a16:creationId xmlns:a16="http://schemas.microsoft.com/office/drawing/2014/main" id="{8AD0F42E-5D85-4627-AB3B-EFD920D635BC}"/>
              </a:ext>
            </a:extLst>
          </p:cNvPr>
          <p:cNvGraphicFramePr>
            <a:graphicFrameLocks noGrp="1"/>
          </p:cNvGraphicFramePr>
          <p:nvPr>
            <p:ph idx="1"/>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34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0DBF9D-7666-AE42-B5A9-8F05CA9E19B1}"/>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Candidate key</a:t>
            </a:r>
          </a:p>
        </p:txBody>
      </p:sp>
      <p:sp>
        <p:nvSpPr>
          <p:cNvPr id="3" name="Content Placeholder 2">
            <a:extLst>
              <a:ext uri="{FF2B5EF4-FFF2-40B4-BE49-F238E27FC236}">
                <a16:creationId xmlns:a16="http://schemas.microsoft.com/office/drawing/2014/main" id="{97AA61F9-BAF2-EB45-875F-E95169053248}"/>
              </a:ext>
            </a:extLst>
          </p:cNvPr>
          <p:cNvSpPr>
            <a:spLocks noGrp="1"/>
          </p:cNvSpPr>
          <p:nvPr>
            <p:ph idx="1"/>
          </p:nvPr>
        </p:nvSpPr>
        <p:spPr>
          <a:xfrm>
            <a:off x="6503158" y="649480"/>
            <a:ext cx="4862447" cy="5546047"/>
          </a:xfrm>
        </p:spPr>
        <p:txBody>
          <a:bodyPr anchor="ctr">
            <a:normAutofit/>
          </a:bodyPr>
          <a:lstStyle/>
          <a:p>
            <a:pPr lvl="1"/>
            <a:r>
              <a:rPr lang="en-GB" sz="2000" dirty="0"/>
              <a:t>A </a:t>
            </a:r>
            <a:r>
              <a:rPr lang="en-GB" sz="2000" i="1" dirty="0" err="1"/>
              <a:t>Superke</a:t>
            </a:r>
            <a:r>
              <a:rPr lang="en-GB" sz="2000" dirty="0" err="1"/>
              <a:t>y</a:t>
            </a:r>
            <a:r>
              <a:rPr lang="en-GB" sz="2000" dirty="0"/>
              <a:t> with no proper subset is a </a:t>
            </a:r>
            <a:r>
              <a:rPr lang="en-GB" sz="2000" dirty="0" err="1"/>
              <a:t>Superkey</a:t>
            </a:r>
            <a:r>
              <a:rPr lang="en-GB" sz="2000" dirty="0"/>
              <a:t> within the relation </a:t>
            </a:r>
          </a:p>
          <a:p>
            <a:pPr lvl="1"/>
            <a:r>
              <a:rPr lang="en-GB" sz="2000" dirty="0"/>
              <a:t>Uniqueness: the values uniquely identify that tuple</a:t>
            </a:r>
          </a:p>
          <a:p>
            <a:pPr lvl="1"/>
            <a:r>
              <a:rPr lang="en-GB" sz="2000" dirty="0"/>
              <a:t>Irreducibility: no proper subset is a super key for the relation </a:t>
            </a:r>
          </a:p>
          <a:p>
            <a:pPr lvl="1"/>
            <a:r>
              <a:rPr lang="en-GB" sz="2000" dirty="0"/>
              <a:t>A </a:t>
            </a:r>
            <a:r>
              <a:rPr lang="en-GB" sz="2000" b="1" i="1" u="sng" dirty="0"/>
              <a:t>Composite Key </a:t>
            </a:r>
            <a:r>
              <a:rPr lang="en-GB" sz="2000" dirty="0"/>
              <a:t>is when a key consists of more than one attribute – composite key.</a:t>
            </a:r>
          </a:p>
          <a:p>
            <a:pPr lvl="1"/>
            <a:r>
              <a:rPr lang="en-GB" sz="2000" b="1" dirty="0"/>
              <a:t>A relation may have multiple candidate keys.</a:t>
            </a:r>
          </a:p>
          <a:p>
            <a:endParaRPr lang="en-US" sz="2000" dirty="0"/>
          </a:p>
        </p:txBody>
      </p:sp>
    </p:spTree>
    <p:extLst>
      <p:ext uri="{BB962C8B-B14F-4D97-AF65-F5344CB8AC3E}">
        <p14:creationId xmlns:p14="http://schemas.microsoft.com/office/powerpoint/2010/main" val="144308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244" y="169718"/>
            <a:ext cx="10268712" cy="830997"/>
          </a:xfrm>
        </p:spPr>
        <p:txBody>
          <a:bodyPr>
            <a:normAutofit fontScale="90000"/>
          </a:bodyPr>
          <a:lstStyle/>
          <a:p>
            <a:r>
              <a:rPr lang="en-US" altLang="zh-CN" sz="2800" dirty="0">
                <a:solidFill>
                  <a:schemeClr val="tx1"/>
                </a:solidFill>
              </a:rPr>
              <a:t>Three step procedure to</a:t>
            </a:r>
            <a:r>
              <a:rPr lang="en-US" altLang="zh-CN" sz="2800" dirty="0"/>
              <a:t> </a:t>
            </a:r>
            <a:r>
              <a:rPr lang="en-US" altLang="zh-CN" sz="2800" dirty="0">
                <a:solidFill>
                  <a:schemeClr val="tx1"/>
                </a:solidFill>
              </a:rPr>
              <a:t>identify A</a:t>
            </a:r>
            <a:br>
              <a:rPr lang="en-US" altLang="zh-CN" sz="2800" dirty="0">
                <a:solidFill>
                  <a:schemeClr val="tx1"/>
                </a:solidFill>
              </a:rPr>
            </a:br>
            <a:r>
              <a:rPr lang="en-US" altLang="zh-CN" sz="2800" dirty="0">
                <a:solidFill>
                  <a:schemeClr val="tx1"/>
                </a:solidFill>
              </a:rPr>
              <a:t>Super/Candidate/Primary  Key/Alternative Key</a:t>
            </a:r>
            <a:endParaRPr lang="zh-CN" altLang="en-US" sz="2800" dirty="0">
              <a:solidFill>
                <a:schemeClr val="tx1"/>
              </a:solidFill>
            </a:endParaRPr>
          </a:p>
        </p:txBody>
      </p:sp>
      <p:sp>
        <p:nvSpPr>
          <p:cNvPr id="6" name="圆角矩形 5"/>
          <p:cNvSpPr/>
          <p:nvPr/>
        </p:nvSpPr>
        <p:spPr>
          <a:xfrm>
            <a:off x="4191000" y="1388917"/>
            <a:ext cx="2971800" cy="457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(Given) </a:t>
            </a:r>
            <a:r>
              <a:rPr lang="en-US" altLang="zh-CN" b="1" dirty="0">
                <a:solidFill>
                  <a:schemeClr val="tx1"/>
                </a:solidFill>
              </a:rPr>
              <a:t>A Set of Attribute(s)</a:t>
            </a:r>
          </a:p>
        </p:txBody>
      </p:sp>
      <p:sp>
        <p:nvSpPr>
          <p:cNvPr id="7" name="圆角矩形 6"/>
          <p:cNvSpPr/>
          <p:nvPr/>
        </p:nvSpPr>
        <p:spPr>
          <a:xfrm>
            <a:off x="3124200" y="2819400"/>
            <a:ext cx="1295400" cy="457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b="1" dirty="0">
                <a:solidFill>
                  <a:schemeClr val="tx1"/>
                </a:solidFill>
              </a:rPr>
              <a:t>Super Key</a:t>
            </a:r>
          </a:p>
        </p:txBody>
      </p:sp>
      <p:sp>
        <p:nvSpPr>
          <p:cNvPr id="10" name="TextBox 9"/>
          <p:cNvSpPr txBox="1"/>
          <p:nvPr/>
        </p:nvSpPr>
        <p:spPr>
          <a:xfrm>
            <a:off x="4343400" y="1905001"/>
            <a:ext cx="2819400" cy="830997"/>
          </a:xfrm>
          <a:prstGeom prst="rect">
            <a:avLst/>
          </a:prstGeom>
          <a:noFill/>
        </p:spPr>
        <p:txBody>
          <a:bodyPr wrap="square" rtlCol="0">
            <a:spAutoFit/>
          </a:bodyPr>
          <a:lstStyle/>
          <a:p>
            <a:r>
              <a:rPr lang="en-US" altLang="zh-CN" sz="1600" dirty="0"/>
              <a:t>P1: Can you use </a:t>
            </a:r>
            <a:r>
              <a:rPr lang="en-US" altLang="zh-CN" sz="1600" dirty="0">
                <a:solidFill>
                  <a:srgbClr val="FF0000"/>
                </a:solidFill>
              </a:rPr>
              <a:t>the set of attribute(s) </a:t>
            </a:r>
            <a:r>
              <a:rPr lang="en-US" altLang="zh-CN" sz="1600" dirty="0"/>
              <a:t>to </a:t>
            </a:r>
            <a:r>
              <a:rPr lang="en-US" altLang="zh-CN" sz="1600" dirty="0">
                <a:solidFill>
                  <a:srgbClr val="FF0000"/>
                </a:solidFill>
              </a:rPr>
              <a:t>uniquely</a:t>
            </a:r>
            <a:r>
              <a:rPr lang="en-US" altLang="zh-CN" sz="1600" dirty="0"/>
              <a:t> identify a row in the table?</a:t>
            </a:r>
          </a:p>
        </p:txBody>
      </p:sp>
      <p:sp>
        <p:nvSpPr>
          <p:cNvPr id="11" name="TextBox 10"/>
          <p:cNvSpPr txBox="1"/>
          <p:nvPr/>
        </p:nvSpPr>
        <p:spPr>
          <a:xfrm>
            <a:off x="2743200" y="3276601"/>
            <a:ext cx="2819400" cy="830997"/>
          </a:xfrm>
          <a:prstGeom prst="rect">
            <a:avLst/>
          </a:prstGeom>
          <a:noFill/>
        </p:spPr>
        <p:txBody>
          <a:bodyPr wrap="square" rtlCol="0">
            <a:spAutoFit/>
          </a:bodyPr>
          <a:lstStyle/>
          <a:p>
            <a:r>
              <a:rPr lang="en-US" altLang="zh-CN" sz="1600" dirty="0"/>
              <a:t>P2: Can you </a:t>
            </a:r>
            <a:r>
              <a:rPr lang="en-US" altLang="zh-CN" sz="1600" dirty="0">
                <a:solidFill>
                  <a:srgbClr val="FF0000"/>
                </a:solidFill>
              </a:rPr>
              <a:t>REDUCE</a:t>
            </a:r>
            <a:r>
              <a:rPr lang="en-US" altLang="zh-CN" sz="1600" dirty="0"/>
              <a:t> the </a:t>
            </a:r>
            <a:r>
              <a:rPr lang="en-US" altLang="zh-CN" sz="1600" dirty="0">
                <a:solidFill>
                  <a:srgbClr val="FF0000"/>
                </a:solidFill>
              </a:rPr>
              <a:t>super key </a:t>
            </a:r>
            <a:r>
              <a:rPr lang="en-US" altLang="zh-CN" sz="1600" dirty="0"/>
              <a:t>but still </a:t>
            </a:r>
            <a:r>
              <a:rPr lang="en-US" altLang="zh-CN" sz="1600" dirty="0">
                <a:solidFill>
                  <a:srgbClr val="FF0000"/>
                </a:solidFill>
              </a:rPr>
              <a:t>uniquely</a:t>
            </a:r>
            <a:r>
              <a:rPr lang="en-US" altLang="zh-CN" sz="1600" dirty="0"/>
              <a:t> identify a row in the table?</a:t>
            </a:r>
          </a:p>
        </p:txBody>
      </p:sp>
      <p:sp>
        <p:nvSpPr>
          <p:cNvPr id="12" name="圆角矩形 11"/>
          <p:cNvSpPr/>
          <p:nvPr/>
        </p:nvSpPr>
        <p:spPr>
          <a:xfrm>
            <a:off x="2835729" y="4514634"/>
            <a:ext cx="1828800" cy="4572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b="1" dirty="0">
                <a:solidFill>
                  <a:schemeClr val="tx1"/>
                </a:solidFill>
              </a:rPr>
              <a:t>Candidate Key</a:t>
            </a:r>
          </a:p>
        </p:txBody>
      </p:sp>
      <p:sp>
        <p:nvSpPr>
          <p:cNvPr id="13" name="圆角矩形 12"/>
          <p:cNvSpPr/>
          <p:nvPr/>
        </p:nvSpPr>
        <p:spPr>
          <a:xfrm>
            <a:off x="6858000" y="4495800"/>
            <a:ext cx="1676400" cy="457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b="1" dirty="0">
                <a:solidFill>
                  <a:schemeClr val="tx1"/>
                </a:solidFill>
              </a:rPr>
              <a:t>Super Key</a:t>
            </a:r>
          </a:p>
          <a:p>
            <a:r>
              <a:rPr lang="en-US" altLang="zh-CN" b="1" dirty="0">
                <a:solidFill>
                  <a:schemeClr val="tx1"/>
                </a:solidFill>
              </a:rPr>
              <a:t>(but not CK)</a:t>
            </a:r>
          </a:p>
        </p:txBody>
      </p:sp>
      <p:sp>
        <p:nvSpPr>
          <p:cNvPr id="15" name="TextBox 14"/>
          <p:cNvSpPr txBox="1"/>
          <p:nvPr/>
        </p:nvSpPr>
        <p:spPr>
          <a:xfrm>
            <a:off x="6934200" y="2598004"/>
            <a:ext cx="3200400" cy="584775"/>
          </a:xfrm>
          <a:prstGeom prst="rect">
            <a:avLst/>
          </a:prstGeom>
          <a:noFill/>
        </p:spPr>
        <p:txBody>
          <a:bodyPr wrap="square" rtlCol="0">
            <a:spAutoFit/>
          </a:bodyPr>
          <a:lstStyle/>
          <a:p>
            <a:r>
              <a:rPr lang="en-US" altLang="zh-CN" sz="1600" dirty="0"/>
              <a:t>Not </a:t>
            </a:r>
            <a:r>
              <a:rPr lang="en-US" altLang="zh-CN" sz="1600" dirty="0">
                <a:solidFill>
                  <a:srgbClr val="FF0000"/>
                </a:solidFill>
              </a:rPr>
              <a:t>key</a:t>
            </a:r>
            <a:r>
              <a:rPr lang="en-US" altLang="zh-CN" sz="1600" dirty="0"/>
              <a:t> of the table</a:t>
            </a:r>
          </a:p>
          <a:p>
            <a:r>
              <a:rPr lang="en-US" altLang="zh-CN" sz="1600" dirty="0"/>
              <a:t>Pick another set of attribute(s)</a:t>
            </a:r>
          </a:p>
        </p:txBody>
      </p:sp>
      <p:cxnSp>
        <p:nvCxnSpPr>
          <p:cNvPr id="17" name="直接箭头连接符 16"/>
          <p:cNvCxnSpPr/>
          <p:nvPr/>
        </p:nvCxnSpPr>
        <p:spPr>
          <a:xfrm flipH="1">
            <a:off x="3810000" y="2209800"/>
            <a:ext cx="3810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p:nvPr/>
        </p:nvCxnSpPr>
        <p:spPr>
          <a:xfrm>
            <a:off x="7086600" y="2133600"/>
            <a:ext cx="609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200400" y="1981200"/>
            <a:ext cx="838200" cy="338554"/>
          </a:xfrm>
          <a:prstGeom prst="rect">
            <a:avLst/>
          </a:prstGeom>
          <a:noFill/>
        </p:spPr>
        <p:txBody>
          <a:bodyPr wrap="square" rtlCol="0">
            <a:spAutoFit/>
          </a:bodyPr>
          <a:lstStyle/>
          <a:p>
            <a:r>
              <a:rPr lang="en-US" altLang="zh-CN" sz="1600" dirty="0"/>
              <a:t>Yes</a:t>
            </a:r>
          </a:p>
        </p:txBody>
      </p:sp>
      <p:sp>
        <p:nvSpPr>
          <p:cNvPr id="23" name="TextBox 22"/>
          <p:cNvSpPr txBox="1"/>
          <p:nvPr/>
        </p:nvSpPr>
        <p:spPr>
          <a:xfrm>
            <a:off x="7516586" y="2128156"/>
            <a:ext cx="838200" cy="338554"/>
          </a:xfrm>
          <a:prstGeom prst="rect">
            <a:avLst/>
          </a:prstGeom>
          <a:noFill/>
        </p:spPr>
        <p:txBody>
          <a:bodyPr wrap="square" rtlCol="0">
            <a:spAutoFit/>
          </a:bodyPr>
          <a:lstStyle/>
          <a:p>
            <a:r>
              <a:rPr lang="en-US" altLang="zh-CN" sz="1600" dirty="0"/>
              <a:t>No</a:t>
            </a:r>
          </a:p>
        </p:txBody>
      </p:sp>
      <p:sp>
        <p:nvSpPr>
          <p:cNvPr id="24" name="TextBox 23"/>
          <p:cNvSpPr txBox="1"/>
          <p:nvPr/>
        </p:nvSpPr>
        <p:spPr>
          <a:xfrm>
            <a:off x="3124200" y="4101721"/>
            <a:ext cx="838200" cy="338554"/>
          </a:xfrm>
          <a:prstGeom prst="rect">
            <a:avLst/>
          </a:prstGeom>
          <a:noFill/>
        </p:spPr>
        <p:txBody>
          <a:bodyPr wrap="square" rtlCol="0">
            <a:spAutoFit/>
          </a:bodyPr>
          <a:lstStyle/>
          <a:p>
            <a:r>
              <a:rPr lang="en-US" altLang="zh-CN" sz="1600" dirty="0"/>
              <a:t>No</a:t>
            </a:r>
          </a:p>
        </p:txBody>
      </p:sp>
      <p:cxnSp>
        <p:nvCxnSpPr>
          <p:cNvPr id="25" name="直接箭头连接符 24"/>
          <p:cNvCxnSpPr/>
          <p:nvPr/>
        </p:nvCxnSpPr>
        <p:spPr>
          <a:xfrm>
            <a:off x="3619500" y="4057434"/>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接箭头连接符 27"/>
          <p:cNvCxnSpPr>
            <a:cxnSpLocks/>
          </p:cNvCxnSpPr>
          <p:nvPr/>
        </p:nvCxnSpPr>
        <p:spPr>
          <a:xfrm>
            <a:off x="5257800" y="3767304"/>
            <a:ext cx="1524000" cy="576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791200" y="3505200"/>
            <a:ext cx="838200" cy="338554"/>
          </a:xfrm>
          <a:prstGeom prst="rect">
            <a:avLst/>
          </a:prstGeom>
          <a:noFill/>
        </p:spPr>
        <p:txBody>
          <a:bodyPr wrap="square" rtlCol="0">
            <a:spAutoFit/>
          </a:bodyPr>
          <a:lstStyle/>
          <a:p>
            <a:r>
              <a:rPr lang="en-US" altLang="zh-CN" sz="1600" dirty="0"/>
              <a:t>Yes</a:t>
            </a:r>
          </a:p>
        </p:txBody>
      </p:sp>
      <p:sp>
        <p:nvSpPr>
          <p:cNvPr id="32" name="TextBox 31"/>
          <p:cNvSpPr txBox="1"/>
          <p:nvPr/>
        </p:nvSpPr>
        <p:spPr>
          <a:xfrm>
            <a:off x="2438400" y="4972614"/>
            <a:ext cx="3200400" cy="584775"/>
          </a:xfrm>
          <a:prstGeom prst="rect">
            <a:avLst/>
          </a:prstGeom>
          <a:noFill/>
        </p:spPr>
        <p:txBody>
          <a:bodyPr wrap="square" rtlCol="0">
            <a:spAutoFit/>
          </a:bodyPr>
          <a:lstStyle/>
          <a:p>
            <a:r>
              <a:rPr lang="en-US" altLang="zh-CN" sz="1600" dirty="0"/>
              <a:t>P2: Is it </a:t>
            </a:r>
            <a:r>
              <a:rPr lang="en-US" altLang="zh-CN" sz="1600" dirty="0">
                <a:solidFill>
                  <a:srgbClr val="FF0000"/>
                </a:solidFill>
              </a:rPr>
              <a:t>chosen</a:t>
            </a:r>
            <a:r>
              <a:rPr lang="en-US" altLang="zh-CN" sz="1600" dirty="0"/>
              <a:t> as a </a:t>
            </a:r>
            <a:r>
              <a:rPr lang="en-US" altLang="zh-CN" sz="1600" dirty="0">
                <a:solidFill>
                  <a:srgbClr val="FF0000"/>
                </a:solidFill>
              </a:rPr>
              <a:t>Primary Key</a:t>
            </a:r>
            <a:r>
              <a:rPr lang="en-US" altLang="zh-CN" sz="1600" dirty="0"/>
              <a:t>? (by us or already chosen)</a:t>
            </a:r>
          </a:p>
        </p:txBody>
      </p:sp>
      <p:sp>
        <p:nvSpPr>
          <p:cNvPr id="33" name="圆角矩形 32"/>
          <p:cNvSpPr/>
          <p:nvPr/>
        </p:nvSpPr>
        <p:spPr>
          <a:xfrm>
            <a:off x="2813958" y="6006127"/>
            <a:ext cx="1828800" cy="457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b="1" dirty="0">
                <a:solidFill>
                  <a:schemeClr val="tx1"/>
                </a:solidFill>
              </a:rPr>
              <a:t>Primary Key</a:t>
            </a:r>
          </a:p>
        </p:txBody>
      </p:sp>
      <p:sp>
        <p:nvSpPr>
          <p:cNvPr id="34" name="TextBox 33"/>
          <p:cNvSpPr txBox="1"/>
          <p:nvPr/>
        </p:nvSpPr>
        <p:spPr>
          <a:xfrm>
            <a:off x="3352800" y="5475781"/>
            <a:ext cx="838200" cy="338554"/>
          </a:xfrm>
          <a:prstGeom prst="rect">
            <a:avLst/>
          </a:prstGeom>
          <a:noFill/>
        </p:spPr>
        <p:txBody>
          <a:bodyPr wrap="square" rtlCol="0">
            <a:spAutoFit/>
          </a:bodyPr>
          <a:lstStyle/>
          <a:p>
            <a:r>
              <a:rPr lang="en-US" altLang="zh-CN" sz="1600" dirty="0"/>
              <a:t>Yes</a:t>
            </a:r>
          </a:p>
        </p:txBody>
      </p:sp>
      <p:cxnSp>
        <p:nvCxnSpPr>
          <p:cNvPr id="35" name="直接箭头连接符 34"/>
          <p:cNvCxnSpPr/>
          <p:nvPr/>
        </p:nvCxnSpPr>
        <p:spPr>
          <a:xfrm>
            <a:off x="3826329" y="55626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7391400" y="5943600"/>
            <a:ext cx="1676400" cy="457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b="1" dirty="0">
                <a:solidFill>
                  <a:schemeClr val="tx1"/>
                </a:solidFill>
              </a:rPr>
              <a:t>Alternate Key</a:t>
            </a:r>
          </a:p>
        </p:txBody>
      </p:sp>
      <p:cxnSp>
        <p:nvCxnSpPr>
          <p:cNvPr id="38" name="直接箭头连接符 37"/>
          <p:cNvCxnSpPr>
            <a:cxnSpLocks/>
            <a:stCxn id="32" idx="3"/>
          </p:cNvCxnSpPr>
          <p:nvPr/>
        </p:nvCxnSpPr>
        <p:spPr>
          <a:xfrm>
            <a:off x="5638800" y="5265002"/>
            <a:ext cx="1676400" cy="7547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77000" y="5328557"/>
            <a:ext cx="838200" cy="338554"/>
          </a:xfrm>
          <a:prstGeom prst="rect">
            <a:avLst/>
          </a:prstGeom>
          <a:noFill/>
        </p:spPr>
        <p:txBody>
          <a:bodyPr wrap="square" rtlCol="0">
            <a:spAutoFit/>
          </a:bodyPr>
          <a:lstStyle/>
          <a:p>
            <a:r>
              <a:rPr lang="en-US" altLang="zh-CN" sz="1600" dirty="0"/>
              <a:t>No</a:t>
            </a:r>
          </a:p>
        </p:txBody>
      </p:sp>
      <p:graphicFrame>
        <p:nvGraphicFramePr>
          <p:cNvPr id="27" name="表格 26"/>
          <p:cNvGraphicFramePr>
            <a:graphicFrameLocks noGrp="1"/>
          </p:cNvGraphicFramePr>
          <p:nvPr/>
        </p:nvGraphicFramePr>
        <p:xfrm>
          <a:off x="7696200" y="1295400"/>
          <a:ext cx="3200400" cy="7416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r>
                        <a:rPr lang="en-US" altLang="zh-CN" dirty="0">
                          <a:solidFill>
                            <a:schemeClr val="tx1"/>
                          </a:solidFill>
                        </a:rPr>
                        <a:t>UID</a:t>
                      </a:r>
                      <a:endParaRPr lang="zh-CN" altLang="en-US" dirty="0">
                        <a:solidFill>
                          <a:schemeClr val="tx1"/>
                        </a:solidFill>
                      </a:endParaRPr>
                    </a:p>
                  </a:txBody>
                  <a:tcPr>
                    <a:noFill/>
                  </a:tcPr>
                </a:tc>
                <a:tc>
                  <a:txBody>
                    <a:bodyPr/>
                    <a:lstStyle/>
                    <a:p>
                      <a:r>
                        <a:rPr lang="en-US" altLang="zh-CN" dirty="0">
                          <a:solidFill>
                            <a:schemeClr val="tx1"/>
                          </a:solidFill>
                        </a:rPr>
                        <a:t>FB_ID</a:t>
                      </a:r>
                      <a:endParaRPr lang="zh-CN" altLang="en-US" dirty="0">
                        <a:solidFill>
                          <a:schemeClr val="tx1"/>
                        </a:solidFill>
                      </a:endParaRPr>
                    </a:p>
                  </a:txBody>
                  <a:tcPr>
                    <a:noFill/>
                  </a:tcPr>
                </a:tc>
                <a:tc>
                  <a:txBody>
                    <a:bodyPr/>
                    <a:lstStyle/>
                    <a:p>
                      <a:r>
                        <a:rPr lang="en-US" altLang="zh-CN" dirty="0">
                          <a:solidFill>
                            <a:schemeClr val="tx1"/>
                          </a:solidFill>
                        </a:rPr>
                        <a:t>   SSN</a:t>
                      </a:r>
                      <a:endParaRPr lang="zh-CN" altLang="en-US" dirty="0">
                        <a:solidFill>
                          <a:schemeClr val="tx1"/>
                        </a:solidFill>
                      </a:endParaRPr>
                    </a:p>
                  </a:txBody>
                  <a:tcPr>
                    <a:noFill/>
                  </a:tcPr>
                </a:tc>
                <a:extLst>
                  <a:ext uri="{0D108BD9-81ED-4DB2-BD59-A6C34878D82A}">
                    <a16:rowId xmlns:a16="http://schemas.microsoft.com/office/drawing/2014/main" val="10000"/>
                  </a:ext>
                </a:extLst>
              </a:tr>
              <a:tr h="370840">
                <a:tc>
                  <a:txBody>
                    <a:bodyPr/>
                    <a:lstStyle/>
                    <a:p>
                      <a:r>
                        <a:rPr lang="en-US" altLang="zh-CN" dirty="0"/>
                        <a:t>110718</a:t>
                      </a:r>
                      <a:endParaRPr lang="zh-CN" altLang="en-US" dirty="0"/>
                    </a:p>
                  </a:txBody>
                  <a:tcPr>
                    <a:noFill/>
                  </a:tcPr>
                </a:tc>
                <a:tc>
                  <a:txBody>
                    <a:bodyPr/>
                    <a:lstStyle/>
                    <a:p>
                      <a:r>
                        <a:rPr lang="en-US" altLang="zh-CN" dirty="0"/>
                        <a:t>882459</a:t>
                      </a:r>
                      <a:endParaRPr lang="zh-CN" altLang="en-US" dirty="0"/>
                    </a:p>
                  </a:txBody>
                  <a:tcPr>
                    <a:noFill/>
                  </a:tcPr>
                </a:tc>
                <a:tc>
                  <a:txBody>
                    <a:bodyPr/>
                    <a:lstStyle/>
                    <a:p>
                      <a:r>
                        <a:rPr lang="en-US" altLang="zh-CN" dirty="0"/>
                        <a:t>12345</a:t>
                      </a:r>
                      <a:endParaRPr lang="zh-CN" altLang="en-US" dirty="0"/>
                    </a:p>
                  </a:txBody>
                  <a:tcPr>
                    <a:noFill/>
                  </a:tcPr>
                </a:tc>
                <a:extLst>
                  <a:ext uri="{0D108BD9-81ED-4DB2-BD59-A6C34878D82A}">
                    <a16:rowId xmlns:a16="http://schemas.microsoft.com/office/drawing/2014/main" val="10001"/>
                  </a:ext>
                </a:extLst>
              </a:tr>
            </a:tbl>
          </a:graphicData>
        </a:graphic>
      </p:graphicFrame>
      <p:sp>
        <p:nvSpPr>
          <p:cNvPr id="30" name="椭圆 29"/>
          <p:cNvSpPr/>
          <p:nvPr/>
        </p:nvSpPr>
        <p:spPr>
          <a:xfrm>
            <a:off x="7543800" y="1143000"/>
            <a:ext cx="2133600" cy="533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 calcmode="lin" valueType="num">
                                      <p:cBhvr additive="base">
                                        <p:cTn id="3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additive="base">
                                        <p:cTn id="7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fill="hold"/>
                                        <p:tgtEl>
                                          <p:spTgt spid="35"/>
                                        </p:tgtEl>
                                        <p:attrNameLst>
                                          <p:attrName>ppt_x</p:attrName>
                                        </p:attrNameLst>
                                      </p:cBhvr>
                                      <p:tavLst>
                                        <p:tav tm="0">
                                          <p:val>
                                            <p:strVal val="#ppt_x"/>
                                          </p:val>
                                        </p:tav>
                                        <p:tav tm="100000">
                                          <p:val>
                                            <p:strVal val="#ppt_x"/>
                                          </p:val>
                                        </p:tav>
                                      </p:tavLst>
                                    </p:anim>
                                    <p:anim calcmode="lin" valueType="num">
                                      <p:cBhvr additive="base">
                                        <p:cTn id="78" dur="500" fill="hold"/>
                                        <p:tgtEl>
                                          <p:spTgt spid="3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ppt_x"/>
                                          </p:val>
                                        </p:tav>
                                        <p:tav tm="100000">
                                          <p:val>
                                            <p:strVal val="#ppt_x"/>
                                          </p:val>
                                        </p:tav>
                                      </p:tavLst>
                                    </p:anim>
                                    <p:anim calcmode="lin" valueType="num">
                                      <p:cBhvr additive="base">
                                        <p:cTn id="86" dur="500" fill="hold"/>
                                        <p:tgtEl>
                                          <p:spTgt spid="3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 calcmode="lin" valueType="num">
                                      <p:cBhvr additive="base">
                                        <p:cTn id="89" dur="500" fill="hold"/>
                                        <p:tgtEl>
                                          <p:spTgt spid="39"/>
                                        </p:tgtEl>
                                        <p:attrNameLst>
                                          <p:attrName>ppt_x</p:attrName>
                                        </p:attrNameLst>
                                      </p:cBhvr>
                                      <p:tavLst>
                                        <p:tav tm="0">
                                          <p:val>
                                            <p:strVal val="#ppt_x"/>
                                          </p:val>
                                        </p:tav>
                                        <p:tav tm="100000">
                                          <p:val>
                                            <p:strVal val="#ppt_x"/>
                                          </p:val>
                                        </p:tav>
                                      </p:tavLst>
                                    </p:anim>
                                    <p:anim calcmode="lin" valueType="num">
                                      <p:cBhvr additive="base">
                                        <p:cTn id="90" dur="500" fill="hold"/>
                                        <p:tgtEl>
                                          <p:spTgt spid="39"/>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ppt_x"/>
                                          </p:val>
                                        </p:tav>
                                        <p:tav tm="100000">
                                          <p:val>
                                            <p:strVal val="#ppt_x"/>
                                          </p:val>
                                        </p:tav>
                                      </p:tavLst>
                                    </p:anim>
                                    <p:anim calcmode="lin" valueType="num">
                                      <p:cBhvr additive="base">
                                        <p:cTn id="94" dur="500" fill="hold"/>
                                        <p:tgtEl>
                                          <p:spTgt spid="3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additive="base">
                                        <p:cTn id="97" dur="500" fill="hold"/>
                                        <p:tgtEl>
                                          <p:spTgt spid="37"/>
                                        </p:tgtEl>
                                        <p:attrNameLst>
                                          <p:attrName>ppt_x</p:attrName>
                                        </p:attrNameLst>
                                      </p:cBhvr>
                                      <p:tavLst>
                                        <p:tav tm="0">
                                          <p:val>
                                            <p:strVal val="#ppt_x"/>
                                          </p:val>
                                        </p:tav>
                                        <p:tav tm="100000">
                                          <p:val>
                                            <p:strVal val="#ppt_x"/>
                                          </p:val>
                                        </p:tav>
                                      </p:tavLst>
                                    </p:anim>
                                    <p:anim calcmode="lin" valueType="num">
                                      <p:cBhvr additive="base">
                                        <p:cTn id="9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allAtOnce"/>
      <p:bldP spid="11" grpId="0" build="allAtOnce"/>
      <p:bldP spid="12" grpId="0" animBg="1"/>
      <p:bldP spid="13" grpId="0" animBg="1"/>
      <p:bldP spid="15" grpId="0"/>
      <p:bldP spid="22" grpId="0"/>
      <p:bldP spid="23" grpId="0"/>
      <p:bldP spid="24" grpId="0"/>
      <p:bldP spid="29" grpId="0"/>
      <p:bldP spid="32" grpId="0" build="allAtOnce"/>
      <p:bldP spid="33" grpId="0" animBg="1"/>
      <p:bldP spid="34" grpId="0"/>
      <p:bldP spid="37"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7" y="502020"/>
            <a:ext cx="5323715" cy="1642970"/>
          </a:xfrm>
        </p:spPr>
        <p:txBody>
          <a:bodyPr anchor="b">
            <a:normAutofit/>
          </a:bodyPr>
          <a:lstStyle/>
          <a:p>
            <a:r>
              <a:rPr lang="en-US" sz="4000"/>
              <a:t>Relational Databases – Integrity Rules</a:t>
            </a:r>
          </a:p>
        </p:txBody>
      </p:sp>
      <p:sp>
        <p:nvSpPr>
          <p:cNvPr id="3" name="Content Placeholder 2"/>
          <p:cNvSpPr>
            <a:spLocks noGrp="1"/>
          </p:cNvSpPr>
          <p:nvPr>
            <p:ph idx="1"/>
          </p:nvPr>
        </p:nvSpPr>
        <p:spPr>
          <a:xfrm>
            <a:off x="1144923" y="2253494"/>
            <a:ext cx="5315189" cy="3994473"/>
          </a:xfrm>
        </p:spPr>
        <p:txBody>
          <a:bodyPr anchor="t">
            <a:noAutofit/>
          </a:bodyPr>
          <a:lstStyle/>
          <a:p>
            <a:r>
              <a:rPr lang="en-US" sz="2000" dirty="0"/>
              <a:t>Relational tables follow certain integrity rules to ensure that the data they contain stays accurate and is always accessible. First, the rows in a relational table should all be distinct. If there are duplicate rows, there can be problems resolving which of two possible selections is the correct one. </a:t>
            </a:r>
          </a:p>
          <a:p>
            <a:r>
              <a:rPr lang="en-US" sz="2000" dirty="0"/>
              <a:t>Primary Key</a:t>
            </a:r>
          </a:p>
          <a:p>
            <a:pPr lvl="1"/>
            <a:r>
              <a:rPr lang="en-US" sz="2000" dirty="0"/>
              <a:t>Unique column or group of columns </a:t>
            </a:r>
          </a:p>
          <a:p>
            <a:pPr lvl="1"/>
            <a:r>
              <a:rPr lang="en-US" sz="2000" dirty="0"/>
              <a:t>Cannot be null; if it were, the primary key containing it would no longer be a complete identifier. This rule is referred to as entity integrity. </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Database">
            <a:extLst>
              <a:ext uri="{FF2B5EF4-FFF2-40B4-BE49-F238E27FC236}">
                <a16:creationId xmlns:a16="http://schemas.microsoft.com/office/drawing/2014/main" id="{0CE5E615-E50E-495A-B014-28456AEF99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73032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Relational Databases – Integrity Rules</a:t>
            </a:r>
          </a:p>
        </p:txBody>
      </p:sp>
      <p:sp>
        <p:nvSpPr>
          <p:cNvPr id="3" name="Content Placeholder 2"/>
          <p:cNvSpPr>
            <a:spLocks noGrp="1"/>
          </p:cNvSpPr>
          <p:nvPr>
            <p:ph idx="1"/>
          </p:nvPr>
        </p:nvSpPr>
        <p:spPr/>
        <p:txBody>
          <a:bodyPr>
            <a:normAutofit/>
          </a:bodyPr>
          <a:lstStyle/>
          <a:p>
            <a:r>
              <a:rPr lang="en-US" dirty="0"/>
              <a:t>Relational tables follow certain integrity rules to ensure that the data they contain stays accurate and is always accessible. First, the rows in a relational table should all be distinct. If there are duplicate rows, there can be problems resolving which of two possible selections is the correct one. </a:t>
            </a:r>
          </a:p>
          <a:p>
            <a:r>
              <a:rPr lang="en-US" dirty="0"/>
              <a:t>Primary Key</a:t>
            </a:r>
          </a:p>
          <a:p>
            <a:pPr lvl="1"/>
            <a:r>
              <a:rPr lang="en-US" dirty="0"/>
              <a:t>Unique column or group of columns </a:t>
            </a:r>
          </a:p>
          <a:p>
            <a:pPr lvl="1"/>
            <a:r>
              <a:rPr lang="en-US" dirty="0"/>
              <a:t>Cannot be null; if it were, the primary key containing it would no longer be a complete identifier. This rule is referred to as entity integrity. </a:t>
            </a:r>
          </a:p>
        </p:txBody>
      </p:sp>
      <p:sp>
        <p:nvSpPr>
          <p:cNvPr id="4" name="TextBox 3"/>
          <p:cNvSpPr txBox="1"/>
          <p:nvPr/>
        </p:nvSpPr>
        <p:spPr>
          <a:xfrm>
            <a:off x="0" y="6412832"/>
            <a:ext cx="12192000" cy="246221"/>
          </a:xfrm>
          <a:prstGeom prst="rect">
            <a:avLst/>
          </a:prstGeom>
          <a:noFill/>
        </p:spPr>
        <p:txBody>
          <a:bodyPr wrap="square" rtlCol="0">
            <a:spAutoFit/>
          </a:bodyPr>
          <a:lstStyle/>
          <a:p>
            <a:pPr algn="ctr"/>
            <a:r>
              <a:rPr lang="en-US" sz="1000" dirty="0"/>
              <a:t>Source: </a:t>
            </a:r>
            <a:r>
              <a:rPr lang="en-US" sz="1000" u="sng" dirty="0">
                <a:hlinkClick r:id="rId2"/>
              </a:rPr>
              <a:t>https://docs.oracle.com/javase/tutorial/jdbc/overview/database.html</a:t>
            </a:r>
            <a:endParaRPr lang="en-US" sz="1000" dirty="0"/>
          </a:p>
        </p:txBody>
      </p:sp>
    </p:spTree>
    <p:extLst>
      <p:ext uri="{BB962C8B-B14F-4D97-AF65-F5344CB8AC3E}">
        <p14:creationId xmlns:p14="http://schemas.microsoft.com/office/powerpoint/2010/main" val="242295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317814"/>
            <a:ext cx="10268712" cy="1189710"/>
          </a:xfrm>
        </p:spPr>
        <p:txBody>
          <a:bodyPr/>
          <a:lstStyle/>
          <a:p>
            <a:r>
              <a:rPr lang="en-US" dirty="0">
                <a:solidFill>
                  <a:srgbClr val="0070C0"/>
                </a:solidFill>
              </a:rPr>
              <a:t>ER Symbols</a:t>
            </a:r>
          </a:p>
        </p:txBody>
      </p:sp>
      <p:pic>
        <p:nvPicPr>
          <p:cNvPr id="6" name="Picture 2" descr="mage result for er diagram example one-to-m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973" y="1845834"/>
            <a:ext cx="5354053" cy="40541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424863"/>
            <a:ext cx="12192000" cy="246221"/>
          </a:xfrm>
          <a:prstGeom prst="rect">
            <a:avLst/>
          </a:prstGeom>
          <a:noFill/>
        </p:spPr>
        <p:txBody>
          <a:bodyPr wrap="square" rtlCol="0">
            <a:spAutoFit/>
          </a:bodyPr>
          <a:lstStyle/>
          <a:p>
            <a:pPr algn="ctr"/>
            <a:r>
              <a:rPr lang="en-US" sz="1000" dirty="0"/>
              <a:t>Source: https://</a:t>
            </a:r>
            <a:r>
              <a:rPr lang="en-US" sz="1000" dirty="0" err="1"/>
              <a:t>www.lucidchart.com</a:t>
            </a:r>
            <a:r>
              <a:rPr lang="en-US" sz="1000" dirty="0"/>
              <a:t>/pages/ER-diagram-symbols-and-meaning</a:t>
            </a:r>
          </a:p>
        </p:txBody>
      </p:sp>
    </p:spTree>
    <p:extLst>
      <p:ext uri="{BB962C8B-B14F-4D97-AF65-F5344CB8AC3E}">
        <p14:creationId xmlns:p14="http://schemas.microsoft.com/office/powerpoint/2010/main" val="1717212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pic>
        <p:nvPicPr>
          <p:cNvPr id="3074" name="Picture 2" descr="mage result for er diagram example one-to-m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951" y="2734745"/>
            <a:ext cx="8401050" cy="3286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424863"/>
            <a:ext cx="12192000" cy="246221"/>
          </a:xfrm>
          <a:prstGeom prst="rect">
            <a:avLst/>
          </a:prstGeom>
          <a:noFill/>
        </p:spPr>
        <p:txBody>
          <a:bodyPr wrap="square" rtlCol="0">
            <a:spAutoFit/>
          </a:bodyPr>
          <a:lstStyle/>
          <a:p>
            <a:pPr algn="ctr"/>
            <a:r>
              <a:rPr lang="en-US" sz="1000" dirty="0"/>
              <a:t>Source: https://</a:t>
            </a:r>
            <a:r>
              <a:rPr lang="en-US" sz="1000" dirty="0" err="1"/>
              <a:t>www.lucidchart.com</a:t>
            </a:r>
            <a:r>
              <a:rPr lang="en-US" sz="1000" dirty="0"/>
              <a:t>/pages/ER-diagram-symbols-and-meaning</a:t>
            </a:r>
          </a:p>
        </p:txBody>
      </p:sp>
    </p:spTree>
    <p:extLst>
      <p:ext uri="{BB962C8B-B14F-4D97-AF65-F5344CB8AC3E}">
        <p14:creationId xmlns:p14="http://schemas.microsoft.com/office/powerpoint/2010/main" val="818880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GB" dirty="0"/>
              <a:t>Integrity Constraints</a:t>
            </a:r>
          </a:p>
        </p:txBody>
      </p:sp>
      <p:sp>
        <p:nvSpPr>
          <p:cNvPr id="47108" name="Rectangle 3"/>
          <p:cNvSpPr>
            <a:spLocks noGrp="1" noChangeArrowheads="1"/>
          </p:cNvSpPr>
          <p:nvPr>
            <p:ph idx="1"/>
          </p:nvPr>
        </p:nvSpPr>
        <p:spPr/>
        <p:txBody>
          <a:bodyPr/>
          <a:lstStyle/>
          <a:p>
            <a:r>
              <a:rPr lang="en-GB" dirty="0">
                <a:solidFill>
                  <a:srgbClr val="0000FF"/>
                </a:solidFill>
              </a:rPr>
              <a:t>Null</a:t>
            </a:r>
          </a:p>
          <a:p>
            <a:pPr lvl="1"/>
            <a:r>
              <a:rPr lang="en-GB" dirty="0"/>
              <a:t>Represents value for an attribute that is currently </a:t>
            </a:r>
            <a:r>
              <a:rPr lang="en-GB" dirty="0">
                <a:solidFill>
                  <a:srgbClr val="FF0000"/>
                </a:solidFill>
              </a:rPr>
              <a:t>unknown</a:t>
            </a:r>
            <a:r>
              <a:rPr lang="en-GB" dirty="0"/>
              <a:t> or </a:t>
            </a:r>
            <a:r>
              <a:rPr lang="en-GB" dirty="0">
                <a:solidFill>
                  <a:srgbClr val="FF0000"/>
                </a:solidFill>
              </a:rPr>
              <a:t>not applicable</a:t>
            </a:r>
            <a:r>
              <a:rPr lang="en-GB" dirty="0"/>
              <a:t> for </a:t>
            </a:r>
            <a:r>
              <a:rPr lang="en-GB" dirty="0" err="1"/>
              <a:t>tuple</a:t>
            </a:r>
            <a:r>
              <a:rPr lang="en-GB" dirty="0"/>
              <a:t> (e.g. survey)</a:t>
            </a:r>
          </a:p>
          <a:p>
            <a:pPr lvl="1"/>
            <a:r>
              <a:rPr lang="en-GB" dirty="0"/>
              <a:t>Deals with </a:t>
            </a:r>
            <a:r>
              <a:rPr lang="en-GB" dirty="0">
                <a:solidFill>
                  <a:srgbClr val="FF0000"/>
                </a:solidFill>
              </a:rPr>
              <a:t>incomplete</a:t>
            </a:r>
            <a:r>
              <a:rPr lang="en-GB" dirty="0"/>
              <a:t> or </a:t>
            </a:r>
            <a:r>
              <a:rPr lang="en-GB" dirty="0">
                <a:solidFill>
                  <a:srgbClr val="FF0000"/>
                </a:solidFill>
              </a:rPr>
              <a:t>exceptional</a:t>
            </a:r>
            <a:r>
              <a:rPr lang="en-GB" dirty="0"/>
              <a:t> data.</a:t>
            </a:r>
          </a:p>
          <a:p>
            <a:pPr lvl="1"/>
            <a:r>
              <a:rPr lang="en-GB" dirty="0"/>
              <a:t>Represents the absence of a value and is not the same as zero or spaces, which are values.</a:t>
            </a:r>
          </a:p>
        </p:txBody>
      </p:sp>
      <p:graphicFrame>
        <p:nvGraphicFramePr>
          <p:cNvPr id="6" name="表格 5"/>
          <p:cNvGraphicFramePr>
            <a:graphicFrameLocks noGrp="1"/>
          </p:cNvGraphicFramePr>
          <p:nvPr/>
        </p:nvGraphicFramePr>
        <p:xfrm>
          <a:off x="3505200" y="4267200"/>
          <a:ext cx="6477002" cy="138176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val="20000"/>
                    </a:ext>
                  </a:extLst>
                </a:gridCol>
                <a:gridCol w="925286">
                  <a:extLst>
                    <a:ext uri="{9D8B030D-6E8A-4147-A177-3AD203B41FA5}">
                      <a16:colId xmlns:a16="http://schemas.microsoft.com/office/drawing/2014/main" val="20001"/>
                    </a:ext>
                  </a:extLst>
                </a:gridCol>
                <a:gridCol w="925286">
                  <a:extLst>
                    <a:ext uri="{9D8B030D-6E8A-4147-A177-3AD203B41FA5}">
                      <a16:colId xmlns:a16="http://schemas.microsoft.com/office/drawing/2014/main" val="20002"/>
                    </a:ext>
                  </a:extLst>
                </a:gridCol>
                <a:gridCol w="925286">
                  <a:extLst>
                    <a:ext uri="{9D8B030D-6E8A-4147-A177-3AD203B41FA5}">
                      <a16:colId xmlns:a16="http://schemas.microsoft.com/office/drawing/2014/main" val="20003"/>
                    </a:ext>
                  </a:extLst>
                </a:gridCol>
                <a:gridCol w="925286">
                  <a:extLst>
                    <a:ext uri="{9D8B030D-6E8A-4147-A177-3AD203B41FA5}">
                      <a16:colId xmlns:a16="http://schemas.microsoft.com/office/drawing/2014/main" val="20004"/>
                    </a:ext>
                  </a:extLst>
                </a:gridCol>
                <a:gridCol w="859969">
                  <a:extLst>
                    <a:ext uri="{9D8B030D-6E8A-4147-A177-3AD203B41FA5}">
                      <a16:colId xmlns:a16="http://schemas.microsoft.com/office/drawing/2014/main" val="20005"/>
                    </a:ext>
                  </a:extLst>
                </a:gridCol>
                <a:gridCol w="990603">
                  <a:extLst>
                    <a:ext uri="{9D8B030D-6E8A-4147-A177-3AD203B41FA5}">
                      <a16:colId xmlns:a16="http://schemas.microsoft.com/office/drawing/2014/main" val="20006"/>
                    </a:ext>
                  </a:extLst>
                </a:gridCol>
              </a:tblGrid>
              <a:tr h="370840">
                <a:tc>
                  <a:txBody>
                    <a:bodyPr/>
                    <a:lstStyle/>
                    <a:p>
                      <a:r>
                        <a:rPr lang="en-US" altLang="zh-CN" dirty="0"/>
                        <a:t>Name</a:t>
                      </a:r>
                      <a:endParaRPr lang="zh-CN" altLang="en-US" dirty="0"/>
                    </a:p>
                  </a:txBody>
                  <a:tcPr/>
                </a:tc>
                <a:tc>
                  <a:txBody>
                    <a:bodyPr/>
                    <a:lstStyle/>
                    <a:p>
                      <a:r>
                        <a:rPr lang="en-US" altLang="zh-CN" dirty="0"/>
                        <a:t>UID</a:t>
                      </a:r>
                      <a:endParaRPr lang="zh-CN" altLang="en-US" dirty="0"/>
                    </a:p>
                  </a:txBody>
                  <a:tcPr/>
                </a:tc>
                <a:tc>
                  <a:txBody>
                    <a:bodyPr/>
                    <a:lstStyle/>
                    <a:p>
                      <a:r>
                        <a:rPr lang="en-US" altLang="zh-CN" dirty="0"/>
                        <a:t>FB_ID</a:t>
                      </a:r>
                      <a:endParaRPr lang="zh-CN" altLang="en-US" dirty="0"/>
                    </a:p>
                  </a:txBody>
                  <a:tcPr/>
                </a:tc>
                <a:tc>
                  <a:txBody>
                    <a:bodyPr/>
                    <a:lstStyle/>
                    <a:p>
                      <a:r>
                        <a:rPr lang="en-US" altLang="zh-CN" dirty="0"/>
                        <a:t>   SSN</a:t>
                      </a:r>
                      <a:endParaRPr lang="zh-CN" altLang="en-US" dirty="0"/>
                    </a:p>
                  </a:txBody>
                  <a:tcPr/>
                </a:tc>
                <a:tc>
                  <a:txBody>
                    <a:bodyPr/>
                    <a:lstStyle/>
                    <a:p>
                      <a:r>
                        <a:rPr lang="en-US" altLang="zh-CN" dirty="0"/>
                        <a:t>GPA</a:t>
                      </a:r>
                      <a:endParaRPr lang="zh-CN" altLang="en-US" dirty="0"/>
                    </a:p>
                  </a:txBody>
                  <a:tcPr/>
                </a:tc>
                <a:tc>
                  <a:txBody>
                    <a:bodyPr/>
                    <a:lstStyle/>
                    <a:p>
                      <a:r>
                        <a:rPr lang="en-US" altLang="zh-CN" dirty="0"/>
                        <a:t>Degree</a:t>
                      </a:r>
                      <a:endParaRPr lang="zh-CN" altLang="en-US" dirty="0"/>
                    </a:p>
                  </a:txBody>
                  <a:tcPr/>
                </a:tc>
                <a:tc>
                  <a:txBody>
                    <a:bodyPr/>
                    <a:lstStyle/>
                    <a:p>
                      <a:r>
                        <a:rPr lang="en-US" altLang="zh-CN" dirty="0" err="1"/>
                        <a:t>Grad_Yr</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John</a:t>
                      </a:r>
                    </a:p>
                    <a:p>
                      <a:r>
                        <a:rPr lang="en-US" altLang="zh-CN" dirty="0"/>
                        <a:t>Smith</a:t>
                      </a:r>
                      <a:endParaRPr lang="zh-CN" altLang="en-US" dirty="0"/>
                    </a:p>
                  </a:txBody>
                  <a:tcPr/>
                </a:tc>
                <a:tc>
                  <a:txBody>
                    <a:bodyPr/>
                    <a:lstStyle/>
                    <a:p>
                      <a:r>
                        <a:rPr lang="en-US" altLang="zh-CN" dirty="0"/>
                        <a:t>110718</a:t>
                      </a:r>
                      <a:endParaRPr lang="zh-CN" altLang="en-US" dirty="0"/>
                    </a:p>
                  </a:txBody>
                  <a:tcPr/>
                </a:tc>
                <a:tc>
                  <a:txBody>
                    <a:bodyPr/>
                    <a:lstStyle/>
                    <a:p>
                      <a:r>
                        <a:rPr lang="en-US" altLang="zh-CN" dirty="0"/>
                        <a:t>882459</a:t>
                      </a:r>
                      <a:endParaRPr lang="zh-CN" altLang="en-US" dirty="0"/>
                    </a:p>
                  </a:txBody>
                  <a:tcPr/>
                </a:tc>
                <a:tc>
                  <a:txBody>
                    <a:bodyPr/>
                    <a:lstStyle/>
                    <a:p>
                      <a:r>
                        <a:rPr lang="en-US" altLang="zh-CN" dirty="0"/>
                        <a:t>12345</a:t>
                      </a:r>
                      <a:endParaRPr lang="zh-CN" altLang="en-US" dirty="0"/>
                    </a:p>
                  </a:txBody>
                  <a:tcPr/>
                </a:tc>
                <a:tc>
                  <a:txBody>
                    <a:bodyPr/>
                    <a:lstStyle/>
                    <a:p>
                      <a:r>
                        <a:rPr lang="en-US" altLang="zh-CN" dirty="0"/>
                        <a:t>3.7894</a:t>
                      </a:r>
                      <a:endParaRPr lang="zh-CN" altLang="en-US" dirty="0"/>
                    </a:p>
                  </a:txBody>
                  <a:tcPr/>
                </a:tc>
                <a:tc>
                  <a:txBody>
                    <a:bodyPr/>
                    <a:lstStyle/>
                    <a:p>
                      <a:r>
                        <a:rPr lang="en-US" altLang="zh-CN" dirty="0"/>
                        <a:t>IS</a:t>
                      </a:r>
                      <a:endParaRPr lang="zh-CN" altLang="en-US" dirty="0"/>
                    </a:p>
                  </a:txBody>
                  <a:tcPr/>
                </a:tc>
                <a:tc>
                  <a:txBody>
                    <a:bodyPr/>
                    <a:lstStyle/>
                    <a:p>
                      <a:r>
                        <a:rPr lang="en-US" altLang="zh-CN" dirty="0"/>
                        <a:t>2014</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XXX</a:t>
                      </a:r>
                      <a:endParaRPr lang="zh-CN" altLang="en-US" dirty="0"/>
                    </a:p>
                  </a:txBody>
                  <a:tcPr/>
                </a:tc>
                <a:tc>
                  <a:txBody>
                    <a:bodyPr/>
                    <a:lstStyle/>
                    <a:p>
                      <a:r>
                        <a:rPr lang="en-US" altLang="zh-CN" dirty="0"/>
                        <a:t>110999</a:t>
                      </a:r>
                      <a:endParaRPr lang="zh-CN" altLang="en-US" dirty="0"/>
                    </a:p>
                  </a:txBody>
                  <a:tcPr/>
                </a:tc>
                <a:tc>
                  <a:txBody>
                    <a:bodyPr/>
                    <a:lstStyle/>
                    <a:p>
                      <a:r>
                        <a:rPr lang="en-US" altLang="zh-CN" dirty="0"/>
                        <a:t>NULL</a:t>
                      </a:r>
                      <a:endParaRPr lang="zh-CN" altLang="en-US" dirty="0"/>
                    </a:p>
                  </a:txBody>
                  <a:tcPr/>
                </a:tc>
                <a:tc>
                  <a:txBody>
                    <a:bodyPr/>
                    <a:lstStyle/>
                    <a:p>
                      <a:r>
                        <a:rPr lang="en-US" altLang="zh-CN" dirty="0"/>
                        <a:t>NULL</a:t>
                      </a:r>
                      <a:endParaRPr lang="zh-CN" altLang="en-US" dirty="0"/>
                    </a:p>
                  </a:txBody>
                  <a:tcPr/>
                </a:tc>
                <a:tc>
                  <a:txBody>
                    <a:bodyPr/>
                    <a:lstStyle/>
                    <a:p>
                      <a:r>
                        <a:rPr lang="en-US" altLang="zh-CN" dirty="0"/>
                        <a:t>3.8000</a:t>
                      </a:r>
                      <a:endParaRPr lang="zh-CN" altLang="en-US" dirty="0"/>
                    </a:p>
                  </a:txBody>
                  <a:tcPr/>
                </a:tc>
                <a:tc>
                  <a:txBody>
                    <a:bodyPr/>
                    <a:lstStyle/>
                    <a:p>
                      <a:r>
                        <a:rPr lang="en-US" altLang="zh-CN" dirty="0"/>
                        <a:t>IS</a:t>
                      </a:r>
                      <a:endParaRPr lang="zh-CN" altLang="en-US" dirty="0"/>
                    </a:p>
                  </a:txBody>
                  <a:tcPr/>
                </a:tc>
                <a:tc>
                  <a:txBody>
                    <a:bodyPr/>
                    <a:lstStyle/>
                    <a:p>
                      <a:r>
                        <a:rPr lang="en-US" altLang="zh-CN" dirty="0"/>
                        <a:t>2014</a:t>
                      </a:r>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GB" dirty="0"/>
              <a:t>Integrity Constraints</a:t>
            </a:r>
          </a:p>
        </p:txBody>
      </p:sp>
      <p:sp>
        <p:nvSpPr>
          <p:cNvPr id="49156" name="Rectangle 3"/>
          <p:cNvSpPr>
            <a:spLocks noGrp="1" noChangeArrowheads="1"/>
          </p:cNvSpPr>
          <p:nvPr>
            <p:ph idx="1"/>
          </p:nvPr>
        </p:nvSpPr>
        <p:spPr/>
        <p:txBody>
          <a:bodyPr>
            <a:normAutofit fontScale="92500" lnSpcReduction="20000"/>
          </a:bodyPr>
          <a:lstStyle/>
          <a:p>
            <a:r>
              <a:rPr lang="en-GB" dirty="0"/>
              <a:t>Entity Integrity</a:t>
            </a:r>
          </a:p>
          <a:p>
            <a:pPr lvl="1"/>
            <a:r>
              <a:rPr lang="en-GB" dirty="0"/>
              <a:t>In a base relation, </a:t>
            </a:r>
            <a:r>
              <a:rPr lang="en-GB" dirty="0">
                <a:solidFill>
                  <a:srgbClr val="FF0000"/>
                </a:solidFill>
              </a:rPr>
              <a:t>no</a:t>
            </a:r>
            <a:r>
              <a:rPr lang="en-GB" dirty="0"/>
              <a:t> </a:t>
            </a:r>
            <a:r>
              <a:rPr lang="en-GB" dirty="0">
                <a:solidFill>
                  <a:srgbClr val="FF0000"/>
                </a:solidFill>
              </a:rPr>
              <a:t>attribute</a:t>
            </a:r>
            <a:r>
              <a:rPr lang="en-GB" dirty="0"/>
              <a:t> of a primary key can be </a:t>
            </a:r>
            <a:r>
              <a:rPr lang="en-GB" dirty="0">
                <a:solidFill>
                  <a:srgbClr val="FF0000"/>
                </a:solidFill>
              </a:rPr>
              <a:t>null</a:t>
            </a:r>
            <a:r>
              <a:rPr lang="en-GB" dirty="0"/>
              <a:t>.</a:t>
            </a:r>
          </a:p>
          <a:p>
            <a:pPr lvl="1">
              <a:buNone/>
            </a:pPr>
            <a:r>
              <a:rPr lang="en-GB" dirty="0"/>
              <a:t>(Don’t forget another constraint) PK can uniquely identify a </a:t>
            </a:r>
            <a:r>
              <a:rPr lang="en-GB" dirty="0" err="1"/>
              <a:t>tuple</a:t>
            </a:r>
            <a:endParaRPr lang="en-GB" dirty="0"/>
          </a:p>
          <a:p>
            <a:pPr>
              <a:buNone/>
            </a:pPr>
            <a:endParaRPr lang="en-GB" dirty="0"/>
          </a:p>
          <a:p>
            <a:r>
              <a:rPr lang="en-GB" dirty="0"/>
              <a:t>Referential Integrity</a:t>
            </a:r>
          </a:p>
          <a:p>
            <a:pPr lvl="1"/>
            <a:r>
              <a:rPr lang="en-GB" dirty="0"/>
              <a:t>If foreign key exists in a relation, either foreign key value must </a:t>
            </a:r>
          </a:p>
          <a:p>
            <a:pPr marL="695325" lvl="1" indent="-457200">
              <a:buAutoNum type="arabicParenR"/>
            </a:pPr>
            <a:r>
              <a:rPr lang="en-GB" dirty="0"/>
              <a:t>match a </a:t>
            </a:r>
            <a:r>
              <a:rPr lang="en-GB" dirty="0">
                <a:solidFill>
                  <a:srgbClr val="FF0000"/>
                </a:solidFill>
              </a:rPr>
              <a:t>candidate key value of some tuple </a:t>
            </a:r>
            <a:r>
              <a:rPr lang="en-GB" dirty="0"/>
              <a:t>in its home relation </a:t>
            </a:r>
            <a:r>
              <a:rPr lang="en-GB" u="sng" dirty="0">
                <a:solidFill>
                  <a:srgbClr val="FF0000"/>
                </a:solidFill>
              </a:rPr>
              <a:t>or</a:t>
            </a:r>
            <a:endParaRPr lang="en-GB" u="sng" dirty="0"/>
          </a:p>
          <a:p>
            <a:pPr marL="695325" lvl="1" indent="-457200">
              <a:buAutoNum type="arabicParenR"/>
            </a:pPr>
            <a:r>
              <a:rPr lang="en-GB" dirty="0"/>
              <a:t>foreign key value must be wholly </a:t>
            </a:r>
            <a:r>
              <a:rPr lang="en-GB" dirty="0">
                <a:solidFill>
                  <a:srgbClr val="FF0000"/>
                </a:solidFill>
              </a:rPr>
              <a:t>null</a:t>
            </a:r>
            <a:r>
              <a:rPr lang="en-GB" dirty="0"/>
              <a:t>.   </a:t>
            </a:r>
          </a:p>
          <a:p>
            <a:pPr marL="695325" lvl="1" indent="-457200">
              <a:buNone/>
            </a:pPr>
            <a:r>
              <a:rPr lang="en-GB" dirty="0"/>
              <a:t>(Example in next slide)</a:t>
            </a:r>
          </a:p>
          <a:p>
            <a:pPr lvl="1">
              <a:buNone/>
            </a:pPr>
            <a:endParaRPr lang="en-GB" dirty="0"/>
          </a:p>
          <a:p>
            <a:r>
              <a:rPr lang="en-GB" dirty="0"/>
              <a:t>General Constraints</a:t>
            </a:r>
          </a:p>
          <a:p>
            <a:pPr lvl="1"/>
            <a:r>
              <a:rPr lang="en-GB" dirty="0"/>
              <a:t>Additional rules specified by users or database administrators that define or constrain some aspect of the enterprise.(e.g. staff in a branch&lt;20)</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blockchain graphic">
            <a:extLst>
              <a:ext uri="{FF2B5EF4-FFF2-40B4-BE49-F238E27FC236}">
                <a16:creationId xmlns:a16="http://schemas.microsoft.com/office/drawing/2014/main" id="{B7073A3D-A311-BE47-9287-3752B7748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4000"/>
            <a:ext cx="7620000" cy="635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D4805F-4248-4A49-ADF9-BF96F57B9F8E}"/>
              </a:ext>
            </a:extLst>
          </p:cNvPr>
          <p:cNvSpPr txBox="1"/>
          <p:nvPr/>
        </p:nvSpPr>
        <p:spPr>
          <a:xfrm>
            <a:off x="0" y="6604000"/>
            <a:ext cx="12192000" cy="215444"/>
          </a:xfrm>
          <a:prstGeom prst="rect">
            <a:avLst/>
          </a:prstGeom>
          <a:noFill/>
        </p:spPr>
        <p:txBody>
          <a:bodyPr wrap="square" rtlCol="0">
            <a:spAutoFit/>
          </a:bodyPr>
          <a:lstStyle/>
          <a:p>
            <a:pPr algn="ctr"/>
            <a:r>
              <a:rPr lang="en-US" sz="800" dirty="0"/>
              <a:t>Source: https://</a:t>
            </a:r>
            <a:r>
              <a:rPr lang="en-US" sz="800" dirty="0" err="1"/>
              <a:t>steemit.com</a:t>
            </a:r>
            <a:r>
              <a:rPr lang="en-US" sz="800" dirty="0"/>
              <a:t>/blockchain/@</a:t>
            </a:r>
            <a:r>
              <a:rPr lang="en-US" sz="800" dirty="0" err="1"/>
              <a:t>zhanmusi</a:t>
            </a:r>
            <a:r>
              <a:rPr lang="en-US" sz="800" dirty="0"/>
              <a:t>/simple-graphics-and-diagrams-explain-how-blockchains-work-and-their-applications</a:t>
            </a:r>
          </a:p>
        </p:txBody>
      </p:sp>
    </p:spTree>
    <p:extLst>
      <p:ext uri="{BB962C8B-B14F-4D97-AF65-F5344CB8AC3E}">
        <p14:creationId xmlns:p14="http://schemas.microsoft.com/office/powerpoint/2010/main" val="160065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Specify FK is not enough!   </a:t>
            </a:r>
            <a:br>
              <a:rPr lang="en-US" altLang="zh-CN" sz="2800" dirty="0"/>
            </a:br>
            <a:r>
              <a:rPr lang="en-US" altLang="zh-CN" sz="2400" dirty="0"/>
              <a:t>(It regulates insertion of new data in Staff; change in home relation?)</a:t>
            </a:r>
            <a:endParaRPr lang="zh-CN" altLang="en-US" sz="2800" dirty="0"/>
          </a:p>
        </p:txBody>
      </p:sp>
      <p:pic>
        <p:nvPicPr>
          <p:cNvPr id="2051" name="Picture 3"/>
          <p:cNvPicPr>
            <a:picLocks noChangeAspect="1" noChangeArrowheads="1"/>
          </p:cNvPicPr>
          <p:nvPr/>
        </p:nvPicPr>
        <p:blipFill>
          <a:blip r:embed="rId2"/>
          <a:srcRect/>
          <a:stretch>
            <a:fillRect/>
          </a:stretch>
        </p:blipFill>
        <p:spPr bwMode="auto">
          <a:xfrm>
            <a:off x="1905000" y="1066800"/>
            <a:ext cx="8248650" cy="5334000"/>
          </a:xfrm>
          <a:prstGeom prst="rect">
            <a:avLst/>
          </a:prstGeom>
          <a:noFill/>
          <a:ln w="9525">
            <a:noFill/>
            <a:miter lim="800000"/>
            <a:headEnd/>
            <a:tailEnd/>
          </a:ln>
        </p:spPr>
      </p:pic>
      <p:sp>
        <p:nvSpPr>
          <p:cNvPr id="6" name="TextBox 5"/>
          <p:cNvSpPr txBox="1"/>
          <p:nvPr/>
        </p:nvSpPr>
        <p:spPr>
          <a:xfrm>
            <a:off x="8001000" y="1027906"/>
            <a:ext cx="3352800" cy="2123658"/>
          </a:xfrm>
          <a:prstGeom prst="rect">
            <a:avLst/>
          </a:prstGeom>
          <a:noFill/>
        </p:spPr>
        <p:txBody>
          <a:bodyPr wrap="square" rtlCol="0">
            <a:spAutoFit/>
          </a:bodyPr>
          <a:lstStyle/>
          <a:p>
            <a:r>
              <a:rPr lang="en-US" altLang="zh-CN" sz="2000" dirty="0">
                <a:solidFill>
                  <a:srgbClr val="FF0000"/>
                </a:solidFill>
              </a:rPr>
              <a:t>What would happen to staff in B003 if the branch is </a:t>
            </a:r>
            <a:r>
              <a:rPr lang="en-US" altLang="zh-CN" sz="2000" b="1" u="sng" dirty="0">
                <a:solidFill>
                  <a:srgbClr val="FF0000"/>
                </a:solidFill>
              </a:rPr>
              <a:t>closed ? (delete a row in Branch)</a:t>
            </a:r>
          </a:p>
          <a:p>
            <a:pPr marL="457200" indent="-457200">
              <a:buAutoNum type="arabicParenR"/>
            </a:pPr>
            <a:r>
              <a:rPr lang="en-US" altLang="zh-CN" dirty="0">
                <a:solidFill>
                  <a:srgbClr val="FF0000"/>
                </a:solidFill>
              </a:rPr>
              <a:t>Fire all of staff </a:t>
            </a:r>
            <a:r>
              <a:rPr lang="en-US" altLang="zh-CN" b="1" dirty="0">
                <a:solidFill>
                  <a:srgbClr val="FF0000"/>
                </a:solidFill>
              </a:rPr>
              <a:t>(CASCADE)</a:t>
            </a:r>
          </a:p>
          <a:p>
            <a:pPr marL="457200" indent="-457200">
              <a:buAutoNum type="arabicParenR"/>
            </a:pPr>
            <a:r>
              <a:rPr lang="en-US" altLang="zh-CN" dirty="0">
                <a:solidFill>
                  <a:srgbClr val="FF0000"/>
                </a:solidFill>
              </a:rPr>
              <a:t>Cannot close branch before  new allocation </a:t>
            </a:r>
            <a:r>
              <a:rPr lang="en-US" altLang="zh-CN" b="1" dirty="0">
                <a:solidFill>
                  <a:srgbClr val="FF0000"/>
                </a:solidFill>
              </a:rPr>
              <a:t>(NO ACTION)</a:t>
            </a:r>
          </a:p>
          <a:p>
            <a:pPr marL="457200" indent="-457200">
              <a:buAutoNum type="arabicParenR"/>
            </a:pPr>
            <a:r>
              <a:rPr lang="en-US" altLang="zh-CN" dirty="0">
                <a:solidFill>
                  <a:srgbClr val="FF0000"/>
                </a:solidFill>
              </a:rPr>
              <a:t>Allow Uncertainty </a:t>
            </a:r>
            <a:r>
              <a:rPr lang="en-US" altLang="zh-CN" b="1" dirty="0">
                <a:solidFill>
                  <a:srgbClr val="FF0000"/>
                </a:solidFill>
              </a:rPr>
              <a:t>(SET NULL)</a:t>
            </a:r>
            <a:endParaRPr lang="zh-CN" altLang="en-US" b="1" dirty="0">
              <a:solidFill>
                <a:srgbClr val="FF0000"/>
              </a:solidFill>
            </a:endParaRPr>
          </a:p>
        </p:txBody>
      </p:sp>
      <p:sp>
        <p:nvSpPr>
          <p:cNvPr id="8" name="TextBox 7"/>
          <p:cNvSpPr txBox="1"/>
          <p:nvPr/>
        </p:nvSpPr>
        <p:spPr>
          <a:xfrm>
            <a:off x="5334000" y="152400"/>
            <a:ext cx="4419600" cy="369332"/>
          </a:xfrm>
          <a:prstGeom prst="rect">
            <a:avLst/>
          </a:prstGeom>
          <a:noFill/>
        </p:spPr>
        <p:txBody>
          <a:bodyPr wrap="square" rtlCol="0">
            <a:spAutoFit/>
          </a:bodyPr>
          <a:lstStyle/>
          <a:p>
            <a:r>
              <a:rPr lang="en-US" altLang="zh-CN" dirty="0">
                <a:solidFill>
                  <a:srgbClr val="FF0000"/>
                </a:solidFill>
              </a:rPr>
              <a:t>Need New Referential Integrity!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r>
              <a:rPr lang="en-US" dirty="0"/>
              <a:t>Referential Integrity in Delete/Update action</a:t>
            </a:r>
            <a:br>
              <a:rPr lang="en-US" dirty="0"/>
            </a:br>
            <a:r>
              <a:rPr lang="en-US" dirty="0"/>
              <a:t>(see next slide for example first)</a:t>
            </a:r>
          </a:p>
        </p:txBody>
      </p:sp>
      <p:sp>
        <p:nvSpPr>
          <p:cNvPr id="194563" name="Rectangle 3"/>
          <p:cNvSpPr>
            <a:spLocks noGrp="1" noChangeArrowheads="1"/>
          </p:cNvSpPr>
          <p:nvPr>
            <p:ph idx="1"/>
          </p:nvPr>
        </p:nvSpPr>
        <p:spPr/>
        <p:txBody>
          <a:bodyPr>
            <a:normAutofit fontScale="92500" lnSpcReduction="10000"/>
          </a:bodyPr>
          <a:lstStyle/>
          <a:p>
            <a:r>
              <a:rPr lang="en-US" dirty="0"/>
              <a:t>ON DELETE NO ACTION </a:t>
            </a:r>
            <a:r>
              <a:rPr lang="en-US" dirty="0">
                <a:solidFill>
                  <a:srgbClr val="0000FF"/>
                </a:solidFill>
              </a:rPr>
              <a:t>(default)   -- </a:t>
            </a:r>
            <a:r>
              <a:rPr lang="en-US" dirty="0">
                <a:solidFill>
                  <a:srgbClr val="FF0000"/>
                </a:solidFill>
              </a:rPr>
              <a:t>(Cannot delete)</a:t>
            </a:r>
          </a:p>
          <a:p>
            <a:pPr lvl="1"/>
            <a:r>
              <a:rPr lang="en-US" dirty="0"/>
              <a:t>Prevents a tuple</a:t>
            </a:r>
            <a:r>
              <a:rPr lang="en-US" dirty="0">
                <a:solidFill>
                  <a:srgbClr val="FF0000"/>
                </a:solidFill>
              </a:rPr>
              <a:t> p </a:t>
            </a:r>
            <a:r>
              <a:rPr lang="en-US" dirty="0"/>
              <a:t>in Table (with the PK) from being deleted when a tuple </a:t>
            </a:r>
            <a:r>
              <a:rPr lang="en-US" dirty="0">
                <a:solidFill>
                  <a:srgbClr val="009900"/>
                </a:solidFill>
              </a:rPr>
              <a:t>f</a:t>
            </a:r>
            <a:r>
              <a:rPr lang="en-US" dirty="0"/>
              <a:t> in some other table (with the FK) points to tuple </a:t>
            </a:r>
            <a:r>
              <a:rPr lang="en-US" dirty="0">
                <a:solidFill>
                  <a:srgbClr val="FF0000"/>
                </a:solidFill>
              </a:rPr>
              <a:t>p</a:t>
            </a:r>
            <a:r>
              <a:rPr lang="en-US" dirty="0"/>
              <a:t>.</a:t>
            </a:r>
          </a:p>
          <a:p>
            <a:r>
              <a:rPr lang="en-US" dirty="0"/>
              <a:t>ON DELETE CASCADE </a:t>
            </a:r>
            <a:r>
              <a:rPr lang="en-US" dirty="0">
                <a:solidFill>
                  <a:srgbClr val="FF0000"/>
                </a:solidFill>
              </a:rPr>
              <a:t>(Fire)</a:t>
            </a:r>
          </a:p>
          <a:p>
            <a:pPr lvl="1"/>
            <a:r>
              <a:rPr lang="en-US" dirty="0"/>
              <a:t>When a tuple </a:t>
            </a:r>
            <a:r>
              <a:rPr lang="en-US" dirty="0">
                <a:solidFill>
                  <a:srgbClr val="FF0000"/>
                </a:solidFill>
              </a:rPr>
              <a:t>p</a:t>
            </a:r>
            <a:r>
              <a:rPr lang="en-US" dirty="0"/>
              <a:t> in a table (with the PK) is deleted then all tuples </a:t>
            </a:r>
            <a:r>
              <a:rPr lang="en-US" dirty="0">
                <a:solidFill>
                  <a:srgbClr val="009900"/>
                </a:solidFill>
              </a:rPr>
              <a:t>f</a:t>
            </a:r>
            <a:r>
              <a:rPr lang="en-US" dirty="0"/>
              <a:t> in other tables (with the FKs) that refer to </a:t>
            </a:r>
            <a:r>
              <a:rPr lang="en-US" dirty="0">
                <a:solidFill>
                  <a:srgbClr val="FF0000"/>
                </a:solidFill>
              </a:rPr>
              <a:t>p</a:t>
            </a:r>
            <a:r>
              <a:rPr lang="en-US" dirty="0"/>
              <a:t> are also deleted.</a:t>
            </a:r>
          </a:p>
          <a:p>
            <a:r>
              <a:rPr lang="en-US" dirty="0"/>
              <a:t>ON DELETE SET NULL  </a:t>
            </a:r>
            <a:r>
              <a:rPr lang="en-US" dirty="0">
                <a:solidFill>
                  <a:srgbClr val="FF0000"/>
                </a:solidFill>
              </a:rPr>
              <a:t>(Allow uncertainty)</a:t>
            </a:r>
          </a:p>
          <a:p>
            <a:pPr marL="469901" lvl="2" indent="-233363">
              <a:buFont typeface="Wingdings" charset="2"/>
              <a:buChar char="§"/>
            </a:pPr>
            <a:r>
              <a:rPr lang="en-US" sz="2400" dirty="0"/>
              <a:t>When a tuple </a:t>
            </a:r>
            <a:r>
              <a:rPr lang="en-US" sz="2400" dirty="0">
                <a:solidFill>
                  <a:srgbClr val="FF0000"/>
                </a:solidFill>
              </a:rPr>
              <a:t>p</a:t>
            </a:r>
            <a:r>
              <a:rPr lang="en-US" sz="2400" dirty="0"/>
              <a:t> in a table (with the PK) is deleted then all tuples </a:t>
            </a:r>
            <a:r>
              <a:rPr lang="en-US" sz="2400" dirty="0">
                <a:solidFill>
                  <a:srgbClr val="009900"/>
                </a:solidFill>
              </a:rPr>
              <a:t>f</a:t>
            </a:r>
            <a:r>
              <a:rPr lang="en-US" sz="2400" dirty="0"/>
              <a:t> in other tables (with the FKs) that refer to </a:t>
            </a:r>
            <a:r>
              <a:rPr lang="en-US" sz="2400" dirty="0">
                <a:solidFill>
                  <a:srgbClr val="FF0000"/>
                </a:solidFill>
              </a:rPr>
              <a:t>p</a:t>
            </a:r>
            <a:r>
              <a:rPr lang="en-US" sz="2400" dirty="0"/>
              <a:t> are set to </a:t>
            </a:r>
            <a:r>
              <a:rPr lang="en-US" sz="2400" dirty="0">
                <a:solidFill>
                  <a:srgbClr val="0000FF"/>
                </a:solidFill>
              </a:rPr>
              <a:t>null</a:t>
            </a:r>
            <a:r>
              <a:rPr lang="en-US" sz="2400" dirty="0"/>
              <a:t>.</a:t>
            </a:r>
          </a:p>
          <a:p>
            <a:r>
              <a:rPr lang="en-US" dirty="0"/>
              <a:t>NOTE:</a:t>
            </a:r>
          </a:p>
          <a:p>
            <a:pPr lvl="1"/>
            <a:r>
              <a:rPr lang="en-US" dirty="0"/>
              <a:t>The tuple </a:t>
            </a:r>
            <a:r>
              <a:rPr lang="en-US" dirty="0">
                <a:solidFill>
                  <a:srgbClr val="009900"/>
                </a:solidFill>
              </a:rPr>
              <a:t>f</a:t>
            </a:r>
            <a:r>
              <a:rPr lang="en-US" dirty="0"/>
              <a:t> (with the FK) can be deleted at any time without checking referential integrity of tuple </a:t>
            </a:r>
            <a:r>
              <a:rPr lang="en-US" dirty="0">
                <a:solidFill>
                  <a:srgbClr val="FF0000"/>
                </a:solidFill>
              </a:rPr>
              <a:t>p</a:t>
            </a:r>
            <a:r>
              <a:rPr lang="en-US" dirty="0"/>
              <a:t> (with the PK)!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Rules for the COMPANY Schema</a:t>
            </a:r>
            <a:br>
              <a:rPr lang="en-US" dirty="0"/>
            </a:br>
            <a:r>
              <a:rPr lang="en-US" dirty="0"/>
              <a:t>(of Referential Integrity Constraints)</a:t>
            </a:r>
          </a:p>
        </p:txBody>
      </p:sp>
      <p:sp>
        <p:nvSpPr>
          <p:cNvPr id="3" name="Content Placeholder 2"/>
          <p:cNvSpPr>
            <a:spLocks noGrp="1"/>
          </p:cNvSpPr>
          <p:nvPr>
            <p:ph idx="1"/>
          </p:nvPr>
        </p:nvSpPr>
        <p:spPr/>
        <p:txBody>
          <a:bodyPr>
            <a:normAutofit fontScale="62500" lnSpcReduction="20000"/>
          </a:bodyPr>
          <a:lstStyle/>
          <a:p>
            <a:pPr>
              <a:lnSpc>
                <a:spcPct val="120000"/>
              </a:lnSpc>
            </a:pPr>
            <a:r>
              <a:rPr lang="en-US" dirty="0"/>
              <a:t>[R1] When an </a:t>
            </a:r>
            <a:r>
              <a:rPr lang="en-US" dirty="0">
                <a:solidFill>
                  <a:srgbClr val="FF0000"/>
                </a:solidFill>
              </a:rPr>
              <a:t>employee</a:t>
            </a:r>
            <a:r>
              <a:rPr lang="en-US" dirty="0"/>
              <a:t> is fired, then all information about the </a:t>
            </a:r>
            <a:r>
              <a:rPr lang="en-US" dirty="0">
                <a:solidFill>
                  <a:srgbClr val="FF0000"/>
                </a:solidFill>
              </a:rPr>
              <a:t>dependents</a:t>
            </a:r>
            <a:r>
              <a:rPr lang="en-US" dirty="0"/>
              <a:t> of that employee are deleted from the database.</a:t>
            </a:r>
          </a:p>
          <a:p>
            <a:pPr>
              <a:lnSpc>
                <a:spcPct val="120000"/>
              </a:lnSpc>
            </a:pPr>
            <a:r>
              <a:rPr lang="en-US" dirty="0"/>
              <a:t>[R2] When an </a:t>
            </a:r>
            <a:r>
              <a:rPr lang="en-US" dirty="0">
                <a:solidFill>
                  <a:srgbClr val="FF0000"/>
                </a:solidFill>
              </a:rPr>
              <a:t>employee</a:t>
            </a:r>
            <a:r>
              <a:rPr lang="en-US" dirty="0"/>
              <a:t> is fired, then all information about the employee </a:t>
            </a:r>
            <a:r>
              <a:rPr lang="en-US" dirty="0">
                <a:solidFill>
                  <a:srgbClr val="FF0000"/>
                </a:solidFill>
              </a:rPr>
              <a:t>working on a project</a:t>
            </a:r>
            <a:r>
              <a:rPr lang="en-US" dirty="0"/>
              <a:t> can be deleted from the database.</a:t>
            </a:r>
          </a:p>
          <a:p>
            <a:pPr>
              <a:lnSpc>
                <a:spcPct val="120000"/>
              </a:lnSpc>
            </a:pPr>
            <a:r>
              <a:rPr lang="en-US" dirty="0"/>
              <a:t>[R3] When a project is deleted, then all information about employees working on that project can be deleted. Caution: This does not mean that we delete employee information altogether!</a:t>
            </a:r>
          </a:p>
          <a:p>
            <a:pPr>
              <a:lnSpc>
                <a:spcPct val="120000"/>
              </a:lnSpc>
            </a:pPr>
            <a:r>
              <a:rPr lang="en-US" dirty="0"/>
              <a:t>[R4] </a:t>
            </a:r>
            <a:r>
              <a:rPr lang="en-US" dirty="0">
                <a:solidFill>
                  <a:srgbClr val="FF0000"/>
                </a:solidFill>
              </a:rPr>
              <a:t>Employee</a:t>
            </a:r>
            <a:r>
              <a:rPr lang="en-US" dirty="0"/>
              <a:t> information cannot be removed from the database if the employee is the </a:t>
            </a:r>
            <a:r>
              <a:rPr lang="en-US" dirty="0">
                <a:solidFill>
                  <a:srgbClr val="FF0000"/>
                </a:solidFill>
              </a:rPr>
              <a:t>manager of a department</a:t>
            </a:r>
            <a:r>
              <a:rPr lang="en-US" dirty="0"/>
              <a:t>. In this case, the department  needs to be assigned a new manager before the employee is deleted.</a:t>
            </a:r>
          </a:p>
          <a:p>
            <a:pPr>
              <a:lnSpc>
                <a:spcPct val="120000"/>
              </a:lnSpc>
            </a:pPr>
            <a:r>
              <a:rPr lang="en-US" dirty="0"/>
              <a:t>[R5] An employee who is supervising another employee should not be deleted.</a:t>
            </a:r>
          </a:p>
          <a:p>
            <a:pPr>
              <a:lnSpc>
                <a:spcPct val="120000"/>
              </a:lnSpc>
            </a:pPr>
            <a:r>
              <a:rPr lang="en-US" dirty="0"/>
              <a:t>[R6] A department cannot be deleted if there are current projects in the department.</a:t>
            </a:r>
          </a:p>
          <a:p>
            <a:pPr>
              <a:lnSpc>
                <a:spcPct val="120000"/>
              </a:lnSpc>
            </a:pPr>
            <a:r>
              <a:rPr lang="en-US" dirty="0"/>
              <a:t>[R7] When a department is deleted all employees in that department are deleted.</a:t>
            </a:r>
          </a:p>
        </p:txBody>
      </p:sp>
      <p:sp>
        <p:nvSpPr>
          <p:cNvPr id="6" name="TextBox 5"/>
          <p:cNvSpPr txBox="1"/>
          <p:nvPr/>
        </p:nvSpPr>
        <p:spPr>
          <a:xfrm>
            <a:off x="1524000" y="5943600"/>
            <a:ext cx="7772400" cy="369332"/>
          </a:xfrm>
          <a:prstGeom prst="rect">
            <a:avLst/>
          </a:prstGeom>
          <a:noFill/>
        </p:spPr>
        <p:txBody>
          <a:bodyPr wrap="square" rtlCol="0">
            <a:spAutoFit/>
          </a:bodyPr>
          <a:lstStyle/>
          <a:p>
            <a:r>
              <a:rPr lang="en-US" altLang="zh-CN" i="1" u="sng" dirty="0">
                <a:solidFill>
                  <a:srgbClr val="FF0000"/>
                </a:solidFill>
              </a:rPr>
              <a:t>Ask yourself</a:t>
            </a:r>
            <a:r>
              <a:rPr lang="en-US" altLang="zh-CN" dirty="0"/>
              <a:t>: What is </a:t>
            </a:r>
            <a:r>
              <a:rPr lang="en-US" altLang="zh-CN" dirty="0">
                <a:solidFill>
                  <a:srgbClr val="FF0000"/>
                </a:solidFill>
              </a:rPr>
              <a:t>Changed</a:t>
            </a:r>
            <a:r>
              <a:rPr lang="en-US" altLang="zh-CN" dirty="0"/>
              <a:t>? – </a:t>
            </a:r>
            <a:r>
              <a:rPr lang="en-US" altLang="zh-CN" dirty="0">
                <a:solidFill>
                  <a:srgbClr val="FF0000"/>
                </a:solidFill>
              </a:rPr>
              <a:t>PK</a:t>
            </a:r>
            <a:r>
              <a:rPr lang="en-US" altLang="zh-CN" dirty="0"/>
              <a:t>; What is </a:t>
            </a:r>
            <a:r>
              <a:rPr lang="en-US" altLang="zh-CN" dirty="0">
                <a:solidFill>
                  <a:srgbClr val="FF0000"/>
                </a:solidFill>
              </a:rPr>
              <a:t>affected</a:t>
            </a:r>
            <a:r>
              <a:rPr lang="en-US" altLang="zh-CN" dirty="0"/>
              <a:t>? --</a:t>
            </a:r>
            <a:r>
              <a:rPr lang="en-US" altLang="zh-CN" dirty="0">
                <a:solidFill>
                  <a:srgbClr val="FF0000"/>
                </a:solidFill>
              </a:rPr>
              <a:t>FK</a:t>
            </a:r>
            <a:endParaRPr lang="zh-CN" altLang="en-US" dirty="0">
              <a:solidFill>
                <a:srgbClr val="FF0000"/>
              </a:solidFill>
            </a:endParaRPr>
          </a:p>
        </p:txBody>
      </p:sp>
    </p:spTree>
    <p:extLst>
      <p:ext uri="{BB962C8B-B14F-4D97-AF65-F5344CB8AC3E}">
        <p14:creationId xmlns:p14="http://schemas.microsoft.com/office/powerpoint/2010/main" val="17985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GB"/>
              <a:t>End-User Access Tools</a:t>
            </a:r>
            <a:endParaRPr lang="en-GB" dirty="0"/>
          </a:p>
        </p:txBody>
      </p:sp>
      <p:sp>
        <p:nvSpPr>
          <p:cNvPr id="62468" name="Rectangle 3"/>
          <p:cNvSpPr>
            <a:spLocks noGrp="1" noChangeArrowheads="1"/>
          </p:cNvSpPr>
          <p:nvPr>
            <p:ph idx="1"/>
          </p:nvPr>
        </p:nvSpPr>
        <p:spPr/>
        <p:txBody>
          <a:bodyPr/>
          <a:lstStyle/>
          <a:p>
            <a:r>
              <a:rPr lang="en-GB" dirty="0"/>
              <a:t>To support decision makers:</a:t>
            </a:r>
          </a:p>
          <a:p>
            <a:pPr lvl="1"/>
            <a:r>
              <a:rPr lang="en-GB" dirty="0"/>
              <a:t>Reporting and query</a:t>
            </a:r>
          </a:p>
          <a:p>
            <a:pPr lvl="1"/>
            <a:r>
              <a:rPr lang="en-GB" dirty="0"/>
              <a:t>Application development</a:t>
            </a:r>
          </a:p>
          <a:p>
            <a:pPr lvl="1"/>
            <a:r>
              <a:rPr lang="en-GB" u="sng" dirty="0"/>
              <a:t>OLAP</a:t>
            </a:r>
          </a:p>
          <a:p>
            <a:pPr lvl="1"/>
            <a:r>
              <a:rPr lang="en-GB" u="sng" dirty="0"/>
              <a:t>Data mining</a:t>
            </a:r>
          </a:p>
        </p:txBody>
      </p:sp>
    </p:spTree>
    <p:extLst>
      <p:ext uri="{BB962C8B-B14F-4D97-AF65-F5344CB8AC3E}">
        <p14:creationId xmlns:p14="http://schemas.microsoft.com/office/powerpoint/2010/main" val="156413796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5B4F68-6921-524B-8C9F-48A91BB526C0}"/>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Hive</a:t>
            </a:r>
          </a:p>
        </p:txBody>
      </p:sp>
      <p:sp>
        <p:nvSpPr>
          <p:cNvPr id="3" name="Content Placeholder 2">
            <a:extLst>
              <a:ext uri="{FF2B5EF4-FFF2-40B4-BE49-F238E27FC236}">
                <a16:creationId xmlns:a16="http://schemas.microsoft.com/office/drawing/2014/main" id="{2C4C4C13-9DF5-AD42-AD8F-ABC0A398616C}"/>
              </a:ext>
            </a:extLst>
          </p:cNvPr>
          <p:cNvSpPr>
            <a:spLocks noGrp="1"/>
          </p:cNvSpPr>
          <p:nvPr>
            <p:ph idx="1"/>
          </p:nvPr>
        </p:nvSpPr>
        <p:spPr>
          <a:xfrm>
            <a:off x="1957987" y="2431765"/>
            <a:ext cx="8276026" cy="3783978"/>
          </a:xfrm>
        </p:spPr>
        <p:txBody>
          <a:bodyPr anchor="ctr">
            <a:normAutofit fontScale="92500" lnSpcReduction="20000"/>
          </a:bodyPr>
          <a:lstStyle/>
          <a:p>
            <a:r>
              <a:rPr lang="en-US" sz="2000" dirty="0">
                <a:solidFill>
                  <a:schemeClr val="tx1">
                    <a:lumMod val="85000"/>
                    <a:lumOff val="15000"/>
                  </a:schemeClr>
                </a:solidFill>
              </a:rPr>
              <a:t>Apache Hive is a distributed, fault-tolerant data warehouse system that enables analytics at a massive scale. A data warehouse provides a central store of information that can easily be analyzed to make informed, data driven decisions. Hive allows users to read, write, and manage petabytes of data using SQL.</a:t>
            </a:r>
          </a:p>
          <a:p>
            <a:r>
              <a:rPr lang="en-US" sz="2000" dirty="0">
                <a:solidFill>
                  <a:schemeClr val="tx1">
                    <a:lumMod val="85000"/>
                    <a:lumOff val="15000"/>
                  </a:schemeClr>
                </a:solidFill>
              </a:rPr>
              <a:t>Hive is built on top of Apache Hadoop, which is an open-source framework used to efficiently store and process large datasets. As a result, Hive is closely integrated with Hadoop, and is designed to work quickly on petabytes of data. What makes Hive unique is the ability to query large datasets, leveraging Apache Tez or MapReduce, with a SQL-like interface.</a:t>
            </a:r>
          </a:p>
          <a:p>
            <a:r>
              <a:rPr lang="en-US" sz="2000" dirty="0"/>
              <a:t>Hive was created to allow non-programmers familiar with SQL to work with petabytes of data, using a SQL-like interface called HiveQL. Traditional relational databases are designed for interactive queries on small to medium datasets and do not process huge datasets well. Hive instead uses batch processing so that it works quickly across a very large distributed database. </a:t>
            </a:r>
            <a:endParaRPr lang="en-US"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D951B5-F675-E64F-951F-9DE459BA1BF8}"/>
              </a:ext>
            </a:extLst>
          </p:cNvPr>
          <p:cNvSpPr txBox="1"/>
          <p:nvPr/>
        </p:nvSpPr>
        <p:spPr>
          <a:xfrm>
            <a:off x="5670242" y="6505264"/>
            <a:ext cx="851515" cy="246221"/>
          </a:xfrm>
          <a:prstGeom prst="rect">
            <a:avLst/>
          </a:prstGeom>
          <a:noFill/>
        </p:spPr>
        <p:txBody>
          <a:bodyPr wrap="none" rtlCol="0">
            <a:spAutoFit/>
          </a:bodyPr>
          <a:lstStyle/>
          <a:p>
            <a:r>
              <a:rPr lang="en-US" sz="1000" dirty="0"/>
              <a:t>Source: AWS</a:t>
            </a:r>
          </a:p>
        </p:txBody>
      </p:sp>
    </p:spTree>
    <p:extLst>
      <p:ext uri="{BB962C8B-B14F-4D97-AF65-F5344CB8AC3E}">
        <p14:creationId xmlns:p14="http://schemas.microsoft.com/office/powerpoint/2010/main" val="214465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029" y="1012004"/>
            <a:ext cx="3416158" cy="4795408"/>
          </a:xfrm>
        </p:spPr>
        <p:txBody>
          <a:bodyPr>
            <a:normAutofit/>
          </a:bodyPr>
          <a:lstStyle/>
          <a:p>
            <a:r>
              <a:rPr lang="en-US" dirty="0"/>
              <a:t>Blockchain Technical Components</a:t>
            </a:r>
          </a:p>
        </p:txBody>
      </p:sp>
      <p:graphicFrame>
        <p:nvGraphicFramePr>
          <p:cNvPr id="5" name="Content Placeholder 2">
            <a:extLst>
              <a:ext uri="{FF2B5EF4-FFF2-40B4-BE49-F238E27FC236}">
                <a16:creationId xmlns:a16="http://schemas.microsoft.com/office/drawing/2014/main" id="{53370226-88CA-432D-B2CB-3FAC15D0BAB9}"/>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23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 name="Picture 8" descr="er_diagram.gif"/>
          <p:cNvPicPr>
            <a:picLocks noChangeAspect="1"/>
          </p:cNvPicPr>
          <p:nvPr/>
        </p:nvPicPr>
        <p:blipFill>
          <a:blip r:embed="rId3" cstate="print"/>
          <a:stretch>
            <a:fillRect/>
          </a:stretch>
        </p:blipFill>
        <p:spPr>
          <a:xfrm>
            <a:off x="7772401" y="3399674"/>
            <a:ext cx="2667000" cy="2417909"/>
          </a:xfrm>
          <a:prstGeom prst="rect">
            <a:avLst/>
          </a:prstGeom>
        </p:spPr>
      </p:pic>
      <p:sp>
        <p:nvSpPr>
          <p:cNvPr id="36866" name="Rectangle 2"/>
          <p:cNvSpPr>
            <a:spLocks noGrp="1" noChangeArrowheads="1"/>
          </p:cNvSpPr>
          <p:nvPr>
            <p:ph type="title"/>
          </p:nvPr>
        </p:nvSpPr>
        <p:spPr/>
        <p:txBody>
          <a:bodyPr/>
          <a:lstStyle/>
          <a:p>
            <a:r>
              <a:rPr lang="en-GB" dirty="0"/>
              <a:t>ANSI-SPARC Three-Level Architecture</a:t>
            </a:r>
          </a:p>
        </p:txBody>
      </p:sp>
      <p:sp>
        <p:nvSpPr>
          <p:cNvPr id="36867" name="Rectangle 3"/>
          <p:cNvSpPr>
            <a:spLocks noGrp="1" noChangeArrowheads="1"/>
          </p:cNvSpPr>
          <p:nvPr>
            <p:ph idx="1"/>
          </p:nvPr>
        </p:nvSpPr>
        <p:spPr/>
        <p:txBody>
          <a:bodyPr/>
          <a:lstStyle/>
          <a:p>
            <a:pPr latinLnBrk="0"/>
            <a:r>
              <a:rPr lang="en-GB" dirty="0"/>
              <a:t>External Level</a:t>
            </a:r>
          </a:p>
          <a:p>
            <a:pPr lvl="1" latinLnBrk="0"/>
            <a:r>
              <a:rPr lang="en-GB" dirty="0"/>
              <a:t>Multiple independent users or applications</a:t>
            </a:r>
          </a:p>
          <a:p>
            <a:pPr lvl="1" latinLnBrk="0"/>
            <a:r>
              <a:rPr lang="en-GB" dirty="0">
                <a:solidFill>
                  <a:srgbClr val="FF0000"/>
                </a:solidFill>
              </a:rPr>
              <a:t>Users' view </a:t>
            </a:r>
            <a:r>
              <a:rPr lang="en-GB" dirty="0"/>
              <a:t>of the database</a:t>
            </a:r>
          </a:p>
          <a:p>
            <a:pPr lvl="1" latinLnBrk="0"/>
            <a:r>
              <a:rPr lang="en-GB" dirty="0"/>
              <a:t>Focus on each user or application</a:t>
            </a:r>
          </a:p>
          <a:p>
            <a:pPr lvl="1" latinLnBrk="0"/>
            <a:endParaRPr lang="en-GB" dirty="0"/>
          </a:p>
          <a:p>
            <a:pPr latinLnBrk="0"/>
            <a:r>
              <a:rPr lang="en-GB" dirty="0"/>
              <a:t>Conceptual Level</a:t>
            </a:r>
          </a:p>
          <a:p>
            <a:pPr lvl="1" latinLnBrk="0"/>
            <a:r>
              <a:rPr lang="en-GB" dirty="0">
                <a:solidFill>
                  <a:srgbClr val="FF0000"/>
                </a:solidFill>
              </a:rPr>
              <a:t>Community</a:t>
            </a:r>
            <a:r>
              <a:rPr lang="en-GB" dirty="0"/>
              <a:t> </a:t>
            </a:r>
            <a:r>
              <a:rPr lang="en-GB" dirty="0">
                <a:solidFill>
                  <a:srgbClr val="FF0000"/>
                </a:solidFill>
              </a:rPr>
              <a:t>view</a:t>
            </a:r>
            <a:r>
              <a:rPr lang="en-GB" dirty="0"/>
              <a:t> of the database </a:t>
            </a:r>
          </a:p>
          <a:p>
            <a:pPr lvl="1" latinLnBrk="0"/>
            <a:r>
              <a:rPr lang="en-GB" dirty="0"/>
              <a:t>Describes </a:t>
            </a:r>
            <a:r>
              <a:rPr lang="en-GB" dirty="0">
                <a:solidFill>
                  <a:srgbClr val="FF0000"/>
                </a:solidFill>
              </a:rPr>
              <a:t>what data </a:t>
            </a:r>
            <a:r>
              <a:rPr lang="en-GB" dirty="0"/>
              <a:t>is stored in database</a:t>
            </a:r>
            <a:br>
              <a:rPr lang="en-GB" dirty="0"/>
            </a:br>
            <a:r>
              <a:rPr lang="en-GB" dirty="0"/>
              <a:t>and </a:t>
            </a:r>
            <a:r>
              <a:rPr lang="en-GB" dirty="0">
                <a:solidFill>
                  <a:srgbClr val="FF0000"/>
                </a:solidFill>
              </a:rPr>
              <a:t>relationships</a:t>
            </a:r>
            <a:r>
              <a:rPr lang="en-GB" dirty="0"/>
              <a:t> among the data  </a:t>
            </a:r>
          </a:p>
          <a:p>
            <a:pPr lvl="1" latinLnBrk="0"/>
            <a:r>
              <a:rPr lang="en-GB" dirty="0"/>
              <a:t>Focus on the organization</a:t>
            </a:r>
          </a:p>
        </p:txBody>
      </p:sp>
      <p:pic>
        <p:nvPicPr>
          <p:cNvPr id="13" name="Picture 12" descr="Picture2 3.gif"/>
          <p:cNvPicPr>
            <a:picLocks noChangeAspect="1"/>
          </p:cNvPicPr>
          <p:nvPr/>
        </p:nvPicPr>
        <p:blipFill>
          <a:blip r:embed="rId4" cstate="print"/>
          <a:stretch>
            <a:fillRect/>
          </a:stretch>
        </p:blipFill>
        <p:spPr>
          <a:xfrm>
            <a:off x="9163704" y="1213204"/>
            <a:ext cx="1275696" cy="1834797"/>
          </a:xfrm>
          <a:prstGeom prst="rect">
            <a:avLst/>
          </a:prstGeom>
        </p:spPr>
      </p:pic>
      <p:pic>
        <p:nvPicPr>
          <p:cNvPr id="14" name="Picture 13" descr="Picture2.gif"/>
          <p:cNvPicPr>
            <a:picLocks noChangeAspect="1"/>
          </p:cNvPicPr>
          <p:nvPr/>
        </p:nvPicPr>
        <p:blipFill>
          <a:blip r:embed="rId5" cstate="print"/>
          <a:stretch>
            <a:fillRect/>
          </a:stretch>
        </p:blipFill>
        <p:spPr>
          <a:xfrm>
            <a:off x="7530592" y="1143000"/>
            <a:ext cx="1576833" cy="609600"/>
          </a:xfrm>
          <a:prstGeom prst="rect">
            <a:avLst/>
          </a:prstGeom>
        </p:spPr>
      </p:pic>
      <p:pic>
        <p:nvPicPr>
          <p:cNvPr id="15" name="Picture 14" descr="Picture2 2.gif"/>
          <p:cNvPicPr>
            <a:picLocks noChangeAspect="1"/>
          </p:cNvPicPr>
          <p:nvPr/>
        </p:nvPicPr>
        <p:blipFill>
          <a:blip r:embed="rId6" cstate="print"/>
          <a:stretch>
            <a:fillRect/>
          </a:stretch>
        </p:blipFill>
        <p:spPr>
          <a:xfrm>
            <a:off x="7643371" y="2133601"/>
            <a:ext cx="1348230" cy="584493"/>
          </a:xfrm>
          <a:prstGeom prst="rect">
            <a:avLst/>
          </a:prstGeom>
        </p:spPr>
      </p:pic>
    </p:spTree>
    <p:extLst>
      <p:ext uri="{BB962C8B-B14F-4D97-AF65-F5344CB8AC3E}">
        <p14:creationId xmlns:p14="http://schemas.microsoft.com/office/powerpoint/2010/main" val="2851868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a:t>ANSI-SPARC Three-Level Architecture</a:t>
            </a:r>
          </a:p>
        </p:txBody>
      </p:sp>
      <p:sp>
        <p:nvSpPr>
          <p:cNvPr id="37891" name="Rectangle 3"/>
          <p:cNvSpPr>
            <a:spLocks noGrp="1" noChangeArrowheads="1"/>
          </p:cNvSpPr>
          <p:nvPr>
            <p:ph idx="1"/>
          </p:nvPr>
        </p:nvSpPr>
        <p:spPr/>
        <p:txBody>
          <a:bodyPr/>
          <a:lstStyle/>
          <a:p>
            <a:r>
              <a:rPr lang="en-GB" dirty="0"/>
              <a:t>Internal Level</a:t>
            </a:r>
          </a:p>
          <a:p>
            <a:pPr lvl="1"/>
            <a:r>
              <a:rPr lang="en-GB" dirty="0"/>
              <a:t>Physical representation of the database on the computer</a:t>
            </a:r>
          </a:p>
          <a:p>
            <a:pPr lvl="1"/>
            <a:r>
              <a:rPr lang="en-GB" dirty="0"/>
              <a:t>Describes </a:t>
            </a:r>
            <a:r>
              <a:rPr lang="en-GB" dirty="0">
                <a:solidFill>
                  <a:srgbClr val="FF0000"/>
                </a:solidFill>
              </a:rPr>
              <a:t>how</a:t>
            </a:r>
            <a:r>
              <a:rPr lang="en-GB" dirty="0"/>
              <a:t> the data is stored in the database</a:t>
            </a:r>
          </a:p>
          <a:p>
            <a:pPr lvl="1"/>
            <a:r>
              <a:rPr lang="en-GB" dirty="0"/>
              <a:t>Focus on the DBMS</a:t>
            </a:r>
          </a:p>
        </p:txBody>
      </p:sp>
      <p:pic>
        <p:nvPicPr>
          <p:cNvPr id="14" name="Picture 13" descr="Picture1.png"/>
          <p:cNvPicPr>
            <a:picLocks noChangeAspect="1"/>
          </p:cNvPicPr>
          <p:nvPr/>
        </p:nvPicPr>
        <p:blipFill>
          <a:blip r:embed="rId2" cstate="print"/>
          <a:stretch>
            <a:fillRect/>
          </a:stretch>
        </p:blipFill>
        <p:spPr>
          <a:xfrm>
            <a:off x="8319674" y="2286001"/>
            <a:ext cx="2195926" cy="1670141"/>
          </a:xfrm>
          <a:prstGeom prst="rect">
            <a:avLst/>
          </a:prstGeom>
        </p:spPr>
      </p:pic>
    </p:spTree>
    <p:extLst>
      <p:ext uri="{BB962C8B-B14F-4D97-AF65-F5344CB8AC3E}">
        <p14:creationId xmlns:p14="http://schemas.microsoft.com/office/powerpoint/2010/main" val="8462301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Physical Data Independence</a:t>
            </a:r>
          </a:p>
        </p:txBody>
      </p:sp>
      <p:pic>
        <p:nvPicPr>
          <p:cNvPr id="41989" name="Picture 5" descr="DS3-Figure 02-03"/>
          <p:cNvPicPr>
            <a:picLocks noChangeAspect="1" noChangeArrowheads="1"/>
          </p:cNvPicPr>
          <p:nvPr/>
        </p:nvPicPr>
        <p:blipFill>
          <a:blip r:embed="rId2" cstate="print"/>
          <a:srcRect/>
          <a:stretch>
            <a:fillRect/>
          </a:stretch>
        </p:blipFill>
        <p:spPr bwMode="auto">
          <a:xfrm>
            <a:off x="1829300" y="1371600"/>
            <a:ext cx="8533901" cy="4191001"/>
          </a:xfrm>
          <a:prstGeom prst="rect">
            <a:avLst/>
          </a:prstGeom>
          <a:noFill/>
        </p:spPr>
      </p:pic>
      <p:sp>
        <p:nvSpPr>
          <p:cNvPr id="6" name="AutoShape 11"/>
          <p:cNvSpPr>
            <a:spLocks noChangeArrowheads="1"/>
          </p:cNvSpPr>
          <p:nvPr/>
        </p:nvSpPr>
        <p:spPr bwMode="auto">
          <a:xfrm>
            <a:off x="1981200" y="4038600"/>
            <a:ext cx="1905000" cy="457200"/>
          </a:xfrm>
          <a:prstGeom prst="flowChartAlternateProcess">
            <a:avLst/>
          </a:prstGeom>
          <a:noFill/>
          <a:ln w="28575">
            <a:solidFill>
              <a:srgbClr val="CC3300"/>
            </a:solidFill>
            <a:miter lim="800000"/>
            <a:headEnd type="none" w="sm" len="sm"/>
            <a:tailEnd type="none" w="sm" len="sm"/>
          </a:ln>
          <a:effectLst/>
        </p:spPr>
        <p:txBody>
          <a:bodyPr wrap="none" anchor="ctr"/>
          <a:lstStyle/>
          <a:p>
            <a:endParaRPr lang="en-US"/>
          </a:p>
        </p:txBody>
      </p:sp>
      <p:sp>
        <p:nvSpPr>
          <p:cNvPr id="7" name="AutoShape 12"/>
          <p:cNvSpPr>
            <a:spLocks noChangeArrowheads="1"/>
          </p:cNvSpPr>
          <p:nvPr/>
        </p:nvSpPr>
        <p:spPr bwMode="auto">
          <a:xfrm>
            <a:off x="7696200" y="3962400"/>
            <a:ext cx="2667000" cy="381000"/>
          </a:xfrm>
          <a:prstGeom prst="flowChartAlternateProcess">
            <a:avLst/>
          </a:prstGeom>
          <a:noFill/>
          <a:ln w="28575">
            <a:solidFill>
              <a:srgbClr val="CC3300"/>
            </a:solidFill>
            <a:miter lim="800000"/>
            <a:headEnd type="none" w="sm" len="sm"/>
            <a:tailEnd type="none" w="sm" len="sm"/>
          </a:ln>
          <a:effectLst/>
        </p:spPr>
        <p:txBody>
          <a:bodyPr wrap="none" anchor="ctr"/>
          <a:lstStyle/>
          <a:p>
            <a:endParaRPr lang="en-US"/>
          </a:p>
        </p:txBody>
      </p:sp>
      <p:sp>
        <p:nvSpPr>
          <p:cNvPr id="8" name="Line Callout 2 7"/>
          <p:cNvSpPr/>
          <p:nvPr/>
        </p:nvSpPr>
        <p:spPr bwMode="auto">
          <a:xfrm>
            <a:off x="6781800" y="5257800"/>
            <a:ext cx="3429000" cy="1143000"/>
          </a:xfrm>
          <a:prstGeom prst="borderCallout2">
            <a:avLst>
              <a:gd name="adj1" fmla="val -2838"/>
              <a:gd name="adj2" fmla="val 14390"/>
              <a:gd name="adj3" fmla="val -67598"/>
              <a:gd name="adj4" fmla="val 14656"/>
              <a:gd name="adj5" fmla="val -82909"/>
              <a:gd name="adj6" fmla="val 26707"/>
            </a:avLst>
          </a:prstGeom>
          <a:solidFill>
            <a:srgbClr val="FFC000"/>
          </a:solidFill>
          <a:ln w="28575" cap="flat" cmpd="sng" algn="ctr">
            <a:solidFill>
              <a:schemeClr val="tx1"/>
            </a:solidFill>
            <a:prstDash val="solid"/>
            <a:round/>
            <a:headEnd type="none" w="med" len="med"/>
            <a:tailEnd type="stealth" w="lg" len="lg"/>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en-US" b="1" dirty="0">
                <a:solidFill>
                  <a:srgbClr val="FF0000"/>
                </a:solidFill>
                <a:latin typeface="Calibri" pitchFamily="34" charset="0"/>
              </a:rPr>
              <a:t>Change the lower level </a:t>
            </a:r>
          </a:p>
          <a:p>
            <a:r>
              <a:rPr lang="en-US" b="1" dirty="0">
                <a:solidFill>
                  <a:srgbClr val="FF0000"/>
                </a:solidFill>
                <a:latin typeface="Calibri" pitchFamily="34" charset="0"/>
              </a:rPr>
              <a:t>without affecting the </a:t>
            </a:r>
          </a:p>
          <a:p>
            <a:r>
              <a:rPr lang="en-US" b="1" dirty="0">
                <a:solidFill>
                  <a:srgbClr val="FF0000"/>
                </a:solidFill>
                <a:latin typeface="Calibri" pitchFamily="34" charset="0"/>
              </a:rPr>
              <a:t>middle or upper level</a:t>
            </a:r>
          </a:p>
        </p:txBody>
      </p:sp>
    </p:spTree>
    <p:extLst>
      <p:ext uri="{BB962C8B-B14F-4D97-AF65-F5344CB8AC3E}">
        <p14:creationId xmlns:p14="http://schemas.microsoft.com/office/powerpoint/2010/main" val="397681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7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System Catalog</a:t>
            </a:r>
          </a:p>
        </p:txBody>
      </p:sp>
      <p:sp>
        <p:nvSpPr>
          <p:cNvPr id="53251" name="Rectangle 3"/>
          <p:cNvSpPr>
            <a:spLocks noGrp="1" noChangeArrowheads="1"/>
          </p:cNvSpPr>
          <p:nvPr>
            <p:ph type="body" idx="1"/>
          </p:nvPr>
        </p:nvSpPr>
        <p:spPr/>
        <p:txBody>
          <a:bodyPr>
            <a:normAutofit lnSpcReduction="10000"/>
          </a:bodyPr>
          <a:lstStyle/>
          <a:p>
            <a:r>
              <a:rPr lang="en-GB" dirty="0"/>
              <a:t>Repository of information (metadata) </a:t>
            </a:r>
            <a:r>
              <a:rPr lang="en-GB" dirty="0">
                <a:solidFill>
                  <a:srgbClr val="FF0000"/>
                </a:solidFill>
              </a:rPr>
              <a:t>describing</a:t>
            </a:r>
            <a:r>
              <a:rPr lang="en-GB" dirty="0"/>
              <a:t> the data in the database. </a:t>
            </a:r>
            <a:r>
              <a:rPr lang="en-GB" dirty="0">
                <a:solidFill>
                  <a:srgbClr val="FF0000"/>
                </a:solidFill>
              </a:rPr>
              <a:t>(link to definition of database?)</a:t>
            </a:r>
          </a:p>
          <a:p>
            <a:endParaRPr lang="en-GB" dirty="0"/>
          </a:p>
          <a:p>
            <a:r>
              <a:rPr lang="en-GB" dirty="0"/>
              <a:t>Typically stores:</a:t>
            </a:r>
          </a:p>
          <a:p>
            <a:pPr lvl="1"/>
            <a:r>
              <a:rPr lang="en-GB" dirty="0"/>
              <a:t>Names of authorized users. (User)</a:t>
            </a:r>
          </a:p>
          <a:p>
            <a:pPr lvl="1"/>
            <a:r>
              <a:rPr lang="en-GB" dirty="0">
                <a:solidFill>
                  <a:srgbClr val="FF0000"/>
                </a:solidFill>
              </a:rPr>
              <a:t>Names of data items in the database. (Entity &amp; Attributes)</a:t>
            </a:r>
          </a:p>
          <a:p>
            <a:pPr lvl="1"/>
            <a:r>
              <a:rPr lang="en-GB" dirty="0">
                <a:solidFill>
                  <a:srgbClr val="FF0000"/>
                </a:solidFill>
              </a:rPr>
              <a:t>Constraints on each data item. </a:t>
            </a:r>
            <a:r>
              <a:rPr lang="en-US" dirty="0">
                <a:solidFill>
                  <a:srgbClr val="FF0000"/>
                </a:solidFill>
              </a:rPr>
              <a:t>(Integrity Constraints)</a:t>
            </a:r>
            <a:endParaRPr lang="en-GB" dirty="0">
              <a:solidFill>
                <a:srgbClr val="FF0000"/>
              </a:solidFill>
            </a:endParaRPr>
          </a:p>
          <a:p>
            <a:pPr lvl="1"/>
            <a:r>
              <a:rPr lang="en-GB" dirty="0"/>
              <a:t>Data items accessible by a user and the type of access (Access)</a:t>
            </a:r>
          </a:p>
          <a:p>
            <a:endParaRPr lang="en-GB" dirty="0"/>
          </a:p>
          <a:p>
            <a:r>
              <a:rPr lang="en-GB" dirty="0"/>
              <a:t>Used by modules such as Authorization Control and Integrity Checker.</a:t>
            </a:r>
          </a:p>
        </p:txBody>
      </p:sp>
    </p:spTree>
    <p:extLst>
      <p:ext uri="{BB962C8B-B14F-4D97-AF65-F5344CB8AC3E}">
        <p14:creationId xmlns:p14="http://schemas.microsoft.com/office/powerpoint/2010/main" val="7043948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Data Model</a:t>
            </a:r>
          </a:p>
        </p:txBody>
      </p:sp>
      <p:sp>
        <p:nvSpPr>
          <p:cNvPr id="44035" name="Rectangle 3"/>
          <p:cNvSpPr>
            <a:spLocks noGrp="1" noChangeArrowheads="1"/>
          </p:cNvSpPr>
          <p:nvPr>
            <p:ph type="body" idx="1"/>
          </p:nvPr>
        </p:nvSpPr>
        <p:spPr/>
        <p:txBody>
          <a:bodyPr/>
          <a:lstStyle/>
          <a:p>
            <a:r>
              <a:rPr lang="en-GB" dirty="0"/>
              <a:t>Integrated collection of </a:t>
            </a:r>
            <a:r>
              <a:rPr lang="en-GB" dirty="0">
                <a:solidFill>
                  <a:srgbClr val="FF0000"/>
                </a:solidFill>
              </a:rPr>
              <a:t>concepts </a:t>
            </a:r>
            <a:r>
              <a:rPr lang="en-GB" dirty="0"/>
              <a:t>for describing data, relationships between data, and constraints on the data in an organization.</a:t>
            </a:r>
          </a:p>
          <a:p>
            <a:pPr lvl="1"/>
            <a:endParaRPr lang="en-GB" dirty="0"/>
          </a:p>
          <a:p>
            <a:r>
              <a:rPr lang="en-GB" dirty="0"/>
              <a:t>Purpose: to represent data in an understandable way</a:t>
            </a:r>
          </a:p>
          <a:p>
            <a:endParaRPr lang="en-GB" dirty="0"/>
          </a:p>
          <a:p>
            <a:r>
              <a:rPr lang="en-GB" dirty="0"/>
              <a:t>Data Model comprises:</a:t>
            </a:r>
          </a:p>
          <a:p>
            <a:pPr lvl="1"/>
            <a:r>
              <a:rPr lang="en-GB" dirty="0">
                <a:solidFill>
                  <a:srgbClr val="FF0000"/>
                </a:solidFill>
              </a:rPr>
              <a:t>A structural part</a:t>
            </a:r>
          </a:p>
          <a:p>
            <a:pPr lvl="1"/>
            <a:r>
              <a:rPr lang="en-GB" dirty="0">
                <a:solidFill>
                  <a:srgbClr val="FF0000"/>
                </a:solidFill>
              </a:rPr>
              <a:t>A manipulative part</a:t>
            </a:r>
          </a:p>
          <a:p>
            <a:pPr lvl="1"/>
            <a:r>
              <a:rPr lang="en-GB" dirty="0">
                <a:solidFill>
                  <a:srgbClr val="FF0000"/>
                </a:solidFill>
              </a:rPr>
              <a:t>Possibly a set of integrity rules</a:t>
            </a:r>
          </a:p>
        </p:txBody>
      </p:sp>
    </p:spTree>
    <p:extLst>
      <p:ext uri="{BB962C8B-B14F-4D97-AF65-F5344CB8AC3E}">
        <p14:creationId xmlns:p14="http://schemas.microsoft.com/office/powerpoint/2010/main" val="250127709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Categories of Data Models</a:t>
            </a:r>
          </a:p>
        </p:txBody>
      </p:sp>
      <p:sp>
        <p:nvSpPr>
          <p:cNvPr id="45059" name="Rectangle 3"/>
          <p:cNvSpPr>
            <a:spLocks noGrp="1" noChangeArrowheads="1"/>
          </p:cNvSpPr>
          <p:nvPr>
            <p:ph type="body" idx="1"/>
          </p:nvPr>
        </p:nvSpPr>
        <p:spPr/>
        <p:txBody>
          <a:bodyPr>
            <a:normAutofit fontScale="92500" lnSpcReduction="10000"/>
          </a:bodyPr>
          <a:lstStyle/>
          <a:p>
            <a:r>
              <a:rPr lang="en-GB" dirty="0"/>
              <a:t>Object-based Data Models</a:t>
            </a:r>
          </a:p>
          <a:p>
            <a:pPr lvl="1"/>
            <a:r>
              <a:rPr lang="en-GB" dirty="0">
                <a:solidFill>
                  <a:srgbClr val="FF0000"/>
                </a:solidFill>
              </a:rPr>
              <a:t>Entity-Relationship (high-level, abstract)</a:t>
            </a:r>
          </a:p>
          <a:p>
            <a:pPr lvl="1"/>
            <a:r>
              <a:rPr lang="en-GB" dirty="0"/>
              <a:t>Semantic</a:t>
            </a:r>
          </a:p>
          <a:p>
            <a:pPr lvl="1"/>
            <a:r>
              <a:rPr lang="en-GB" dirty="0"/>
              <a:t>Functional</a:t>
            </a:r>
          </a:p>
          <a:p>
            <a:pPr lvl="1"/>
            <a:r>
              <a:rPr lang="en-GB" dirty="0"/>
              <a:t>Object-Oriented</a:t>
            </a:r>
          </a:p>
          <a:p>
            <a:r>
              <a:rPr lang="en-GB" dirty="0"/>
              <a:t>Record-based Data Models</a:t>
            </a:r>
          </a:p>
          <a:p>
            <a:pPr lvl="1"/>
            <a:r>
              <a:rPr lang="en-GB" dirty="0">
                <a:solidFill>
                  <a:srgbClr val="FF0000"/>
                </a:solidFill>
              </a:rPr>
              <a:t>Relational Data Model </a:t>
            </a:r>
            <a:r>
              <a:rPr lang="en-GB" dirty="0"/>
              <a:t>– represented by a set of </a:t>
            </a:r>
            <a:r>
              <a:rPr lang="en-GB" dirty="0">
                <a:solidFill>
                  <a:srgbClr val="FF0000"/>
                </a:solidFill>
              </a:rPr>
              <a:t>tables</a:t>
            </a:r>
          </a:p>
          <a:p>
            <a:pPr lvl="1"/>
            <a:r>
              <a:rPr lang="en-GB" dirty="0"/>
              <a:t>Network Data Model – records and sets</a:t>
            </a:r>
          </a:p>
          <a:p>
            <a:pPr lvl="1"/>
            <a:r>
              <a:rPr lang="en-GB" dirty="0"/>
              <a:t>Hierarchical Data Model – </a:t>
            </a:r>
            <a:r>
              <a:rPr lang="en-GB" spc="-20" dirty="0"/>
              <a:t>records and sets, tree structure</a:t>
            </a:r>
          </a:p>
          <a:p>
            <a:r>
              <a:rPr lang="en-GB" dirty="0"/>
              <a:t>Physical Data Models</a:t>
            </a:r>
          </a:p>
          <a:p>
            <a:pPr lvl="1"/>
            <a:r>
              <a:rPr lang="en-GB" dirty="0"/>
              <a:t>Frame memory</a:t>
            </a:r>
          </a:p>
          <a:p>
            <a:pPr lvl="1"/>
            <a:r>
              <a:rPr lang="en-GB" dirty="0"/>
              <a:t>Unifying model</a:t>
            </a:r>
          </a:p>
        </p:txBody>
      </p:sp>
      <p:grpSp>
        <p:nvGrpSpPr>
          <p:cNvPr id="2" name="Group 10"/>
          <p:cNvGrpSpPr/>
          <p:nvPr/>
        </p:nvGrpSpPr>
        <p:grpSpPr>
          <a:xfrm>
            <a:off x="6477000" y="2057400"/>
            <a:ext cx="3733800" cy="1524000"/>
            <a:chOff x="4953000" y="2209800"/>
            <a:chExt cx="3733800" cy="1524000"/>
          </a:xfrm>
        </p:grpSpPr>
        <p:sp>
          <p:nvSpPr>
            <p:cNvPr id="8" name="Line Callout 2 7"/>
            <p:cNvSpPr/>
            <p:nvPr/>
          </p:nvSpPr>
          <p:spPr bwMode="auto">
            <a:xfrm>
              <a:off x="6248400" y="2209800"/>
              <a:ext cx="2438400" cy="1143000"/>
            </a:xfrm>
            <a:prstGeom prst="borderCallout2">
              <a:avLst>
                <a:gd name="adj1" fmla="val -2838"/>
                <a:gd name="adj2" fmla="val 14390"/>
                <a:gd name="adj3" fmla="val -29503"/>
                <a:gd name="adj4" fmla="val 8307"/>
                <a:gd name="adj5" fmla="val -46402"/>
                <a:gd name="adj6" fmla="val -55218"/>
              </a:avLst>
            </a:prstGeom>
            <a:solidFill>
              <a:srgbClr val="FFC000"/>
            </a:solidFill>
            <a:ln w="28575" cap="flat" cmpd="sng" algn="ctr">
              <a:solidFill>
                <a:schemeClr val="tx1"/>
              </a:solidFill>
              <a:prstDash val="solid"/>
              <a:round/>
              <a:headEnd type="none" w="med" len="med"/>
              <a:tailEnd type="stealth" w="lg" len="lg"/>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en-US" b="1" dirty="0">
                  <a:solidFill>
                    <a:srgbClr val="FF0000"/>
                  </a:solidFill>
                  <a:latin typeface="Calibri" pitchFamily="34" charset="0"/>
                </a:rPr>
                <a:t>Conceptual and </a:t>
              </a:r>
            </a:p>
            <a:p>
              <a:r>
                <a:rPr lang="en-US" b="1" dirty="0">
                  <a:solidFill>
                    <a:srgbClr val="FF0000"/>
                  </a:solidFill>
                  <a:latin typeface="Calibri" pitchFamily="34" charset="0"/>
                </a:rPr>
                <a:t>External levels</a:t>
              </a:r>
            </a:p>
          </p:txBody>
        </p:sp>
        <p:cxnSp>
          <p:nvCxnSpPr>
            <p:cNvPr id="10" name="Straight Arrow Connector 9"/>
            <p:cNvCxnSpPr/>
            <p:nvPr/>
          </p:nvCxnSpPr>
          <p:spPr bwMode="auto">
            <a:xfrm flipH="1">
              <a:off x="4953000" y="3352800"/>
              <a:ext cx="1295400" cy="3810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sp>
        <p:nvSpPr>
          <p:cNvPr id="12" name="Line Callout 2 11"/>
          <p:cNvSpPr/>
          <p:nvPr/>
        </p:nvSpPr>
        <p:spPr bwMode="auto">
          <a:xfrm>
            <a:off x="7496628" y="5562600"/>
            <a:ext cx="1875972" cy="762000"/>
          </a:xfrm>
          <a:prstGeom prst="borderCallout2">
            <a:avLst>
              <a:gd name="adj1" fmla="val -2838"/>
              <a:gd name="adj2" fmla="val 14390"/>
              <a:gd name="adj3" fmla="val -31408"/>
              <a:gd name="adj4" fmla="val -19387"/>
              <a:gd name="adj5" fmla="val -34802"/>
              <a:gd name="adj6" fmla="val -51700"/>
            </a:avLst>
          </a:prstGeom>
          <a:solidFill>
            <a:srgbClr val="FFC000"/>
          </a:solidFill>
          <a:ln w="28575" cap="flat" cmpd="sng" algn="ctr">
            <a:solidFill>
              <a:schemeClr val="tx1"/>
            </a:solidFill>
            <a:prstDash val="solid"/>
            <a:round/>
            <a:headEnd type="none" w="med" len="med"/>
            <a:tailEnd type="stealth" w="lg" len="lg"/>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en-US" b="1" dirty="0">
                <a:solidFill>
                  <a:srgbClr val="FF0000"/>
                </a:solidFill>
                <a:latin typeface="Calibri" pitchFamily="34" charset="0"/>
              </a:rPr>
              <a:t>Internal level</a:t>
            </a:r>
          </a:p>
        </p:txBody>
      </p:sp>
    </p:spTree>
    <p:extLst>
      <p:ext uri="{BB962C8B-B14F-4D97-AF65-F5344CB8AC3E}">
        <p14:creationId xmlns:p14="http://schemas.microsoft.com/office/powerpoint/2010/main" val="3624601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strVal val="#ppt_w*0.70"/>
                                          </p:val>
                                        </p:tav>
                                        <p:tav tm="100000">
                                          <p:val>
                                            <p:strVal val="#ppt_w"/>
                                          </p:val>
                                        </p:tav>
                                      </p:tavLst>
                                    </p:anim>
                                    <p:anim calcmode="lin" valueType="num">
                                      <p:cBhvr>
                                        <p:cTn id="15" dur="500" fill="hold"/>
                                        <p:tgtEl>
                                          <p:spTgt spid="12"/>
                                        </p:tgtEl>
                                        <p:attrNameLst>
                                          <p:attrName>ppt_h</p:attrName>
                                        </p:attrNameLst>
                                      </p:cBhvr>
                                      <p:tavLst>
                                        <p:tav tm="0">
                                          <p:val>
                                            <p:strVal val="#ppt_h"/>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1811</Words>
  <Application>Microsoft Macintosh PowerPoint</Application>
  <PresentationFormat>Widescreen</PresentationFormat>
  <Paragraphs>199</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PowerPoint Presentation</vt:lpstr>
      <vt:lpstr>Blockchain Technical Components</vt:lpstr>
      <vt:lpstr>ANSI-SPARC Three-Level Architecture</vt:lpstr>
      <vt:lpstr>ANSI-SPARC Three-Level Architecture</vt:lpstr>
      <vt:lpstr>Physical Data Independence</vt:lpstr>
      <vt:lpstr>System Catalog</vt:lpstr>
      <vt:lpstr>Data Model</vt:lpstr>
      <vt:lpstr>Categories of Data Models</vt:lpstr>
      <vt:lpstr>Super key</vt:lpstr>
      <vt:lpstr>Super Key vs. Candidate Key</vt:lpstr>
      <vt:lpstr>Candidate key</vt:lpstr>
      <vt:lpstr>Three step procedure to identify A Super/Candidate/Primary  Key/Alternative Key</vt:lpstr>
      <vt:lpstr>Relational Databases – Integrity Rules</vt:lpstr>
      <vt:lpstr>Relational Databases – Integrity Rules</vt:lpstr>
      <vt:lpstr>ER Symbols</vt:lpstr>
      <vt:lpstr>ER Diagram</vt:lpstr>
      <vt:lpstr>Integrity Constraints</vt:lpstr>
      <vt:lpstr>Integrity Constraints</vt:lpstr>
      <vt:lpstr>Specify FK is not enough!    (It regulates insertion of new data in Staff; change in home relation?)</vt:lpstr>
      <vt:lpstr>Referential Integrity in Delete/Update action (see next slide for example first)</vt:lpstr>
      <vt:lpstr>Business Rules for the COMPANY Schema (of Referential Integrity Constraints)</vt:lpstr>
      <vt:lpstr>End-User Access Tools</vt:lpstr>
      <vt:lpstr>Hive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428</dc:title>
  <dc:creator>Erik Krogh</dc:creator>
  <cp:lastModifiedBy>Adam von Arnim</cp:lastModifiedBy>
  <cp:revision>10</cp:revision>
  <dcterms:created xsi:type="dcterms:W3CDTF">2022-02-23T23:27:43Z</dcterms:created>
  <dcterms:modified xsi:type="dcterms:W3CDTF">2022-05-02T21:02:38Z</dcterms:modified>
</cp:coreProperties>
</file>