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95" r:id="rId2"/>
    <p:sldId id="469" r:id="rId3"/>
    <p:sldId id="701" r:id="rId4"/>
    <p:sldId id="471" r:id="rId5"/>
    <p:sldId id="702" r:id="rId6"/>
    <p:sldId id="472" r:id="rId7"/>
    <p:sldId id="474" r:id="rId8"/>
    <p:sldId id="587" r:id="rId9"/>
    <p:sldId id="575" r:id="rId10"/>
    <p:sldId id="588" r:id="rId11"/>
    <p:sldId id="589" r:id="rId12"/>
    <p:sldId id="598" r:id="rId13"/>
    <p:sldId id="599" r:id="rId14"/>
    <p:sldId id="619" r:id="rId15"/>
    <p:sldId id="6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43"/>
    <p:restoredTop sz="96327"/>
  </p:normalViewPr>
  <p:slideViewPr>
    <p:cSldViewPr snapToGrid="0" snapToObjects="1">
      <p:cViewPr varScale="1">
        <p:scale>
          <a:sx n="111" d="100"/>
          <a:sy n="111"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593F97-B9EE-4FEF-9A81-CA0CE684B236}"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6BC92EAF-8B09-4887-A512-BE26C2CFE24A}">
      <dgm:prSet/>
      <dgm:spPr/>
      <dgm:t>
        <a:bodyPr/>
        <a:lstStyle/>
        <a:p>
          <a:r>
            <a:rPr lang="en-GB"/>
            <a:t>Enhanced security</a:t>
          </a:r>
          <a:endParaRPr lang="en-US"/>
        </a:p>
      </dgm:t>
    </dgm:pt>
    <dgm:pt modelId="{ED523B7F-F926-415D-82BD-480111CC22AB}" type="parTrans" cxnId="{DF7A7BF1-597A-4EBD-8795-37D760DA8892}">
      <dgm:prSet/>
      <dgm:spPr/>
      <dgm:t>
        <a:bodyPr/>
        <a:lstStyle/>
        <a:p>
          <a:endParaRPr lang="en-US"/>
        </a:p>
      </dgm:t>
    </dgm:pt>
    <dgm:pt modelId="{EC3DE67B-C74B-403B-9A19-F92288734209}" type="sibTrans" cxnId="{DF7A7BF1-597A-4EBD-8795-37D760DA8892}">
      <dgm:prSet/>
      <dgm:spPr/>
      <dgm:t>
        <a:bodyPr/>
        <a:lstStyle/>
        <a:p>
          <a:endParaRPr lang="en-US"/>
        </a:p>
      </dgm:t>
    </dgm:pt>
    <dgm:pt modelId="{0B9B187E-3823-4A7A-8E1F-0C8940B992F9}">
      <dgm:prSet/>
      <dgm:spPr/>
      <dgm:t>
        <a:bodyPr/>
        <a:lstStyle/>
        <a:p>
          <a:r>
            <a:rPr lang="en-GB"/>
            <a:t>Provides powerful and flexible security mechanism by hiding parts of database from certain users.</a:t>
          </a:r>
          <a:endParaRPr lang="en-US"/>
        </a:p>
      </dgm:t>
    </dgm:pt>
    <dgm:pt modelId="{00CF614A-0367-4467-BCBD-FAAA2FA47805}" type="parTrans" cxnId="{85DA7D4C-1430-407B-B6BC-894E7046EA38}">
      <dgm:prSet/>
      <dgm:spPr/>
      <dgm:t>
        <a:bodyPr/>
        <a:lstStyle/>
        <a:p>
          <a:endParaRPr lang="en-US"/>
        </a:p>
      </dgm:t>
    </dgm:pt>
    <dgm:pt modelId="{C5D1F3E8-D55B-42F7-B8ED-CA2BAF331C8F}" type="sibTrans" cxnId="{85DA7D4C-1430-407B-B6BC-894E7046EA38}">
      <dgm:prSet/>
      <dgm:spPr/>
      <dgm:t>
        <a:bodyPr/>
        <a:lstStyle/>
        <a:p>
          <a:endParaRPr lang="en-US"/>
        </a:p>
      </dgm:t>
    </dgm:pt>
    <dgm:pt modelId="{7B7B0AB5-93DD-4CDA-A5A0-760CAC0546B3}">
      <dgm:prSet/>
      <dgm:spPr/>
      <dgm:t>
        <a:bodyPr/>
        <a:lstStyle/>
        <a:p>
          <a:r>
            <a:rPr lang="en-GB"/>
            <a:t>Customized data access</a:t>
          </a:r>
          <a:endParaRPr lang="en-US"/>
        </a:p>
      </dgm:t>
    </dgm:pt>
    <dgm:pt modelId="{12A0418B-579F-41E7-92AE-D4FF53D5066B}" type="parTrans" cxnId="{A0CC343D-88C1-418D-9D77-008602F3DAA0}">
      <dgm:prSet/>
      <dgm:spPr/>
      <dgm:t>
        <a:bodyPr/>
        <a:lstStyle/>
        <a:p>
          <a:endParaRPr lang="en-US"/>
        </a:p>
      </dgm:t>
    </dgm:pt>
    <dgm:pt modelId="{CB9A0C8A-2828-4014-B282-882ED885115A}" type="sibTrans" cxnId="{A0CC343D-88C1-418D-9D77-008602F3DAA0}">
      <dgm:prSet/>
      <dgm:spPr/>
      <dgm:t>
        <a:bodyPr/>
        <a:lstStyle/>
        <a:p>
          <a:endParaRPr lang="en-US"/>
        </a:p>
      </dgm:t>
    </dgm:pt>
    <dgm:pt modelId="{A6C75723-F096-489B-8B0D-B9ED9FD6051A}">
      <dgm:prSet/>
      <dgm:spPr/>
      <dgm:t>
        <a:bodyPr/>
        <a:lstStyle/>
        <a:p>
          <a:r>
            <a:rPr lang="en-GB"/>
            <a:t>Permits users to access data in a customized way, so that same data can be seen by different users in different ways, at same time.</a:t>
          </a:r>
          <a:endParaRPr lang="en-US"/>
        </a:p>
      </dgm:t>
    </dgm:pt>
    <dgm:pt modelId="{9DA0E07D-3DD1-43BC-A609-9D2B3E61D5DB}" type="parTrans" cxnId="{994E04D1-67C0-43CD-ABE5-2DBDEA744EFB}">
      <dgm:prSet/>
      <dgm:spPr/>
      <dgm:t>
        <a:bodyPr/>
        <a:lstStyle/>
        <a:p>
          <a:endParaRPr lang="en-US"/>
        </a:p>
      </dgm:t>
    </dgm:pt>
    <dgm:pt modelId="{18E77D9A-373C-47EB-8693-BD12CE278C91}" type="sibTrans" cxnId="{994E04D1-67C0-43CD-ABE5-2DBDEA744EFB}">
      <dgm:prSet/>
      <dgm:spPr/>
      <dgm:t>
        <a:bodyPr/>
        <a:lstStyle/>
        <a:p>
          <a:endParaRPr lang="en-US"/>
        </a:p>
      </dgm:t>
    </dgm:pt>
    <dgm:pt modelId="{9595F52B-89AB-43E1-AA50-2ADE3CFEC17C}">
      <dgm:prSet/>
      <dgm:spPr/>
      <dgm:t>
        <a:bodyPr/>
        <a:lstStyle/>
        <a:p>
          <a:r>
            <a:rPr lang="en-GB"/>
            <a:t>Simplified operations</a:t>
          </a:r>
          <a:endParaRPr lang="en-US"/>
        </a:p>
      </dgm:t>
    </dgm:pt>
    <dgm:pt modelId="{32610B31-57CD-4679-A517-486E55246C90}" type="parTrans" cxnId="{0CE1BAF5-9913-4CBB-BFC0-DE7C6681BA67}">
      <dgm:prSet/>
      <dgm:spPr/>
      <dgm:t>
        <a:bodyPr/>
        <a:lstStyle/>
        <a:p>
          <a:endParaRPr lang="en-US"/>
        </a:p>
      </dgm:t>
    </dgm:pt>
    <dgm:pt modelId="{E532920B-E9F6-4BA5-BBA0-E6FC8C593DA0}" type="sibTrans" cxnId="{0CE1BAF5-9913-4CBB-BFC0-DE7C6681BA67}">
      <dgm:prSet/>
      <dgm:spPr/>
      <dgm:t>
        <a:bodyPr/>
        <a:lstStyle/>
        <a:p>
          <a:endParaRPr lang="en-US"/>
        </a:p>
      </dgm:t>
    </dgm:pt>
    <dgm:pt modelId="{7C592233-8E09-449E-95A4-D1C27EA22C14}">
      <dgm:prSet/>
      <dgm:spPr/>
      <dgm:t>
        <a:bodyPr/>
        <a:lstStyle/>
        <a:p>
          <a:r>
            <a:rPr lang="en-GB"/>
            <a:t>Can simplify complex operations on base relations.</a:t>
          </a:r>
          <a:endParaRPr lang="en-US"/>
        </a:p>
      </dgm:t>
    </dgm:pt>
    <dgm:pt modelId="{3EE2922B-597B-4186-9FED-39926E4AAB63}" type="parTrans" cxnId="{02E61278-3CAB-4E2D-B624-ABEDFDF56E0E}">
      <dgm:prSet/>
      <dgm:spPr/>
      <dgm:t>
        <a:bodyPr/>
        <a:lstStyle/>
        <a:p>
          <a:endParaRPr lang="en-US"/>
        </a:p>
      </dgm:t>
    </dgm:pt>
    <dgm:pt modelId="{7B724672-3F49-49B8-9681-556D8EFAA0A6}" type="sibTrans" cxnId="{02E61278-3CAB-4E2D-B624-ABEDFDF56E0E}">
      <dgm:prSet/>
      <dgm:spPr/>
      <dgm:t>
        <a:bodyPr/>
        <a:lstStyle/>
        <a:p>
          <a:endParaRPr lang="en-US"/>
        </a:p>
      </dgm:t>
    </dgm:pt>
    <dgm:pt modelId="{6A99EC34-1161-F847-9472-1E67A3713265}" type="pres">
      <dgm:prSet presAssocID="{9C593F97-B9EE-4FEF-9A81-CA0CE684B236}" presName="linear" presStyleCnt="0">
        <dgm:presLayoutVars>
          <dgm:dir/>
          <dgm:animLvl val="lvl"/>
          <dgm:resizeHandles val="exact"/>
        </dgm:presLayoutVars>
      </dgm:prSet>
      <dgm:spPr/>
    </dgm:pt>
    <dgm:pt modelId="{3ACE2E8B-A4D8-1F49-8220-9FCCB79E9CF9}" type="pres">
      <dgm:prSet presAssocID="{6BC92EAF-8B09-4887-A512-BE26C2CFE24A}" presName="parentLin" presStyleCnt="0"/>
      <dgm:spPr/>
    </dgm:pt>
    <dgm:pt modelId="{B470FFB7-9297-CC48-A3A2-59CDDDFAFB04}" type="pres">
      <dgm:prSet presAssocID="{6BC92EAF-8B09-4887-A512-BE26C2CFE24A}" presName="parentLeftMargin" presStyleLbl="node1" presStyleIdx="0" presStyleCnt="3"/>
      <dgm:spPr/>
    </dgm:pt>
    <dgm:pt modelId="{2F12A87F-6361-AD46-BA40-9E95351941E4}" type="pres">
      <dgm:prSet presAssocID="{6BC92EAF-8B09-4887-A512-BE26C2CFE24A}" presName="parentText" presStyleLbl="node1" presStyleIdx="0" presStyleCnt="3">
        <dgm:presLayoutVars>
          <dgm:chMax val="0"/>
          <dgm:bulletEnabled val="1"/>
        </dgm:presLayoutVars>
      </dgm:prSet>
      <dgm:spPr/>
    </dgm:pt>
    <dgm:pt modelId="{52EA9A10-12A4-4348-A311-A324675A7496}" type="pres">
      <dgm:prSet presAssocID="{6BC92EAF-8B09-4887-A512-BE26C2CFE24A}" presName="negativeSpace" presStyleCnt="0"/>
      <dgm:spPr/>
    </dgm:pt>
    <dgm:pt modelId="{6D27C931-8511-8B4A-BA8E-F4D9B69A0BB7}" type="pres">
      <dgm:prSet presAssocID="{6BC92EAF-8B09-4887-A512-BE26C2CFE24A}" presName="childText" presStyleLbl="conFgAcc1" presStyleIdx="0" presStyleCnt="3">
        <dgm:presLayoutVars>
          <dgm:bulletEnabled val="1"/>
        </dgm:presLayoutVars>
      </dgm:prSet>
      <dgm:spPr/>
    </dgm:pt>
    <dgm:pt modelId="{95498789-6B60-8B44-9F4F-74413A667F3A}" type="pres">
      <dgm:prSet presAssocID="{EC3DE67B-C74B-403B-9A19-F92288734209}" presName="spaceBetweenRectangles" presStyleCnt="0"/>
      <dgm:spPr/>
    </dgm:pt>
    <dgm:pt modelId="{E906C476-DD77-7848-8339-80131E91D028}" type="pres">
      <dgm:prSet presAssocID="{7B7B0AB5-93DD-4CDA-A5A0-760CAC0546B3}" presName="parentLin" presStyleCnt="0"/>
      <dgm:spPr/>
    </dgm:pt>
    <dgm:pt modelId="{49AEF836-0D49-B141-B573-0A9C799A34D5}" type="pres">
      <dgm:prSet presAssocID="{7B7B0AB5-93DD-4CDA-A5A0-760CAC0546B3}" presName="parentLeftMargin" presStyleLbl="node1" presStyleIdx="0" presStyleCnt="3"/>
      <dgm:spPr/>
    </dgm:pt>
    <dgm:pt modelId="{E7D84598-F028-1F4B-95B9-1A7AEF6CB803}" type="pres">
      <dgm:prSet presAssocID="{7B7B0AB5-93DD-4CDA-A5A0-760CAC0546B3}" presName="parentText" presStyleLbl="node1" presStyleIdx="1" presStyleCnt="3">
        <dgm:presLayoutVars>
          <dgm:chMax val="0"/>
          <dgm:bulletEnabled val="1"/>
        </dgm:presLayoutVars>
      </dgm:prSet>
      <dgm:spPr/>
    </dgm:pt>
    <dgm:pt modelId="{E64A8DFF-9D8B-3842-982A-6444885BEB31}" type="pres">
      <dgm:prSet presAssocID="{7B7B0AB5-93DD-4CDA-A5A0-760CAC0546B3}" presName="negativeSpace" presStyleCnt="0"/>
      <dgm:spPr/>
    </dgm:pt>
    <dgm:pt modelId="{778E1A3E-D306-EB4F-8573-2EA5ACE2A5B1}" type="pres">
      <dgm:prSet presAssocID="{7B7B0AB5-93DD-4CDA-A5A0-760CAC0546B3}" presName="childText" presStyleLbl="conFgAcc1" presStyleIdx="1" presStyleCnt="3">
        <dgm:presLayoutVars>
          <dgm:bulletEnabled val="1"/>
        </dgm:presLayoutVars>
      </dgm:prSet>
      <dgm:spPr/>
    </dgm:pt>
    <dgm:pt modelId="{20A67E0C-58BA-C044-8905-2C05CE35AE1C}" type="pres">
      <dgm:prSet presAssocID="{CB9A0C8A-2828-4014-B282-882ED885115A}" presName="spaceBetweenRectangles" presStyleCnt="0"/>
      <dgm:spPr/>
    </dgm:pt>
    <dgm:pt modelId="{B4996220-876A-0146-8B64-88EC4CAFEB71}" type="pres">
      <dgm:prSet presAssocID="{9595F52B-89AB-43E1-AA50-2ADE3CFEC17C}" presName="parentLin" presStyleCnt="0"/>
      <dgm:spPr/>
    </dgm:pt>
    <dgm:pt modelId="{D2B509A0-C448-2742-853C-60A9D580180E}" type="pres">
      <dgm:prSet presAssocID="{9595F52B-89AB-43E1-AA50-2ADE3CFEC17C}" presName="parentLeftMargin" presStyleLbl="node1" presStyleIdx="1" presStyleCnt="3"/>
      <dgm:spPr/>
    </dgm:pt>
    <dgm:pt modelId="{3DA937A1-3AE2-4A47-B84C-1739EDF837DF}" type="pres">
      <dgm:prSet presAssocID="{9595F52B-89AB-43E1-AA50-2ADE3CFEC17C}" presName="parentText" presStyleLbl="node1" presStyleIdx="2" presStyleCnt="3">
        <dgm:presLayoutVars>
          <dgm:chMax val="0"/>
          <dgm:bulletEnabled val="1"/>
        </dgm:presLayoutVars>
      </dgm:prSet>
      <dgm:spPr/>
    </dgm:pt>
    <dgm:pt modelId="{2F6F8212-5D44-BC47-8E8C-494C50A32409}" type="pres">
      <dgm:prSet presAssocID="{9595F52B-89AB-43E1-AA50-2ADE3CFEC17C}" presName="negativeSpace" presStyleCnt="0"/>
      <dgm:spPr/>
    </dgm:pt>
    <dgm:pt modelId="{33D97F56-278F-1F42-8B7F-B4B5489C0322}" type="pres">
      <dgm:prSet presAssocID="{9595F52B-89AB-43E1-AA50-2ADE3CFEC17C}" presName="childText" presStyleLbl="conFgAcc1" presStyleIdx="2" presStyleCnt="3">
        <dgm:presLayoutVars>
          <dgm:bulletEnabled val="1"/>
        </dgm:presLayoutVars>
      </dgm:prSet>
      <dgm:spPr/>
    </dgm:pt>
  </dgm:ptLst>
  <dgm:cxnLst>
    <dgm:cxn modelId="{FEEEA014-1DFE-2E46-A588-57E9799B564E}" type="presOf" srcId="{9C593F97-B9EE-4FEF-9A81-CA0CE684B236}" destId="{6A99EC34-1161-F847-9472-1E67A3713265}" srcOrd="0" destOrd="0" presId="urn:microsoft.com/office/officeart/2005/8/layout/list1"/>
    <dgm:cxn modelId="{F638FE23-F54E-4A45-8B93-82A9924B9D88}" type="presOf" srcId="{9595F52B-89AB-43E1-AA50-2ADE3CFEC17C}" destId="{3DA937A1-3AE2-4A47-B84C-1739EDF837DF}" srcOrd="1" destOrd="0" presId="urn:microsoft.com/office/officeart/2005/8/layout/list1"/>
    <dgm:cxn modelId="{F0C6E739-93C3-374D-8619-EE3F773994E2}" type="presOf" srcId="{6BC92EAF-8B09-4887-A512-BE26C2CFE24A}" destId="{B470FFB7-9297-CC48-A3A2-59CDDDFAFB04}" srcOrd="0" destOrd="0" presId="urn:microsoft.com/office/officeart/2005/8/layout/list1"/>
    <dgm:cxn modelId="{A0CC343D-88C1-418D-9D77-008602F3DAA0}" srcId="{9C593F97-B9EE-4FEF-9A81-CA0CE684B236}" destId="{7B7B0AB5-93DD-4CDA-A5A0-760CAC0546B3}" srcOrd="1" destOrd="0" parTransId="{12A0418B-579F-41E7-92AE-D4FF53D5066B}" sibTransId="{CB9A0C8A-2828-4014-B282-882ED885115A}"/>
    <dgm:cxn modelId="{85DA7D4C-1430-407B-B6BC-894E7046EA38}" srcId="{6BC92EAF-8B09-4887-A512-BE26C2CFE24A}" destId="{0B9B187E-3823-4A7A-8E1F-0C8940B992F9}" srcOrd="0" destOrd="0" parTransId="{00CF614A-0367-4467-BCBD-FAAA2FA47805}" sibTransId="{C5D1F3E8-D55B-42F7-B8ED-CA2BAF331C8F}"/>
    <dgm:cxn modelId="{F0D03F4D-F459-1E44-84FC-0A31D009123E}" type="presOf" srcId="{0B9B187E-3823-4A7A-8E1F-0C8940B992F9}" destId="{6D27C931-8511-8B4A-BA8E-F4D9B69A0BB7}" srcOrd="0" destOrd="0" presId="urn:microsoft.com/office/officeart/2005/8/layout/list1"/>
    <dgm:cxn modelId="{0A72F160-38BE-FB43-996E-A78C5C80130B}" type="presOf" srcId="{9595F52B-89AB-43E1-AA50-2ADE3CFEC17C}" destId="{D2B509A0-C448-2742-853C-60A9D580180E}" srcOrd="0" destOrd="0" presId="urn:microsoft.com/office/officeart/2005/8/layout/list1"/>
    <dgm:cxn modelId="{EB870F6D-CC4C-6745-B6BE-28E3E9856A82}" type="presOf" srcId="{6BC92EAF-8B09-4887-A512-BE26C2CFE24A}" destId="{2F12A87F-6361-AD46-BA40-9E95351941E4}" srcOrd="1" destOrd="0" presId="urn:microsoft.com/office/officeart/2005/8/layout/list1"/>
    <dgm:cxn modelId="{02E61278-3CAB-4E2D-B624-ABEDFDF56E0E}" srcId="{9595F52B-89AB-43E1-AA50-2ADE3CFEC17C}" destId="{7C592233-8E09-449E-95A4-D1C27EA22C14}" srcOrd="0" destOrd="0" parTransId="{3EE2922B-597B-4186-9FED-39926E4AAB63}" sibTransId="{7B724672-3F49-49B8-9681-556D8EFAA0A6}"/>
    <dgm:cxn modelId="{D3B1139E-05E3-2D4C-AFB0-CABF5541DA4C}" type="presOf" srcId="{7C592233-8E09-449E-95A4-D1C27EA22C14}" destId="{33D97F56-278F-1F42-8B7F-B4B5489C0322}" srcOrd="0" destOrd="0" presId="urn:microsoft.com/office/officeart/2005/8/layout/list1"/>
    <dgm:cxn modelId="{F73C3FAC-BE01-6545-A7AF-7CEAE15BA45B}" type="presOf" srcId="{7B7B0AB5-93DD-4CDA-A5A0-760CAC0546B3}" destId="{49AEF836-0D49-B141-B573-0A9C799A34D5}" srcOrd="0" destOrd="0" presId="urn:microsoft.com/office/officeart/2005/8/layout/list1"/>
    <dgm:cxn modelId="{A4EF1DC3-ED1E-F149-A788-DD9187404CAF}" type="presOf" srcId="{A6C75723-F096-489B-8B0D-B9ED9FD6051A}" destId="{778E1A3E-D306-EB4F-8573-2EA5ACE2A5B1}" srcOrd="0" destOrd="0" presId="urn:microsoft.com/office/officeart/2005/8/layout/list1"/>
    <dgm:cxn modelId="{639AD6CC-6CB1-554B-A6F7-A19D1A2C5D73}" type="presOf" srcId="{7B7B0AB5-93DD-4CDA-A5A0-760CAC0546B3}" destId="{E7D84598-F028-1F4B-95B9-1A7AEF6CB803}" srcOrd="1" destOrd="0" presId="urn:microsoft.com/office/officeart/2005/8/layout/list1"/>
    <dgm:cxn modelId="{994E04D1-67C0-43CD-ABE5-2DBDEA744EFB}" srcId="{7B7B0AB5-93DD-4CDA-A5A0-760CAC0546B3}" destId="{A6C75723-F096-489B-8B0D-B9ED9FD6051A}" srcOrd="0" destOrd="0" parTransId="{9DA0E07D-3DD1-43BC-A609-9D2B3E61D5DB}" sibTransId="{18E77D9A-373C-47EB-8693-BD12CE278C91}"/>
    <dgm:cxn modelId="{DF7A7BF1-597A-4EBD-8795-37D760DA8892}" srcId="{9C593F97-B9EE-4FEF-9A81-CA0CE684B236}" destId="{6BC92EAF-8B09-4887-A512-BE26C2CFE24A}" srcOrd="0" destOrd="0" parTransId="{ED523B7F-F926-415D-82BD-480111CC22AB}" sibTransId="{EC3DE67B-C74B-403B-9A19-F92288734209}"/>
    <dgm:cxn modelId="{0CE1BAF5-9913-4CBB-BFC0-DE7C6681BA67}" srcId="{9C593F97-B9EE-4FEF-9A81-CA0CE684B236}" destId="{9595F52B-89AB-43E1-AA50-2ADE3CFEC17C}" srcOrd="2" destOrd="0" parTransId="{32610B31-57CD-4679-A517-486E55246C90}" sibTransId="{E532920B-E9F6-4BA5-BBA0-E6FC8C593DA0}"/>
    <dgm:cxn modelId="{E423EE8D-0DD0-8148-AA4A-E678435EDDC8}" type="presParOf" srcId="{6A99EC34-1161-F847-9472-1E67A3713265}" destId="{3ACE2E8B-A4D8-1F49-8220-9FCCB79E9CF9}" srcOrd="0" destOrd="0" presId="urn:microsoft.com/office/officeart/2005/8/layout/list1"/>
    <dgm:cxn modelId="{C8C7B6B8-8E3B-8D45-992D-5AC49BF4DB0A}" type="presParOf" srcId="{3ACE2E8B-A4D8-1F49-8220-9FCCB79E9CF9}" destId="{B470FFB7-9297-CC48-A3A2-59CDDDFAFB04}" srcOrd="0" destOrd="0" presId="urn:microsoft.com/office/officeart/2005/8/layout/list1"/>
    <dgm:cxn modelId="{02544BE0-CB03-E44B-AE67-E99A97A32292}" type="presParOf" srcId="{3ACE2E8B-A4D8-1F49-8220-9FCCB79E9CF9}" destId="{2F12A87F-6361-AD46-BA40-9E95351941E4}" srcOrd="1" destOrd="0" presId="urn:microsoft.com/office/officeart/2005/8/layout/list1"/>
    <dgm:cxn modelId="{0B0192F5-3DAF-AC42-BB56-B889D22958A9}" type="presParOf" srcId="{6A99EC34-1161-F847-9472-1E67A3713265}" destId="{52EA9A10-12A4-4348-A311-A324675A7496}" srcOrd="1" destOrd="0" presId="urn:microsoft.com/office/officeart/2005/8/layout/list1"/>
    <dgm:cxn modelId="{418DD2FC-1BEE-CF48-BCA1-F4B182D5523A}" type="presParOf" srcId="{6A99EC34-1161-F847-9472-1E67A3713265}" destId="{6D27C931-8511-8B4A-BA8E-F4D9B69A0BB7}" srcOrd="2" destOrd="0" presId="urn:microsoft.com/office/officeart/2005/8/layout/list1"/>
    <dgm:cxn modelId="{3CF740F4-4BF1-E54E-85A8-C2E86684E07F}" type="presParOf" srcId="{6A99EC34-1161-F847-9472-1E67A3713265}" destId="{95498789-6B60-8B44-9F4F-74413A667F3A}" srcOrd="3" destOrd="0" presId="urn:microsoft.com/office/officeart/2005/8/layout/list1"/>
    <dgm:cxn modelId="{5033FCA5-987A-E741-B804-9038C9FA7326}" type="presParOf" srcId="{6A99EC34-1161-F847-9472-1E67A3713265}" destId="{E906C476-DD77-7848-8339-80131E91D028}" srcOrd="4" destOrd="0" presId="urn:microsoft.com/office/officeart/2005/8/layout/list1"/>
    <dgm:cxn modelId="{1D834042-22AE-2F45-B27C-3A27087A0250}" type="presParOf" srcId="{E906C476-DD77-7848-8339-80131E91D028}" destId="{49AEF836-0D49-B141-B573-0A9C799A34D5}" srcOrd="0" destOrd="0" presId="urn:microsoft.com/office/officeart/2005/8/layout/list1"/>
    <dgm:cxn modelId="{1972926A-DE19-DF48-98E6-309DBCEEBD54}" type="presParOf" srcId="{E906C476-DD77-7848-8339-80131E91D028}" destId="{E7D84598-F028-1F4B-95B9-1A7AEF6CB803}" srcOrd="1" destOrd="0" presId="urn:microsoft.com/office/officeart/2005/8/layout/list1"/>
    <dgm:cxn modelId="{658B18B8-AB58-9A49-BBA3-F075547B3828}" type="presParOf" srcId="{6A99EC34-1161-F847-9472-1E67A3713265}" destId="{E64A8DFF-9D8B-3842-982A-6444885BEB31}" srcOrd="5" destOrd="0" presId="urn:microsoft.com/office/officeart/2005/8/layout/list1"/>
    <dgm:cxn modelId="{43B3AD7E-56D3-0148-AEDE-24E8EA3F9157}" type="presParOf" srcId="{6A99EC34-1161-F847-9472-1E67A3713265}" destId="{778E1A3E-D306-EB4F-8573-2EA5ACE2A5B1}" srcOrd="6" destOrd="0" presId="urn:microsoft.com/office/officeart/2005/8/layout/list1"/>
    <dgm:cxn modelId="{64767F68-8548-F94F-BC48-00E214D5C41E}" type="presParOf" srcId="{6A99EC34-1161-F847-9472-1E67A3713265}" destId="{20A67E0C-58BA-C044-8905-2C05CE35AE1C}" srcOrd="7" destOrd="0" presId="urn:microsoft.com/office/officeart/2005/8/layout/list1"/>
    <dgm:cxn modelId="{8F190DB1-4E03-1D4C-8F87-805C73CB1CEB}" type="presParOf" srcId="{6A99EC34-1161-F847-9472-1E67A3713265}" destId="{B4996220-876A-0146-8B64-88EC4CAFEB71}" srcOrd="8" destOrd="0" presId="urn:microsoft.com/office/officeart/2005/8/layout/list1"/>
    <dgm:cxn modelId="{8D7C2E02-DE45-0B44-808B-FD8993A3A5B5}" type="presParOf" srcId="{B4996220-876A-0146-8B64-88EC4CAFEB71}" destId="{D2B509A0-C448-2742-853C-60A9D580180E}" srcOrd="0" destOrd="0" presId="urn:microsoft.com/office/officeart/2005/8/layout/list1"/>
    <dgm:cxn modelId="{909F1D0F-1615-1442-8650-2F98F848E34E}" type="presParOf" srcId="{B4996220-876A-0146-8B64-88EC4CAFEB71}" destId="{3DA937A1-3AE2-4A47-B84C-1739EDF837DF}" srcOrd="1" destOrd="0" presId="urn:microsoft.com/office/officeart/2005/8/layout/list1"/>
    <dgm:cxn modelId="{F9DB6366-AA94-D149-B8B4-4A94BD5AA45D}" type="presParOf" srcId="{6A99EC34-1161-F847-9472-1E67A3713265}" destId="{2F6F8212-5D44-BC47-8E8C-494C50A32409}" srcOrd="9" destOrd="0" presId="urn:microsoft.com/office/officeart/2005/8/layout/list1"/>
    <dgm:cxn modelId="{C1311CB4-5E45-5444-BD26-A4E63EFE12C7}" type="presParOf" srcId="{6A99EC34-1161-F847-9472-1E67A3713265}" destId="{33D97F56-278F-1F42-8B7F-B4B5489C032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B01E3D-442D-48AF-B6B7-FC484AFE21F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AD57999-025D-4276-807E-379455358717}">
      <dgm:prSet/>
      <dgm:spPr/>
      <dgm:t>
        <a:bodyPr/>
        <a:lstStyle/>
        <a:p>
          <a:r>
            <a:rPr lang="en-US"/>
            <a:t>Use GROUP BY clause to create groups, </a:t>
          </a:r>
        </a:p>
      </dgm:t>
    </dgm:pt>
    <dgm:pt modelId="{977E98CF-44BE-493D-86A1-C0CDC01E5966}" type="parTrans" cxnId="{1B00FFE6-8BA4-4099-B0AE-3069D5102293}">
      <dgm:prSet/>
      <dgm:spPr/>
      <dgm:t>
        <a:bodyPr/>
        <a:lstStyle/>
        <a:p>
          <a:endParaRPr lang="en-US"/>
        </a:p>
      </dgm:t>
    </dgm:pt>
    <dgm:pt modelId="{2A445A95-A6B2-46CA-B6E6-74143948EA6B}" type="sibTrans" cxnId="{1B00FFE6-8BA4-4099-B0AE-3069D5102293}">
      <dgm:prSet/>
      <dgm:spPr/>
      <dgm:t>
        <a:bodyPr/>
        <a:lstStyle/>
        <a:p>
          <a:endParaRPr lang="en-US"/>
        </a:p>
      </dgm:t>
    </dgm:pt>
    <dgm:pt modelId="{EBD438B6-82C1-4871-8DAF-38F831656DD8}">
      <dgm:prSet/>
      <dgm:spPr/>
      <dgm:t>
        <a:bodyPr/>
        <a:lstStyle/>
        <a:p>
          <a:r>
            <a:rPr lang="en-US"/>
            <a:t>e.g., can use multiple column to create group at granular level</a:t>
          </a:r>
        </a:p>
      </dgm:t>
    </dgm:pt>
    <dgm:pt modelId="{EECF6ECB-0853-4FA1-B30E-F4A60665A91E}" type="parTrans" cxnId="{16993F09-8C16-4515-A256-F0824721C4C1}">
      <dgm:prSet/>
      <dgm:spPr/>
      <dgm:t>
        <a:bodyPr/>
        <a:lstStyle/>
        <a:p>
          <a:endParaRPr lang="en-US"/>
        </a:p>
      </dgm:t>
    </dgm:pt>
    <dgm:pt modelId="{80EED929-E19E-417A-87EF-362ECE42A04D}" type="sibTrans" cxnId="{16993F09-8C16-4515-A256-F0824721C4C1}">
      <dgm:prSet/>
      <dgm:spPr/>
      <dgm:t>
        <a:bodyPr/>
        <a:lstStyle/>
        <a:p>
          <a:endParaRPr lang="en-US"/>
        </a:p>
      </dgm:t>
    </dgm:pt>
    <dgm:pt modelId="{CFCB5E73-77B5-44F8-80BC-592912AF4D2E}">
      <dgm:prSet/>
      <dgm:spPr/>
      <dgm:t>
        <a:bodyPr/>
        <a:lstStyle/>
        <a:p>
          <a:r>
            <a:rPr lang="en-US"/>
            <a:t>(GROUP BY BranchNo, Sex is more granular than GROUP BY BranchNo)</a:t>
          </a:r>
        </a:p>
      </dgm:t>
    </dgm:pt>
    <dgm:pt modelId="{65D080FC-2F87-4DA7-8F19-CFE52600FEC3}" type="parTrans" cxnId="{E3BCE550-3094-41C6-B080-30D1A7CB9F94}">
      <dgm:prSet/>
      <dgm:spPr/>
      <dgm:t>
        <a:bodyPr/>
        <a:lstStyle/>
        <a:p>
          <a:endParaRPr lang="en-US"/>
        </a:p>
      </dgm:t>
    </dgm:pt>
    <dgm:pt modelId="{6A234C5E-8670-40C3-99AD-DE8076FF691C}" type="sibTrans" cxnId="{E3BCE550-3094-41C6-B080-30D1A7CB9F94}">
      <dgm:prSet/>
      <dgm:spPr/>
      <dgm:t>
        <a:bodyPr/>
        <a:lstStyle/>
        <a:p>
          <a:endParaRPr lang="en-US"/>
        </a:p>
      </dgm:t>
    </dgm:pt>
    <dgm:pt modelId="{19B4DC71-9903-4786-AA75-CD1D5806AC0C}">
      <dgm:prSet/>
      <dgm:spPr/>
      <dgm:t>
        <a:bodyPr/>
        <a:lstStyle/>
        <a:p>
          <a:r>
            <a:rPr lang="en-US"/>
            <a:t>SELECT and GROUP BY closely integrated: </a:t>
          </a:r>
        </a:p>
      </dgm:t>
    </dgm:pt>
    <dgm:pt modelId="{6ABF7C7D-B258-4F9A-8677-A0AAB8D97533}" type="parTrans" cxnId="{6E0C1A06-8123-4ACC-9648-32E22EB1270E}">
      <dgm:prSet/>
      <dgm:spPr/>
      <dgm:t>
        <a:bodyPr/>
        <a:lstStyle/>
        <a:p>
          <a:endParaRPr lang="en-US"/>
        </a:p>
      </dgm:t>
    </dgm:pt>
    <dgm:pt modelId="{24A80FED-2DC9-4315-97D5-B6430E7F8E98}" type="sibTrans" cxnId="{6E0C1A06-8123-4ACC-9648-32E22EB1270E}">
      <dgm:prSet/>
      <dgm:spPr/>
      <dgm:t>
        <a:bodyPr/>
        <a:lstStyle/>
        <a:p>
          <a:endParaRPr lang="en-US"/>
        </a:p>
      </dgm:t>
    </dgm:pt>
    <dgm:pt modelId="{2C51B180-D1AB-4CEA-94D8-15AA65B4690A}">
      <dgm:prSet/>
      <dgm:spPr/>
      <dgm:t>
        <a:bodyPr/>
        <a:lstStyle/>
        <a:p>
          <a:r>
            <a:rPr lang="en-US" b="1" u="sng"/>
            <a:t>Each item in SELECT list must be </a:t>
          </a:r>
          <a:r>
            <a:rPr lang="en-US" b="1" i="1" u="sng"/>
            <a:t>single-valued</a:t>
          </a:r>
          <a:r>
            <a:rPr lang="en-US" b="1" u="sng"/>
            <a:t> per group (group-level consistency)</a:t>
          </a:r>
          <a:r>
            <a:rPr lang="en-US" b="1"/>
            <a:t>, </a:t>
          </a:r>
          <a:r>
            <a:rPr lang="en-US"/>
            <a:t>and </a:t>
          </a:r>
        </a:p>
      </dgm:t>
    </dgm:pt>
    <dgm:pt modelId="{45D391F1-0566-4C14-8CCE-60346EF783AF}" type="parTrans" cxnId="{348591A8-8C9B-4D09-BB4D-2504D32528A8}">
      <dgm:prSet/>
      <dgm:spPr/>
      <dgm:t>
        <a:bodyPr/>
        <a:lstStyle/>
        <a:p>
          <a:endParaRPr lang="en-US"/>
        </a:p>
      </dgm:t>
    </dgm:pt>
    <dgm:pt modelId="{4F34FD75-3A76-48CA-8959-1AB4328519E0}" type="sibTrans" cxnId="{348591A8-8C9B-4D09-BB4D-2504D32528A8}">
      <dgm:prSet/>
      <dgm:spPr/>
      <dgm:t>
        <a:bodyPr/>
        <a:lstStyle/>
        <a:p>
          <a:endParaRPr lang="en-US"/>
        </a:p>
      </dgm:t>
    </dgm:pt>
    <dgm:pt modelId="{C0B0F9E0-769D-46F2-97BE-A6C26C3CC728}">
      <dgm:prSet/>
      <dgm:spPr/>
      <dgm:t>
        <a:bodyPr/>
        <a:lstStyle/>
        <a:p>
          <a:r>
            <a:rPr lang="en-US"/>
            <a:t>SELECT clause may only contain:</a:t>
          </a:r>
        </a:p>
      </dgm:t>
    </dgm:pt>
    <dgm:pt modelId="{FCDBCBEB-0F6A-4B45-8681-BBAFEB23CA10}" type="parTrans" cxnId="{D4E59272-E97F-4D98-9990-E95960279A8D}">
      <dgm:prSet/>
      <dgm:spPr/>
      <dgm:t>
        <a:bodyPr/>
        <a:lstStyle/>
        <a:p>
          <a:endParaRPr lang="en-US"/>
        </a:p>
      </dgm:t>
    </dgm:pt>
    <dgm:pt modelId="{6A1FD6C9-5459-4228-B14A-0E7E4E1E2969}" type="sibTrans" cxnId="{D4E59272-E97F-4D98-9990-E95960279A8D}">
      <dgm:prSet/>
      <dgm:spPr/>
      <dgm:t>
        <a:bodyPr/>
        <a:lstStyle/>
        <a:p>
          <a:endParaRPr lang="en-US"/>
        </a:p>
      </dgm:t>
    </dgm:pt>
    <dgm:pt modelId="{C8F3DE28-8609-49D7-AEDF-D6F4DF94EF5E}">
      <dgm:prSet/>
      <dgm:spPr/>
      <dgm:t>
        <a:bodyPr/>
        <a:lstStyle/>
        <a:p>
          <a:r>
            <a:rPr lang="en-US" b="1"/>
            <a:t>Column names - </a:t>
          </a:r>
          <a:r>
            <a:rPr lang="en-US" b="1" u="sng"/>
            <a:t>must be the ones from GROUP BY clause</a:t>
          </a:r>
          <a:endParaRPr lang="en-US"/>
        </a:p>
      </dgm:t>
    </dgm:pt>
    <dgm:pt modelId="{63166EAC-9B0E-42BA-8D1B-1B8C76D951A4}" type="parTrans" cxnId="{9E4C484E-79DB-4EA6-BD20-131CC742933A}">
      <dgm:prSet/>
      <dgm:spPr/>
      <dgm:t>
        <a:bodyPr/>
        <a:lstStyle/>
        <a:p>
          <a:endParaRPr lang="en-US"/>
        </a:p>
      </dgm:t>
    </dgm:pt>
    <dgm:pt modelId="{7A0D24A7-4C8F-429B-873B-66E2AC7EB22A}" type="sibTrans" cxnId="{9E4C484E-79DB-4EA6-BD20-131CC742933A}">
      <dgm:prSet/>
      <dgm:spPr/>
      <dgm:t>
        <a:bodyPr/>
        <a:lstStyle/>
        <a:p>
          <a:endParaRPr lang="en-US"/>
        </a:p>
      </dgm:t>
    </dgm:pt>
    <dgm:pt modelId="{DA433845-FAC9-459F-AD34-EA165B1663D7}">
      <dgm:prSet/>
      <dgm:spPr/>
      <dgm:t>
        <a:bodyPr/>
        <a:lstStyle/>
        <a:p>
          <a:r>
            <a:rPr lang="en-US"/>
            <a:t>Aggregate functions – any attribute an aggregate function is applicable</a:t>
          </a:r>
        </a:p>
      </dgm:t>
    </dgm:pt>
    <dgm:pt modelId="{C82BE287-1BCC-468B-8235-1ABC4050EAC8}" type="parTrans" cxnId="{5CC0DF84-A088-4076-A0C0-CB3C2F346CBF}">
      <dgm:prSet/>
      <dgm:spPr/>
      <dgm:t>
        <a:bodyPr/>
        <a:lstStyle/>
        <a:p>
          <a:endParaRPr lang="en-US"/>
        </a:p>
      </dgm:t>
    </dgm:pt>
    <dgm:pt modelId="{31E36468-F0A5-4DFF-8D2F-3B9C7B4C227C}" type="sibTrans" cxnId="{5CC0DF84-A088-4076-A0C0-CB3C2F346CBF}">
      <dgm:prSet/>
      <dgm:spPr/>
      <dgm:t>
        <a:bodyPr/>
        <a:lstStyle/>
        <a:p>
          <a:endParaRPr lang="en-US"/>
        </a:p>
      </dgm:t>
    </dgm:pt>
    <dgm:pt modelId="{900B0CD3-44ED-482E-9F7B-E56265C35CB4}">
      <dgm:prSet/>
      <dgm:spPr/>
      <dgm:t>
        <a:bodyPr/>
        <a:lstStyle/>
        <a:p>
          <a:r>
            <a:rPr lang="en-US"/>
            <a:t>Constants</a:t>
          </a:r>
        </a:p>
      </dgm:t>
    </dgm:pt>
    <dgm:pt modelId="{676E39A5-1A20-4452-AFDD-3953D5682B66}" type="parTrans" cxnId="{A39E4F55-0678-4D6E-A761-DF09B89D7BB2}">
      <dgm:prSet/>
      <dgm:spPr/>
      <dgm:t>
        <a:bodyPr/>
        <a:lstStyle/>
        <a:p>
          <a:endParaRPr lang="en-US"/>
        </a:p>
      </dgm:t>
    </dgm:pt>
    <dgm:pt modelId="{012688BD-7A9E-4EC5-9E93-3CA193A11C4F}" type="sibTrans" cxnId="{A39E4F55-0678-4D6E-A761-DF09B89D7BB2}">
      <dgm:prSet/>
      <dgm:spPr/>
      <dgm:t>
        <a:bodyPr/>
        <a:lstStyle/>
        <a:p>
          <a:endParaRPr lang="en-US"/>
        </a:p>
      </dgm:t>
    </dgm:pt>
    <dgm:pt modelId="{FC78D2E5-4F99-4403-B73E-F7F592B56B11}">
      <dgm:prSet/>
      <dgm:spPr/>
      <dgm:t>
        <a:bodyPr/>
        <a:lstStyle/>
        <a:p>
          <a:r>
            <a:rPr lang="en-US"/>
            <a:t>Expression involving combinations of the above.</a:t>
          </a:r>
        </a:p>
      </dgm:t>
    </dgm:pt>
    <dgm:pt modelId="{AB8C58CB-2E47-4723-89FB-AC48BF213587}" type="parTrans" cxnId="{F56B1DF4-B1F6-444C-9C9C-7080256CE875}">
      <dgm:prSet/>
      <dgm:spPr/>
      <dgm:t>
        <a:bodyPr/>
        <a:lstStyle/>
        <a:p>
          <a:endParaRPr lang="en-US"/>
        </a:p>
      </dgm:t>
    </dgm:pt>
    <dgm:pt modelId="{EB44D568-E666-4BAE-8B79-26470493DA5B}" type="sibTrans" cxnId="{F56B1DF4-B1F6-444C-9C9C-7080256CE875}">
      <dgm:prSet/>
      <dgm:spPr/>
      <dgm:t>
        <a:bodyPr/>
        <a:lstStyle/>
        <a:p>
          <a:endParaRPr lang="en-US"/>
        </a:p>
      </dgm:t>
    </dgm:pt>
    <dgm:pt modelId="{1AB0BDCF-D86D-4E4E-B16C-D85CEB3EE80B}" type="pres">
      <dgm:prSet presAssocID="{A4B01E3D-442D-48AF-B6B7-FC484AFE21F2}" presName="linear" presStyleCnt="0">
        <dgm:presLayoutVars>
          <dgm:animLvl val="lvl"/>
          <dgm:resizeHandles val="exact"/>
        </dgm:presLayoutVars>
      </dgm:prSet>
      <dgm:spPr/>
    </dgm:pt>
    <dgm:pt modelId="{C2E0301F-D8EF-4F4E-8686-D41ADA17D51D}" type="pres">
      <dgm:prSet presAssocID="{6AD57999-025D-4276-807E-379455358717}" presName="parentText" presStyleLbl="node1" presStyleIdx="0" presStyleCnt="2">
        <dgm:presLayoutVars>
          <dgm:chMax val="0"/>
          <dgm:bulletEnabled val="1"/>
        </dgm:presLayoutVars>
      </dgm:prSet>
      <dgm:spPr/>
    </dgm:pt>
    <dgm:pt modelId="{11272C60-EF30-DC4C-B4AD-7EEF7BC814B7}" type="pres">
      <dgm:prSet presAssocID="{6AD57999-025D-4276-807E-379455358717}" presName="childText" presStyleLbl="revTx" presStyleIdx="0" presStyleCnt="2">
        <dgm:presLayoutVars>
          <dgm:bulletEnabled val="1"/>
        </dgm:presLayoutVars>
      </dgm:prSet>
      <dgm:spPr/>
    </dgm:pt>
    <dgm:pt modelId="{4EB1B585-EBA4-A145-9565-A7D02A28A74E}" type="pres">
      <dgm:prSet presAssocID="{19B4DC71-9903-4786-AA75-CD1D5806AC0C}" presName="parentText" presStyleLbl="node1" presStyleIdx="1" presStyleCnt="2">
        <dgm:presLayoutVars>
          <dgm:chMax val="0"/>
          <dgm:bulletEnabled val="1"/>
        </dgm:presLayoutVars>
      </dgm:prSet>
      <dgm:spPr/>
    </dgm:pt>
    <dgm:pt modelId="{0AE13577-54DE-FB49-9123-487653291A95}" type="pres">
      <dgm:prSet presAssocID="{19B4DC71-9903-4786-AA75-CD1D5806AC0C}" presName="childText" presStyleLbl="revTx" presStyleIdx="1" presStyleCnt="2">
        <dgm:presLayoutVars>
          <dgm:bulletEnabled val="1"/>
        </dgm:presLayoutVars>
      </dgm:prSet>
      <dgm:spPr/>
    </dgm:pt>
  </dgm:ptLst>
  <dgm:cxnLst>
    <dgm:cxn modelId="{6E0C1A06-8123-4ACC-9648-32E22EB1270E}" srcId="{A4B01E3D-442D-48AF-B6B7-FC484AFE21F2}" destId="{19B4DC71-9903-4786-AA75-CD1D5806AC0C}" srcOrd="1" destOrd="0" parTransId="{6ABF7C7D-B258-4F9A-8677-A0AAB8D97533}" sibTransId="{24A80FED-2DC9-4315-97D5-B6430E7F8E98}"/>
    <dgm:cxn modelId="{16993F09-8C16-4515-A256-F0824721C4C1}" srcId="{6AD57999-025D-4276-807E-379455358717}" destId="{EBD438B6-82C1-4871-8DAF-38F831656DD8}" srcOrd="0" destOrd="0" parTransId="{EECF6ECB-0853-4FA1-B30E-F4A60665A91E}" sibTransId="{80EED929-E19E-417A-87EF-362ECE42A04D}"/>
    <dgm:cxn modelId="{305E7A45-1A17-6A40-8900-E60855B505F0}" type="presOf" srcId="{EBD438B6-82C1-4871-8DAF-38F831656DD8}" destId="{11272C60-EF30-DC4C-B4AD-7EEF7BC814B7}" srcOrd="0" destOrd="0" presId="urn:microsoft.com/office/officeart/2005/8/layout/vList2"/>
    <dgm:cxn modelId="{9E4C484E-79DB-4EA6-BD20-131CC742933A}" srcId="{C0B0F9E0-769D-46F2-97BE-A6C26C3CC728}" destId="{C8F3DE28-8609-49D7-AEDF-D6F4DF94EF5E}" srcOrd="0" destOrd="0" parTransId="{63166EAC-9B0E-42BA-8D1B-1B8C76D951A4}" sibTransId="{7A0D24A7-4C8F-429B-873B-66E2AC7EB22A}"/>
    <dgm:cxn modelId="{E3BCE550-3094-41C6-B080-30D1A7CB9F94}" srcId="{6AD57999-025D-4276-807E-379455358717}" destId="{CFCB5E73-77B5-44F8-80BC-592912AF4D2E}" srcOrd="1" destOrd="0" parTransId="{65D080FC-2F87-4DA7-8F19-CFE52600FEC3}" sibTransId="{6A234C5E-8670-40C3-99AD-DE8076FF691C}"/>
    <dgm:cxn modelId="{A39E4F55-0678-4D6E-A761-DF09B89D7BB2}" srcId="{C0B0F9E0-769D-46F2-97BE-A6C26C3CC728}" destId="{900B0CD3-44ED-482E-9F7B-E56265C35CB4}" srcOrd="2" destOrd="0" parTransId="{676E39A5-1A20-4452-AFDD-3953D5682B66}" sibTransId="{012688BD-7A9E-4EC5-9E93-3CA193A11C4F}"/>
    <dgm:cxn modelId="{AF181B5B-2515-6B45-9C86-FF596C0B77AE}" type="presOf" srcId="{A4B01E3D-442D-48AF-B6B7-FC484AFE21F2}" destId="{1AB0BDCF-D86D-4E4E-B16C-D85CEB3EE80B}" srcOrd="0" destOrd="0" presId="urn:microsoft.com/office/officeart/2005/8/layout/vList2"/>
    <dgm:cxn modelId="{D4E59272-E97F-4D98-9990-E95960279A8D}" srcId="{19B4DC71-9903-4786-AA75-CD1D5806AC0C}" destId="{C0B0F9E0-769D-46F2-97BE-A6C26C3CC728}" srcOrd="1" destOrd="0" parTransId="{FCDBCBEB-0F6A-4B45-8681-BBAFEB23CA10}" sibTransId="{6A1FD6C9-5459-4228-B14A-0E7E4E1E2969}"/>
    <dgm:cxn modelId="{B9BA8778-6837-3F44-A9E2-CF7D173E39A7}" type="presOf" srcId="{6AD57999-025D-4276-807E-379455358717}" destId="{C2E0301F-D8EF-4F4E-8686-D41ADA17D51D}" srcOrd="0" destOrd="0" presId="urn:microsoft.com/office/officeart/2005/8/layout/vList2"/>
    <dgm:cxn modelId="{4C4F1B79-52E6-B842-9150-8CCBFFCD172F}" type="presOf" srcId="{C0B0F9E0-769D-46F2-97BE-A6C26C3CC728}" destId="{0AE13577-54DE-FB49-9123-487653291A95}" srcOrd="0" destOrd="1" presId="urn:microsoft.com/office/officeart/2005/8/layout/vList2"/>
    <dgm:cxn modelId="{52CF8283-C9F0-E14C-9FCE-AF597D3E8EEB}" type="presOf" srcId="{FC78D2E5-4F99-4403-B73E-F7F592B56B11}" destId="{0AE13577-54DE-FB49-9123-487653291A95}" srcOrd="0" destOrd="5" presId="urn:microsoft.com/office/officeart/2005/8/layout/vList2"/>
    <dgm:cxn modelId="{5CC0DF84-A088-4076-A0C0-CB3C2F346CBF}" srcId="{C0B0F9E0-769D-46F2-97BE-A6C26C3CC728}" destId="{DA433845-FAC9-459F-AD34-EA165B1663D7}" srcOrd="1" destOrd="0" parTransId="{C82BE287-1BCC-468B-8235-1ABC4050EAC8}" sibTransId="{31E36468-F0A5-4DFF-8D2F-3B9C7B4C227C}"/>
    <dgm:cxn modelId="{D317F28A-A54A-8D48-A7DE-C9E2171049F0}" type="presOf" srcId="{900B0CD3-44ED-482E-9F7B-E56265C35CB4}" destId="{0AE13577-54DE-FB49-9123-487653291A95}" srcOrd="0" destOrd="4" presId="urn:microsoft.com/office/officeart/2005/8/layout/vList2"/>
    <dgm:cxn modelId="{CB584A8D-7798-E04E-97E6-007011497707}" type="presOf" srcId="{2C51B180-D1AB-4CEA-94D8-15AA65B4690A}" destId="{0AE13577-54DE-FB49-9123-487653291A95}" srcOrd="0" destOrd="0" presId="urn:microsoft.com/office/officeart/2005/8/layout/vList2"/>
    <dgm:cxn modelId="{348591A8-8C9B-4D09-BB4D-2504D32528A8}" srcId="{19B4DC71-9903-4786-AA75-CD1D5806AC0C}" destId="{2C51B180-D1AB-4CEA-94D8-15AA65B4690A}" srcOrd="0" destOrd="0" parTransId="{45D391F1-0566-4C14-8CCE-60346EF783AF}" sibTransId="{4F34FD75-3A76-48CA-8959-1AB4328519E0}"/>
    <dgm:cxn modelId="{242D49D1-69A0-B74B-99F0-95B570868277}" type="presOf" srcId="{19B4DC71-9903-4786-AA75-CD1D5806AC0C}" destId="{4EB1B585-EBA4-A145-9565-A7D02A28A74E}" srcOrd="0" destOrd="0" presId="urn:microsoft.com/office/officeart/2005/8/layout/vList2"/>
    <dgm:cxn modelId="{969B74DD-28D1-F847-A6FD-6DF10431CB83}" type="presOf" srcId="{C8F3DE28-8609-49D7-AEDF-D6F4DF94EF5E}" destId="{0AE13577-54DE-FB49-9123-487653291A95}" srcOrd="0" destOrd="2" presId="urn:microsoft.com/office/officeart/2005/8/layout/vList2"/>
    <dgm:cxn modelId="{1B00FFE6-8BA4-4099-B0AE-3069D5102293}" srcId="{A4B01E3D-442D-48AF-B6B7-FC484AFE21F2}" destId="{6AD57999-025D-4276-807E-379455358717}" srcOrd="0" destOrd="0" parTransId="{977E98CF-44BE-493D-86A1-C0CDC01E5966}" sibTransId="{2A445A95-A6B2-46CA-B6E6-74143948EA6B}"/>
    <dgm:cxn modelId="{F56B1DF4-B1F6-444C-9C9C-7080256CE875}" srcId="{C0B0F9E0-769D-46F2-97BE-A6C26C3CC728}" destId="{FC78D2E5-4F99-4403-B73E-F7F592B56B11}" srcOrd="3" destOrd="0" parTransId="{AB8C58CB-2E47-4723-89FB-AC48BF213587}" sibTransId="{EB44D568-E666-4BAE-8B79-26470493DA5B}"/>
    <dgm:cxn modelId="{84B47EF5-13FC-D44D-9DE5-5115971ABAE3}" type="presOf" srcId="{CFCB5E73-77B5-44F8-80BC-592912AF4D2E}" destId="{11272C60-EF30-DC4C-B4AD-7EEF7BC814B7}" srcOrd="0" destOrd="1" presId="urn:microsoft.com/office/officeart/2005/8/layout/vList2"/>
    <dgm:cxn modelId="{1B7491F8-FC7A-8644-A829-68BF3A05D789}" type="presOf" srcId="{DA433845-FAC9-459F-AD34-EA165B1663D7}" destId="{0AE13577-54DE-FB49-9123-487653291A95}" srcOrd="0" destOrd="3" presId="urn:microsoft.com/office/officeart/2005/8/layout/vList2"/>
    <dgm:cxn modelId="{9F49E46B-00B7-1047-A170-95A323694597}" type="presParOf" srcId="{1AB0BDCF-D86D-4E4E-B16C-D85CEB3EE80B}" destId="{C2E0301F-D8EF-4F4E-8686-D41ADA17D51D}" srcOrd="0" destOrd="0" presId="urn:microsoft.com/office/officeart/2005/8/layout/vList2"/>
    <dgm:cxn modelId="{96D5CEC8-D1AB-FD42-892F-ACBF2A5BD27A}" type="presParOf" srcId="{1AB0BDCF-D86D-4E4E-B16C-D85CEB3EE80B}" destId="{11272C60-EF30-DC4C-B4AD-7EEF7BC814B7}" srcOrd="1" destOrd="0" presId="urn:microsoft.com/office/officeart/2005/8/layout/vList2"/>
    <dgm:cxn modelId="{ED21897F-FE32-A046-A6E6-BC22E34E6B82}" type="presParOf" srcId="{1AB0BDCF-D86D-4E4E-B16C-D85CEB3EE80B}" destId="{4EB1B585-EBA4-A145-9565-A7D02A28A74E}" srcOrd="2" destOrd="0" presId="urn:microsoft.com/office/officeart/2005/8/layout/vList2"/>
    <dgm:cxn modelId="{2DCA0867-1B80-7E41-A2B3-A2F39350B631}" type="presParOf" srcId="{1AB0BDCF-D86D-4E4E-B16C-D85CEB3EE80B}" destId="{0AE13577-54DE-FB49-9123-487653291A9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7C931-8511-8B4A-BA8E-F4D9B69A0BB7}">
      <dsp:nvSpPr>
        <dsp:cNvPr id="0" name=""/>
        <dsp:cNvSpPr/>
      </dsp:nvSpPr>
      <dsp:spPr>
        <a:xfrm>
          <a:off x="0" y="400239"/>
          <a:ext cx="6263640" cy="148837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t>Provides powerful and flexible security mechanism by hiding parts of database from certain users.</a:t>
          </a:r>
          <a:endParaRPr lang="en-US" sz="2100" kern="1200"/>
        </a:p>
      </dsp:txBody>
      <dsp:txXfrm>
        <a:off x="0" y="400239"/>
        <a:ext cx="6263640" cy="1488374"/>
      </dsp:txXfrm>
    </dsp:sp>
    <dsp:sp modelId="{2F12A87F-6361-AD46-BA40-9E95351941E4}">
      <dsp:nvSpPr>
        <dsp:cNvPr id="0" name=""/>
        <dsp:cNvSpPr/>
      </dsp:nvSpPr>
      <dsp:spPr>
        <a:xfrm>
          <a:off x="313182" y="90279"/>
          <a:ext cx="4384548"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GB" sz="2100" kern="1200"/>
            <a:t>Enhanced security</a:t>
          </a:r>
          <a:endParaRPr lang="en-US" sz="2100" kern="1200"/>
        </a:p>
      </dsp:txBody>
      <dsp:txXfrm>
        <a:off x="343444" y="120541"/>
        <a:ext cx="4324024" cy="559396"/>
      </dsp:txXfrm>
    </dsp:sp>
    <dsp:sp modelId="{778E1A3E-D306-EB4F-8573-2EA5ACE2A5B1}">
      <dsp:nvSpPr>
        <dsp:cNvPr id="0" name=""/>
        <dsp:cNvSpPr/>
      </dsp:nvSpPr>
      <dsp:spPr>
        <a:xfrm>
          <a:off x="0" y="2311973"/>
          <a:ext cx="6263640" cy="148837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t>Permits users to access data in a customized way, so that same data can be seen by different users in different ways, at same time.</a:t>
          </a:r>
          <a:endParaRPr lang="en-US" sz="2100" kern="1200"/>
        </a:p>
      </dsp:txBody>
      <dsp:txXfrm>
        <a:off x="0" y="2311973"/>
        <a:ext cx="6263640" cy="1488374"/>
      </dsp:txXfrm>
    </dsp:sp>
    <dsp:sp modelId="{E7D84598-F028-1F4B-95B9-1A7AEF6CB803}">
      <dsp:nvSpPr>
        <dsp:cNvPr id="0" name=""/>
        <dsp:cNvSpPr/>
      </dsp:nvSpPr>
      <dsp:spPr>
        <a:xfrm>
          <a:off x="313182" y="2002013"/>
          <a:ext cx="4384548"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GB" sz="2100" kern="1200"/>
            <a:t>Customized data access</a:t>
          </a:r>
          <a:endParaRPr lang="en-US" sz="2100" kern="1200"/>
        </a:p>
      </dsp:txBody>
      <dsp:txXfrm>
        <a:off x="343444" y="2032275"/>
        <a:ext cx="4324024" cy="559396"/>
      </dsp:txXfrm>
    </dsp:sp>
    <dsp:sp modelId="{33D97F56-278F-1F42-8B7F-B4B5489C0322}">
      <dsp:nvSpPr>
        <dsp:cNvPr id="0" name=""/>
        <dsp:cNvSpPr/>
      </dsp:nvSpPr>
      <dsp:spPr>
        <a:xfrm>
          <a:off x="0" y="4223708"/>
          <a:ext cx="6263640" cy="11907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t>Can simplify complex operations on base relations.</a:t>
          </a:r>
          <a:endParaRPr lang="en-US" sz="2100" kern="1200"/>
        </a:p>
      </dsp:txBody>
      <dsp:txXfrm>
        <a:off x="0" y="4223708"/>
        <a:ext cx="6263640" cy="1190700"/>
      </dsp:txXfrm>
    </dsp:sp>
    <dsp:sp modelId="{3DA937A1-3AE2-4A47-B84C-1739EDF837DF}">
      <dsp:nvSpPr>
        <dsp:cNvPr id="0" name=""/>
        <dsp:cNvSpPr/>
      </dsp:nvSpPr>
      <dsp:spPr>
        <a:xfrm>
          <a:off x="313182" y="3913748"/>
          <a:ext cx="4384548"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GB" sz="2100" kern="1200"/>
            <a:t>Simplified operations</a:t>
          </a:r>
          <a:endParaRPr lang="en-US" sz="2100" kern="1200"/>
        </a:p>
      </dsp:txBody>
      <dsp:txXfrm>
        <a:off x="343444" y="3944010"/>
        <a:ext cx="432402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0301F-D8EF-4F4E-8686-D41ADA17D51D}">
      <dsp:nvSpPr>
        <dsp:cNvPr id="0" name=""/>
        <dsp:cNvSpPr/>
      </dsp:nvSpPr>
      <dsp:spPr>
        <a:xfrm>
          <a:off x="0" y="47781"/>
          <a:ext cx="6364224"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Use GROUP BY clause to create groups, </a:t>
          </a:r>
        </a:p>
      </dsp:txBody>
      <dsp:txXfrm>
        <a:off x="30442" y="78223"/>
        <a:ext cx="6303340" cy="562726"/>
      </dsp:txXfrm>
    </dsp:sp>
    <dsp:sp modelId="{11272C60-EF30-DC4C-B4AD-7EEF7BC814B7}">
      <dsp:nvSpPr>
        <dsp:cNvPr id="0" name=""/>
        <dsp:cNvSpPr/>
      </dsp:nvSpPr>
      <dsp:spPr>
        <a:xfrm>
          <a:off x="0" y="671391"/>
          <a:ext cx="6364224" cy="1264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e.g., can use multiple column to create group at granular level</a:t>
          </a:r>
        </a:p>
        <a:p>
          <a:pPr marL="228600" lvl="1" indent="-228600" algn="l" defTabSz="889000">
            <a:lnSpc>
              <a:spcPct val="90000"/>
            </a:lnSpc>
            <a:spcBef>
              <a:spcPct val="0"/>
            </a:spcBef>
            <a:spcAft>
              <a:spcPct val="20000"/>
            </a:spcAft>
            <a:buChar char="•"/>
          </a:pPr>
          <a:r>
            <a:rPr lang="en-US" sz="2000" kern="1200"/>
            <a:t>(GROUP BY BranchNo, Sex is more granular than GROUP BY BranchNo)</a:t>
          </a:r>
        </a:p>
      </dsp:txBody>
      <dsp:txXfrm>
        <a:off x="0" y="671391"/>
        <a:ext cx="6364224" cy="1264770"/>
      </dsp:txXfrm>
    </dsp:sp>
    <dsp:sp modelId="{4EB1B585-EBA4-A145-9565-A7D02A28A74E}">
      <dsp:nvSpPr>
        <dsp:cNvPr id="0" name=""/>
        <dsp:cNvSpPr/>
      </dsp:nvSpPr>
      <dsp:spPr>
        <a:xfrm>
          <a:off x="0" y="1936161"/>
          <a:ext cx="6364224" cy="6236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SELECT and GROUP BY closely integrated: </a:t>
          </a:r>
        </a:p>
      </dsp:txBody>
      <dsp:txXfrm>
        <a:off x="30442" y="1966603"/>
        <a:ext cx="6303340" cy="562726"/>
      </dsp:txXfrm>
    </dsp:sp>
    <dsp:sp modelId="{0AE13577-54DE-FB49-9123-487653291A95}">
      <dsp:nvSpPr>
        <dsp:cNvPr id="0" name=""/>
        <dsp:cNvSpPr/>
      </dsp:nvSpPr>
      <dsp:spPr>
        <a:xfrm>
          <a:off x="0" y="2559771"/>
          <a:ext cx="6364224" cy="290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1" u="sng" kern="1200"/>
            <a:t>Each item in SELECT list must be </a:t>
          </a:r>
          <a:r>
            <a:rPr lang="en-US" sz="2000" b="1" i="1" u="sng" kern="1200"/>
            <a:t>single-valued</a:t>
          </a:r>
          <a:r>
            <a:rPr lang="en-US" sz="2000" b="1" u="sng" kern="1200"/>
            <a:t> per group (group-level consistency)</a:t>
          </a:r>
          <a:r>
            <a:rPr lang="en-US" sz="2000" b="1" kern="1200"/>
            <a:t>, </a:t>
          </a:r>
          <a:r>
            <a:rPr lang="en-US" sz="2000" kern="1200"/>
            <a:t>and </a:t>
          </a:r>
        </a:p>
        <a:p>
          <a:pPr marL="228600" lvl="1" indent="-228600" algn="l" defTabSz="889000">
            <a:lnSpc>
              <a:spcPct val="90000"/>
            </a:lnSpc>
            <a:spcBef>
              <a:spcPct val="0"/>
            </a:spcBef>
            <a:spcAft>
              <a:spcPct val="20000"/>
            </a:spcAft>
            <a:buChar char="•"/>
          </a:pPr>
          <a:r>
            <a:rPr lang="en-US" sz="2000" kern="1200"/>
            <a:t>SELECT clause may only contain:</a:t>
          </a:r>
        </a:p>
        <a:p>
          <a:pPr marL="457200" lvl="2" indent="-228600" algn="l" defTabSz="889000">
            <a:lnSpc>
              <a:spcPct val="90000"/>
            </a:lnSpc>
            <a:spcBef>
              <a:spcPct val="0"/>
            </a:spcBef>
            <a:spcAft>
              <a:spcPct val="20000"/>
            </a:spcAft>
            <a:buChar char="•"/>
          </a:pPr>
          <a:r>
            <a:rPr lang="en-US" sz="2000" b="1" kern="1200"/>
            <a:t>Column names - </a:t>
          </a:r>
          <a:r>
            <a:rPr lang="en-US" sz="2000" b="1" u="sng" kern="1200"/>
            <a:t>must be the ones from GROUP BY clause</a:t>
          </a:r>
          <a:endParaRPr lang="en-US" sz="2000" kern="1200"/>
        </a:p>
        <a:p>
          <a:pPr marL="457200" lvl="2" indent="-228600" algn="l" defTabSz="889000">
            <a:lnSpc>
              <a:spcPct val="90000"/>
            </a:lnSpc>
            <a:spcBef>
              <a:spcPct val="0"/>
            </a:spcBef>
            <a:spcAft>
              <a:spcPct val="20000"/>
            </a:spcAft>
            <a:buChar char="•"/>
          </a:pPr>
          <a:r>
            <a:rPr lang="en-US" sz="2000" kern="1200"/>
            <a:t>Aggregate functions – any attribute an aggregate function is applicable</a:t>
          </a:r>
        </a:p>
        <a:p>
          <a:pPr marL="457200" lvl="2" indent="-228600" algn="l" defTabSz="889000">
            <a:lnSpc>
              <a:spcPct val="90000"/>
            </a:lnSpc>
            <a:spcBef>
              <a:spcPct val="0"/>
            </a:spcBef>
            <a:spcAft>
              <a:spcPct val="20000"/>
            </a:spcAft>
            <a:buChar char="•"/>
          </a:pPr>
          <a:r>
            <a:rPr lang="en-US" sz="2000" kern="1200"/>
            <a:t>Constants</a:t>
          </a:r>
        </a:p>
        <a:p>
          <a:pPr marL="457200" lvl="2" indent="-228600" algn="l" defTabSz="889000">
            <a:lnSpc>
              <a:spcPct val="90000"/>
            </a:lnSpc>
            <a:spcBef>
              <a:spcPct val="0"/>
            </a:spcBef>
            <a:spcAft>
              <a:spcPct val="20000"/>
            </a:spcAft>
            <a:buChar char="•"/>
          </a:pPr>
          <a:r>
            <a:rPr lang="en-US" sz="2000" kern="1200"/>
            <a:t>Expression involving combinations of the above.</a:t>
          </a:r>
        </a:p>
      </dsp:txBody>
      <dsp:txXfrm>
        <a:off x="0" y="2559771"/>
        <a:ext cx="6364224" cy="290627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DAD4F-0104-314D-8D97-6AAAB91A8D1E}"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1CFDF-09F7-7143-B850-69CB25371358}" type="slidenum">
              <a:rPr lang="en-US" smtClean="0"/>
              <a:t>‹#›</a:t>
            </a:fld>
            <a:endParaRPr lang="en-US"/>
          </a:p>
        </p:txBody>
      </p:sp>
    </p:spTree>
    <p:extLst>
      <p:ext uri="{BB962C8B-B14F-4D97-AF65-F5344CB8AC3E}">
        <p14:creationId xmlns:p14="http://schemas.microsoft.com/office/powerpoint/2010/main" val="258671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2528888" y="642938"/>
            <a:ext cx="4543425" cy="2555875"/>
          </a:xfrm>
          <a:prstGeom prst="rect">
            <a:avLst/>
          </a:prstGeom>
          <a:noFill/>
          <a:ln w="12700">
            <a:solidFill>
              <a:srgbClr val="000000"/>
            </a:solidFill>
            <a:miter lim="800000"/>
            <a:headEnd/>
            <a:tailEnd/>
          </a:ln>
        </p:spPr>
      </p:sp>
      <p:sp>
        <p:nvSpPr>
          <p:cNvPr id="73731" name="Rectangle 3"/>
          <p:cNvSpPr>
            <a:spLocks noGrp="1" noChangeArrowheads="1"/>
          </p:cNvSpPr>
          <p:nvPr>
            <p:ph type="body" idx="1"/>
          </p:nvPr>
        </p:nvSpPr>
        <p:spPr bwMode="auto">
          <a:xfrm>
            <a:off x="1326253" y="3467725"/>
            <a:ext cx="6966088" cy="3081729"/>
          </a:xfrm>
          <a:prstGeom prst="rect">
            <a:avLst/>
          </a:prstGeom>
          <a:noFill/>
          <a:ln w="12700">
            <a:miter lim="800000"/>
            <a:headEnd/>
            <a:tailEnd/>
          </a:ln>
        </p:spPr>
        <p:txBody>
          <a:bodyPr lIns="93860" tIns="46106" rIns="93860" bIns="46106"/>
          <a:lstStyle/>
          <a:p>
            <a:endParaRPr lang="en-US">
              <a:latin typeface="Times New Roman" pitchFamily="18" charset="0"/>
            </a:endParaRPr>
          </a:p>
        </p:txBody>
      </p:sp>
    </p:spTree>
    <p:extLst>
      <p:ext uri="{BB962C8B-B14F-4D97-AF65-F5344CB8AC3E}">
        <p14:creationId xmlns:p14="http://schemas.microsoft.com/office/powerpoint/2010/main" val="142833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A21A-A90D-8446-8686-E2E4A55CE0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40AC0-83E5-564A-BC19-1B077D6E41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F3F68-FB13-E642-B1C2-41DC43B9790D}"/>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5" name="Footer Placeholder 4">
            <a:extLst>
              <a:ext uri="{FF2B5EF4-FFF2-40B4-BE49-F238E27FC236}">
                <a16:creationId xmlns:a16="http://schemas.microsoft.com/office/drawing/2014/main" id="{4B5079A5-D2A8-3C4C-BFA2-261F230C9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8D81E-5AAE-C945-B440-5A214878E58A}"/>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209866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4416-3AD4-0843-8486-A4768F057B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03AC56-11D8-2940-ADC4-9B86869E8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0C045-0C50-2D44-B0D7-0C7CCD31B441}"/>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5" name="Footer Placeholder 4">
            <a:extLst>
              <a:ext uri="{FF2B5EF4-FFF2-40B4-BE49-F238E27FC236}">
                <a16:creationId xmlns:a16="http://schemas.microsoft.com/office/drawing/2014/main" id="{74F134C5-0EC7-574E-8C4F-465797815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4FE7C-54D1-6743-B17C-679A619633C3}"/>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185845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6A48BA-959E-1447-9049-A3DC70CBE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2BAFA-872B-414D-A0DF-499AC59DBE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50910-1905-7340-97C9-E1B7519C2AB5}"/>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5" name="Footer Placeholder 4">
            <a:extLst>
              <a:ext uri="{FF2B5EF4-FFF2-40B4-BE49-F238E27FC236}">
                <a16:creationId xmlns:a16="http://schemas.microsoft.com/office/drawing/2014/main" id="{C870E551-F6D8-2F46-B24E-577BD69B5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DBBEC-908F-3540-816E-7A47E2C74007}"/>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84859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3E13-C972-4044-90F4-35B9222054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12EBA1-BCA0-B94C-846E-FF6B0989E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17C3D-6CDC-984B-8B90-BF27A21E08C9}"/>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5" name="Footer Placeholder 4">
            <a:extLst>
              <a:ext uri="{FF2B5EF4-FFF2-40B4-BE49-F238E27FC236}">
                <a16:creationId xmlns:a16="http://schemas.microsoft.com/office/drawing/2014/main" id="{1B298E6C-571C-5A40-8D2D-F76D0CC82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BC027-4895-C345-B61B-72BECA646665}"/>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27364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1220-BAAF-A049-93E8-90BFA10402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293DEB-161C-4F4A-ABFC-0FC62CCFE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602771-780D-B04D-B9E4-A733C1B80A4E}"/>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5" name="Footer Placeholder 4">
            <a:extLst>
              <a:ext uri="{FF2B5EF4-FFF2-40B4-BE49-F238E27FC236}">
                <a16:creationId xmlns:a16="http://schemas.microsoft.com/office/drawing/2014/main" id="{857E566C-8480-504F-9317-55C0BDF01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51278-79CA-484F-80E9-1CE959FEA888}"/>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96944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800B-8389-1540-8FBE-36E2B9CD3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0BC48-6F2E-6E49-85CC-03AC0F98D6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0C2D4A-70F5-5949-AA22-9A08FD506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CA945-EA77-C148-8238-26435072C588}"/>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6" name="Footer Placeholder 5">
            <a:extLst>
              <a:ext uri="{FF2B5EF4-FFF2-40B4-BE49-F238E27FC236}">
                <a16:creationId xmlns:a16="http://schemas.microsoft.com/office/drawing/2014/main" id="{96F708AE-1995-3743-85E7-17DB7F73D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84414-B69F-8544-9086-0477A88F08E2}"/>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15682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14AE-414E-FC40-A5D9-9441EB093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525E49-2B9E-A044-BDEB-60405AF5E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EA249C-B237-0641-9BC1-F2D5660F2B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9CE651-6D70-DE4B-B8CB-E9C9BF60B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586ADD-E1F1-2B47-82A0-C42AFBB4F7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7EF83D-D118-2D4E-8360-6908521E6A1D}"/>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8" name="Footer Placeholder 7">
            <a:extLst>
              <a:ext uri="{FF2B5EF4-FFF2-40B4-BE49-F238E27FC236}">
                <a16:creationId xmlns:a16="http://schemas.microsoft.com/office/drawing/2014/main" id="{2E9285CD-35A8-604B-A5D0-BCDD495B72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E6FD96-CEAC-054F-BE68-4CAB97A78070}"/>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324420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4FD5-BE10-B545-B740-341D99277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501C5C-C92A-F04F-82F6-7DC09A1CE8A5}"/>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4" name="Footer Placeholder 3">
            <a:extLst>
              <a:ext uri="{FF2B5EF4-FFF2-40B4-BE49-F238E27FC236}">
                <a16:creationId xmlns:a16="http://schemas.microsoft.com/office/drawing/2014/main" id="{638095E6-B3EF-1C4E-A492-96BC83E33D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E65224-98E6-0A4A-8226-48503775B3DA}"/>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173300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233771-E42E-534E-885E-9EABD48D80C7}"/>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3" name="Footer Placeholder 2">
            <a:extLst>
              <a:ext uri="{FF2B5EF4-FFF2-40B4-BE49-F238E27FC236}">
                <a16:creationId xmlns:a16="http://schemas.microsoft.com/office/drawing/2014/main" id="{7DBD6127-A029-0E42-B1B6-39BC11F11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BDAD35-B689-DD4F-B314-5D2C8ED04517}"/>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418498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68C9-A033-1746-BB14-A87F8E168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715E6E-09A2-C94F-AED3-F56DFA1D5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96D67D-8E98-7449-BAD3-01C24ABB7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BED14-0696-A246-977B-988D8A9DE0A4}"/>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6" name="Footer Placeholder 5">
            <a:extLst>
              <a:ext uri="{FF2B5EF4-FFF2-40B4-BE49-F238E27FC236}">
                <a16:creationId xmlns:a16="http://schemas.microsoft.com/office/drawing/2014/main" id="{A91FE476-858B-3346-AD6C-689509D89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40C8F-40BB-0C4B-B221-28A03B6F89EB}"/>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1000098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EB33-1DC8-BB4F-802D-1B740C16A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DD3AE0-D465-A84A-B995-40350E5C2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DE407A-DB9B-4940-894A-7190359F5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609AF2-1E4D-D740-8AEA-7CB72CD1E1C2}"/>
              </a:ext>
            </a:extLst>
          </p:cNvPr>
          <p:cNvSpPr>
            <a:spLocks noGrp="1"/>
          </p:cNvSpPr>
          <p:nvPr>
            <p:ph type="dt" sz="half" idx="10"/>
          </p:nvPr>
        </p:nvSpPr>
        <p:spPr/>
        <p:txBody>
          <a:bodyPr/>
          <a:lstStyle/>
          <a:p>
            <a:fld id="{C34BE933-B62B-F446-9454-6BD719F4553A}" type="datetimeFigureOut">
              <a:rPr lang="en-US" smtClean="0"/>
              <a:t>5/2/22</a:t>
            </a:fld>
            <a:endParaRPr lang="en-US"/>
          </a:p>
        </p:txBody>
      </p:sp>
      <p:sp>
        <p:nvSpPr>
          <p:cNvPr id="6" name="Footer Placeholder 5">
            <a:extLst>
              <a:ext uri="{FF2B5EF4-FFF2-40B4-BE49-F238E27FC236}">
                <a16:creationId xmlns:a16="http://schemas.microsoft.com/office/drawing/2014/main" id="{3FD40076-0A51-174B-82F2-5CD91CD23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1C713-1D48-CF46-8F38-50A12FE4B3A6}"/>
              </a:ext>
            </a:extLst>
          </p:cNvPr>
          <p:cNvSpPr>
            <a:spLocks noGrp="1"/>
          </p:cNvSpPr>
          <p:nvPr>
            <p:ph type="sldNum" sz="quarter" idx="12"/>
          </p:nvPr>
        </p:nvSpPr>
        <p:spPr/>
        <p:txBody>
          <a:bodyPr/>
          <a:lstStyle/>
          <a:p>
            <a:fld id="{14770361-F2FD-604E-BF94-F4CA3D0C083A}" type="slidenum">
              <a:rPr lang="en-US" smtClean="0"/>
              <a:t>‹#›</a:t>
            </a:fld>
            <a:endParaRPr lang="en-US"/>
          </a:p>
        </p:txBody>
      </p:sp>
    </p:spTree>
    <p:extLst>
      <p:ext uri="{BB962C8B-B14F-4D97-AF65-F5344CB8AC3E}">
        <p14:creationId xmlns:p14="http://schemas.microsoft.com/office/powerpoint/2010/main" val="21156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40D0B-5E8D-1F44-AF30-5315FE19B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7CF8C-7821-8044-B343-19FA7A861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C89FA-062C-EB4E-88D3-D17173319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BE933-B62B-F446-9454-6BD719F4553A}" type="datetimeFigureOut">
              <a:rPr lang="en-US" smtClean="0"/>
              <a:t>5/2/22</a:t>
            </a:fld>
            <a:endParaRPr lang="en-US"/>
          </a:p>
        </p:txBody>
      </p:sp>
      <p:sp>
        <p:nvSpPr>
          <p:cNvPr id="5" name="Footer Placeholder 4">
            <a:extLst>
              <a:ext uri="{FF2B5EF4-FFF2-40B4-BE49-F238E27FC236}">
                <a16:creationId xmlns:a16="http://schemas.microsoft.com/office/drawing/2014/main" id="{2C43DBA2-805A-E842-9E75-BBB2406F8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7EC9AD-7220-0843-813C-BADFBC76C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70361-F2FD-604E-BF94-F4CA3D0C083A}" type="slidenum">
              <a:rPr lang="en-US" smtClean="0"/>
              <a:t>‹#›</a:t>
            </a:fld>
            <a:endParaRPr lang="en-US"/>
          </a:p>
        </p:txBody>
      </p:sp>
    </p:spTree>
    <p:extLst>
      <p:ext uri="{BB962C8B-B14F-4D97-AF65-F5344CB8AC3E}">
        <p14:creationId xmlns:p14="http://schemas.microsoft.com/office/powerpoint/2010/main" val="24703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524741" y="620392"/>
            <a:ext cx="3808268" cy="5504688"/>
          </a:xfrm>
        </p:spPr>
        <p:txBody>
          <a:bodyPr>
            <a:normAutofit/>
          </a:bodyPr>
          <a:lstStyle/>
          <a:p>
            <a:r>
              <a:rPr lang="en-GB" sz="6000">
                <a:solidFill>
                  <a:schemeClr val="accent5"/>
                </a:solidFill>
              </a:rPr>
              <a:t>Purpose of Views (read 4.4)</a:t>
            </a:r>
          </a:p>
        </p:txBody>
      </p:sp>
      <p:graphicFrame>
        <p:nvGraphicFramePr>
          <p:cNvPr id="72710" name="Rectangle 3">
            <a:extLst>
              <a:ext uri="{FF2B5EF4-FFF2-40B4-BE49-F238E27FC236}">
                <a16:creationId xmlns:a16="http://schemas.microsoft.com/office/drawing/2014/main" id="{A3760CAD-FE09-4D4A-A055-2ABBA1A1A6E1}"/>
              </a:ext>
            </a:extLst>
          </p:cNvPr>
          <p:cNvGraphicFramePr>
            <a:graphicFrameLocks noGrp="1"/>
          </p:cNvGraphicFramePr>
          <p:nvPr>
            <p:ph idx="1"/>
            <p:extLst>
              <p:ext uri="{D42A27DB-BD31-4B8C-83A1-F6EECF244321}">
                <p14:modId xmlns:p14="http://schemas.microsoft.com/office/powerpoint/2010/main" val="204565069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1026"/>
          <p:cNvSpPr>
            <a:spLocks noGrp="1" noChangeArrowheads="1"/>
          </p:cNvSpPr>
          <p:nvPr>
            <p:ph type="title"/>
          </p:nvPr>
        </p:nvSpPr>
        <p:spPr/>
        <p:txBody>
          <a:bodyPr/>
          <a:lstStyle/>
          <a:p>
            <a:r>
              <a:rPr lang="en-US" dirty="0"/>
              <a:t>GROUP BY – Formal Statement</a:t>
            </a:r>
          </a:p>
        </p:txBody>
      </p:sp>
      <p:sp>
        <p:nvSpPr>
          <p:cNvPr id="235523" name="Rectangle 1027"/>
          <p:cNvSpPr>
            <a:spLocks noGrp="1" noChangeArrowheads="1"/>
          </p:cNvSpPr>
          <p:nvPr>
            <p:ph idx="1"/>
          </p:nvPr>
        </p:nvSpPr>
        <p:spPr/>
        <p:txBody>
          <a:bodyPr/>
          <a:lstStyle/>
          <a:p>
            <a:r>
              <a:rPr lang="en-US" u="sng" dirty="0">
                <a:solidFill>
                  <a:srgbClr val="FF0000"/>
                </a:solidFill>
              </a:rPr>
              <a:t>All column names in SELECT list must appear in GROUP BY clause</a:t>
            </a:r>
            <a:r>
              <a:rPr lang="en-US" dirty="0">
                <a:solidFill>
                  <a:srgbClr val="FF0000"/>
                </a:solidFill>
              </a:rPr>
              <a:t>, unless name is used only in an aggregate function. </a:t>
            </a:r>
          </a:p>
          <a:p>
            <a:pPr lvl="1"/>
            <a:r>
              <a:rPr lang="en-US" dirty="0">
                <a:solidFill>
                  <a:srgbClr val="009900"/>
                </a:solidFill>
              </a:rPr>
              <a:t>The reverse is not always true.</a:t>
            </a:r>
          </a:p>
          <a:p>
            <a:r>
              <a:rPr lang="en-US" dirty="0"/>
              <a:t>If WHERE is used with GROUP BY, WHERE is applied first, then groups are formed from remaining rows satisfying predicate.</a:t>
            </a:r>
          </a:p>
          <a:p>
            <a:pPr lvl="1"/>
            <a:r>
              <a:rPr lang="en-US" dirty="0"/>
              <a:t>That is, filter rows then make groups</a:t>
            </a:r>
          </a:p>
          <a:p>
            <a:r>
              <a:rPr lang="en-US" dirty="0"/>
              <a:t>ISO considers two nulls to be equal in GROUP BY.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dirty="0"/>
              <a:t>Example 5.17  Use of GROUP BY with WHERE</a:t>
            </a:r>
          </a:p>
        </p:txBody>
      </p:sp>
      <p:sp>
        <p:nvSpPr>
          <p:cNvPr id="231427" name="Rectangle 3"/>
          <p:cNvSpPr>
            <a:spLocks noGrp="1" noChangeArrowheads="1"/>
          </p:cNvSpPr>
          <p:nvPr>
            <p:ph idx="1"/>
          </p:nvPr>
        </p:nvSpPr>
        <p:spPr/>
        <p:txBody>
          <a:bodyPr/>
          <a:lstStyle/>
          <a:p>
            <a:r>
              <a:rPr lang="en-US" i="1" u="sng" dirty="0"/>
              <a:t>Find number of staff and their total salaries for branch 003, 005, 007.</a:t>
            </a:r>
          </a:p>
          <a:p>
            <a:endParaRPr lang="en-US" dirty="0"/>
          </a:p>
          <a:p>
            <a:pPr lvl="1">
              <a:buNone/>
            </a:pPr>
            <a:r>
              <a:rPr lang="en-US" b="1" dirty="0"/>
              <a:t>SELECT</a:t>
            </a:r>
            <a:r>
              <a:rPr lang="en-US" dirty="0"/>
              <a:t> 	</a:t>
            </a:r>
            <a:r>
              <a:rPr lang="en-US" dirty="0" err="1"/>
              <a:t>s.branchNo</a:t>
            </a:r>
            <a:r>
              <a:rPr lang="en-US" dirty="0"/>
              <a:t>, </a:t>
            </a:r>
          </a:p>
          <a:p>
            <a:pPr lvl="1">
              <a:buNone/>
            </a:pPr>
            <a:r>
              <a:rPr lang="en-US" b="1" dirty="0"/>
              <a:t>			COUNT</a:t>
            </a:r>
            <a:r>
              <a:rPr lang="en-US" dirty="0"/>
              <a:t>(</a:t>
            </a:r>
            <a:r>
              <a:rPr lang="en-US" dirty="0" err="1"/>
              <a:t>s.staffNo</a:t>
            </a:r>
            <a:r>
              <a:rPr lang="en-US" dirty="0"/>
              <a:t>) </a:t>
            </a:r>
            <a:r>
              <a:rPr lang="en-US" b="1" dirty="0"/>
              <a:t>AS</a:t>
            </a:r>
            <a:r>
              <a:rPr lang="en-US" dirty="0"/>
              <a:t> count,</a:t>
            </a:r>
          </a:p>
          <a:p>
            <a:pPr lvl="1">
              <a:buNone/>
            </a:pPr>
            <a:r>
              <a:rPr lang="en-US" dirty="0"/>
              <a:t>			</a:t>
            </a:r>
            <a:r>
              <a:rPr lang="en-US" b="1" dirty="0"/>
              <a:t>SUM</a:t>
            </a:r>
            <a:r>
              <a:rPr lang="en-US" dirty="0"/>
              <a:t>(</a:t>
            </a:r>
            <a:r>
              <a:rPr lang="en-US" dirty="0" err="1"/>
              <a:t>s.salary</a:t>
            </a:r>
            <a:r>
              <a:rPr lang="en-US" dirty="0"/>
              <a:t>) </a:t>
            </a:r>
            <a:r>
              <a:rPr lang="en-US" b="1" dirty="0"/>
              <a:t>AS</a:t>
            </a:r>
            <a:r>
              <a:rPr lang="en-US" dirty="0"/>
              <a:t> sum</a:t>
            </a:r>
          </a:p>
          <a:p>
            <a:pPr lvl="1">
              <a:buNone/>
            </a:pPr>
            <a:r>
              <a:rPr lang="en-US" b="1" dirty="0"/>
              <a:t>FROM</a:t>
            </a:r>
            <a:r>
              <a:rPr lang="en-US" dirty="0"/>
              <a:t> Staff s</a:t>
            </a:r>
          </a:p>
          <a:p>
            <a:pPr lvl="1">
              <a:buNone/>
            </a:pPr>
            <a:r>
              <a:rPr lang="en-US" dirty="0"/>
              <a:t>WHERE </a:t>
            </a:r>
            <a:r>
              <a:rPr lang="en-US" dirty="0" err="1"/>
              <a:t>branchNo</a:t>
            </a:r>
            <a:r>
              <a:rPr lang="en-US" dirty="0"/>
              <a:t> IN (‘B003’,’B005’,’B007’)</a:t>
            </a:r>
          </a:p>
          <a:p>
            <a:pPr lvl="1">
              <a:buNone/>
            </a:pPr>
            <a:r>
              <a:rPr lang="en-US" b="1" dirty="0">
                <a:solidFill>
                  <a:srgbClr val="FF0000"/>
                </a:solidFill>
              </a:rPr>
              <a:t>GROUP BY </a:t>
            </a:r>
            <a:r>
              <a:rPr lang="en-US" dirty="0" err="1">
                <a:solidFill>
                  <a:srgbClr val="FF0000"/>
                </a:solidFill>
              </a:rPr>
              <a:t>s.branchNo</a:t>
            </a:r>
            <a:endParaRPr lang="en-US" dirty="0">
              <a:solidFill>
                <a:srgbClr val="FF0000"/>
              </a:solidFill>
            </a:endParaRPr>
          </a:p>
          <a:p>
            <a:pPr lvl="1">
              <a:buNone/>
            </a:pPr>
            <a:r>
              <a:rPr lang="en-US" b="1" dirty="0"/>
              <a:t>ORDER BY </a:t>
            </a:r>
            <a:r>
              <a:rPr lang="en-US" dirty="0" err="1"/>
              <a:t>s.branchNo</a:t>
            </a:r>
            <a:r>
              <a:rPr lang="en-US" dirty="0"/>
              <a:t>;</a:t>
            </a:r>
          </a:p>
          <a:p>
            <a:pPr lvl="2"/>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t>Example 5.18  Use of HAVING</a:t>
            </a:r>
          </a:p>
        </p:txBody>
      </p:sp>
      <p:sp>
        <p:nvSpPr>
          <p:cNvPr id="499715" name="Rectangle 3"/>
          <p:cNvSpPr>
            <a:spLocks noGrp="1" noChangeArrowheads="1"/>
          </p:cNvSpPr>
          <p:nvPr>
            <p:ph idx="1"/>
          </p:nvPr>
        </p:nvSpPr>
        <p:spPr/>
        <p:txBody>
          <a:bodyPr/>
          <a:lstStyle/>
          <a:p>
            <a:r>
              <a:rPr lang="en-US" i="1" u="sng" dirty="0"/>
              <a:t>For each branch with budget=SUM(salary) &gt; 40000 and more than 1 staff member, report on the number of staff in that branch and the budget.</a:t>
            </a:r>
          </a:p>
          <a:p>
            <a:endParaRPr lang="en-US" dirty="0"/>
          </a:p>
          <a:p>
            <a:pPr lvl="1">
              <a:buNone/>
            </a:pPr>
            <a:r>
              <a:rPr lang="en-US" b="1" dirty="0"/>
              <a:t>SELECT</a:t>
            </a:r>
            <a:r>
              <a:rPr lang="en-US" dirty="0"/>
              <a:t> branchNo, </a:t>
            </a:r>
            <a:r>
              <a:rPr lang="en-US" b="1" dirty="0"/>
              <a:t>COUNT</a:t>
            </a:r>
            <a:r>
              <a:rPr lang="en-US" dirty="0"/>
              <a:t>(</a:t>
            </a:r>
            <a:r>
              <a:rPr lang="en-US" dirty="0" err="1"/>
              <a:t>staffNo</a:t>
            </a:r>
            <a:r>
              <a:rPr lang="en-US" dirty="0"/>
              <a:t>), </a:t>
            </a:r>
            <a:r>
              <a:rPr lang="en-US" b="1" dirty="0"/>
              <a:t>SUM</a:t>
            </a:r>
            <a:r>
              <a:rPr lang="en-US" dirty="0"/>
              <a:t>(salary)</a:t>
            </a:r>
          </a:p>
          <a:p>
            <a:pPr lvl="1">
              <a:buNone/>
            </a:pPr>
            <a:r>
              <a:rPr lang="en-US" b="1" dirty="0"/>
              <a:t>FROM</a:t>
            </a:r>
            <a:r>
              <a:rPr lang="en-US" dirty="0"/>
              <a:t> Staff</a:t>
            </a:r>
          </a:p>
          <a:p>
            <a:pPr lvl="1">
              <a:buNone/>
            </a:pPr>
            <a:r>
              <a:rPr lang="en-US" b="1" dirty="0"/>
              <a:t>GROUP BY</a:t>
            </a:r>
            <a:r>
              <a:rPr lang="en-US" dirty="0"/>
              <a:t> branchNo</a:t>
            </a:r>
          </a:p>
          <a:p>
            <a:pPr lvl="1">
              <a:buNone/>
            </a:pPr>
            <a:r>
              <a:rPr lang="en-US" b="1" dirty="0"/>
              <a:t>HAVING COUNT</a:t>
            </a:r>
            <a:r>
              <a:rPr lang="en-US" dirty="0"/>
              <a:t>(</a:t>
            </a:r>
            <a:r>
              <a:rPr lang="en-US" dirty="0" err="1"/>
              <a:t>staffNo</a:t>
            </a:r>
            <a:r>
              <a:rPr lang="en-US" dirty="0"/>
              <a:t>) &gt; 1 and </a:t>
            </a:r>
            <a:r>
              <a:rPr lang="en-US" b="1" dirty="0"/>
              <a:t>SUM</a:t>
            </a:r>
            <a:r>
              <a:rPr lang="en-US" dirty="0"/>
              <a:t>(salary) &gt; 40000</a:t>
            </a:r>
          </a:p>
          <a:p>
            <a:pPr lvl="1">
              <a:buNone/>
            </a:pPr>
            <a:r>
              <a:rPr lang="en-US" b="1" dirty="0"/>
              <a:t>ORDER BY </a:t>
            </a:r>
            <a:r>
              <a:rPr lang="en-US" dirty="0"/>
              <a:t>branchNo;</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Grp="1" noChangeArrowheads="1"/>
          </p:cNvSpPr>
          <p:nvPr>
            <p:ph type="title"/>
          </p:nvPr>
        </p:nvSpPr>
        <p:spPr>
          <a:xfrm>
            <a:off x="591065" y="152400"/>
            <a:ext cx="10515600" cy="1325563"/>
          </a:xfrm>
        </p:spPr>
        <p:txBody>
          <a:bodyPr/>
          <a:lstStyle/>
          <a:p>
            <a:r>
              <a:rPr lang="en-US"/>
              <a:t>GROUP BY and HAVING and Join</a:t>
            </a:r>
          </a:p>
        </p:txBody>
      </p:sp>
      <p:sp>
        <p:nvSpPr>
          <p:cNvPr id="11" name="Rectangle 2"/>
          <p:cNvSpPr txBox="1">
            <a:spLocks noChangeArrowheads="1"/>
          </p:cNvSpPr>
          <p:nvPr/>
        </p:nvSpPr>
        <p:spPr bwMode="auto">
          <a:xfrm>
            <a:off x="1981200" y="1295400"/>
            <a:ext cx="8610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base" hangingPunct="0">
              <a:lnSpc>
                <a:spcPct val="80000"/>
              </a:lnSpc>
              <a:spcBef>
                <a:spcPct val="20000"/>
              </a:spcBef>
              <a:spcAft>
                <a:spcPct val="0"/>
              </a:spcAft>
              <a:buClr>
                <a:schemeClr val="tx2"/>
              </a:buClr>
              <a:buSzPct val="70000"/>
              <a:defRPr/>
            </a:pPr>
            <a:r>
              <a:rPr kumimoji="1" lang="en-US" sz="2000" b="1" kern="0" dirty="0">
                <a:solidFill>
                  <a:srgbClr val="000066"/>
                </a:solidFill>
                <a:latin typeface="Calibri" pitchFamily="34" charset="0"/>
                <a:ea typeface="조선일보명조"/>
                <a:cs typeface="조선일보명조" pitchFamily="18" charset="-127"/>
              </a:rPr>
              <a:t>Viewing (</a:t>
            </a:r>
            <a:r>
              <a:rPr kumimoji="1" lang="en-US" sz="2000" b="1" kern="0" dirty="0" err="1">
                <a:solidFill>
                  <a:srgbClr val="000066"/>
                </a:solidFill>
                <a:latin typeface="Calibri" pitchFamily="34" charset="0"/>
                <a:ea typeface="조선일보명조"/>
                <a:cs typeface="조선일보명조" pitchFamily="18" charset="-127"/>
              </a:rPr>
              <a:t>clientNo</a:t>
            </a:r>
            <a:r>
              <a:rPr kumimoji="1" lang="en-US" sz="2000" b="1" kern="0" dirty="0">
                <a:solidFill>
                  <a:srgbClr val="000066"/>
                </a:solidFill>
                <a:latin typeface="Calibri" pitchFamily="34" charset="0"/>
                <a:ea typeface="조선일보명조"/>
                <a:cs typeface="조선일보명조" pitchFamily="18" charset="-127"/>
              </a:rPr>
              <a:t>, </a:t>
            </a:r>
            <a:r>
              <a:rPr kumimoji="1" lang="en-US" sz="2000" b="1" kern="0" dirty="0" err="1">
                <a:solidFill>
                  <a:srgbClr val="000066"/>
                </a:solidFill>
                <a:latin typeface="Calibri" pitchFamily="34" charset="0"/>
                <a:ea typeface="조선일보명조"/>
                <a:cs typeface="조선일보명조" pitchFamily="18" charset="-127"/>
              </a:rPr>
              <a:t>propertyNo</a:t>
            </a:r>
            <a:r>
              <a:rPr kumimoji="1" lang="en-US" sz="2000" b="1" kern="0" dirty="0">
                <a:solidFill>
                  <a:srgbClr val="000066"/>
                </a:solidFill>
                <a:latin typeface="Calibri" pitchFamily="34" charset="0"/>
                <a:ea typeface="조선일보명조"/>
                <a:cs typeface="조선일보명조" pitchFamily="18" charset="-127"/>
              </a:rPr>
              <a:t>, </a:t>
            </a:r>
            <a:r>
              <a:rPr kumimoji="1" lang="en-US" sz="2000" b="1" kern="0" dirty="0" err="1">
                <a:solidFill>
                  <a:srgbClr val="000066"/>
                </a:solidFill>
                <a:latin typeface="Calibri" pitchFamily="34" charset="0"/>
                <a:ea typeface="조선일보명조"/>
                <a:cs typeface="조선일보명조" pitchFamily="18" charset="-127"/>
              </a:rPr>
              <a:t>viewDate</a:t>
            </a:r>
            <a:r>
              <a:rPr kumimoji="1" lang="en-US" sz="2000" b="1" kern="0" dirty="0">
                <a:solidFill>
                  <a:srgbClr val="000066"/>
                </a:solidFill>
                <a:latin typeface="Calibri" pitchFamily="34" charset="0"/>
                <a:ea typeface="조선일보명조"/>
                <a:cs typeface="조선일보명조" pitchFamily="18" charset="-127"/>
              </a:rPr>
              <a:t>, comment)</a:t>
            </a:r>
          </a:p>
          <a:p>
            <a:pPr marL="342900" indent="-342900" eaLnBrk="0" fontAlgn="base" hangingPunct="0">
              <a:lnSpc>
                <a:spcPct val="80000"/>
              </a:lnSpc>
              <a:spcBef>
                <a:spcPct val="20000"/>
              </a:spcBef>
              <a:spcAft>
                <a:spcPct val="0"/>
              </a:spcAft>
              <a:buClr>
                <a:schemeClr val="tx2"/>
              </a:buClr>
              <a:buSzPct val="70000"/>
              <a:defRPr/>
            </a:pPr>
            <a:endParaRPr kumimoji="1" lang="en-US" sz="2000" kern="0" dirty="0">
              <a:solidFill>
                <a:srgbClr val="000066"/>
              </a:solidFill>
              <a:latin typeface="Calibri" pitchFamily="34" charset="0"/>
              <a:ea typeface="조선일보명조"/>
              <a:cs typeface="조선일보명조" pitchFamily="18" charset="-127"/>
            </a:endParaRPr>
          </a:p>
          <a:p>
            <a:pPr marL="342900" indent="-342900" eaLnBrk="0" fontAlgn="base" hangingPunct="0">
              <a:lnSpc>
                <a:spcPct val="80000"/>
              </a:lnSpc>
              <a:spcBef>
                <a:spcPct val="20000"/>
              </a:spcBef>
              <a:spcAft>
                <a:spcPct val="0"/>
              </a:spcAft>
              <a:buClr>
                <a:schemeClr val="tx2"/>
              </a:buClr>
              <a:buSzPct val="70000"/>
              <a:defRPr/>
            </a:pPr>
            <a:r>
              <a:rPr kumimoji="1" lang="en-US" sz="2000" i="1" u="sng" kern="0" dirty="0">
                <a:solidFill>
                  <a:srgbClr val="000066"/>
                </a:solidFill>
                <a:latin typeface="Calibri" pitchFamily="34" charset="0"/>
                <a:ea typeface="조선일보명조"/>
                <a:cs typeface="조선일보명조" pitchFamily="18" charset="-127"/>
              </a:rPr>
              <a:t>Find </a:t>
            </a:r>
            <a:r>
              <a:rPr kumimoji="1" lang="en-US" sz="2000" b="1" i="1" u="sng" kern="0" dirty="0">
                <a:solidFill>
                  <a:srgbClr val="000066"/>
                </a:solidFill>
                <a:latin typeface="Calibri" pitchFamily="34" charset="0"/>
                <a:ea typeface="조선일보명조"/>
                <a:cs typeface="조선일보명조" pitchFamily="18" charset="-127"/>
              </a:rPr>
              <a:t>clients (</a:t>
            </a:r>
            <a:r>
              <a:rPr kumimoji="1" lang="en-US" sz="2000" b="1" i="1" u="sng" kern="0" dirty="0" err="1">
                <a:solidFill>
                  <a:srgbClr val="000066"/>
                </a:solidFill>
                <a:latin typeface="Calibri" pitchFamily="34" charset="0"/>
                <a:ea typeface="조선일보명조"/>
                <a:cs typeface="조선일보명조" pitchFamily="18" charset="-127"/>
              </a:rPr>
              <a:t>clientNo</a:t>
            </a:r>
            <a:r>
              <a:rPr kumimoji="1" lang="en-US" sz="2000" b="1" i="1" u="sng" kern="0" dirty="0">
                <a:solidFill>
                  <a:srgbClr val="000066"/>
                </a:solidFill>
                <a:latin typeface="Calibri" pitchFamily="34" charset="0"/>
                <a:ea typeface="조선일보명조"/>
                <a:cs typeface="조선일보명조" pitchFamily="18" charset="-127"/>
              </a:rPr>
              <a:t>) </a:t>
            </a:r>
            <a:r>
              <a:rPr kumimoji="1" lang="en-US" sz="2000" i="1" u="sng" kern="0" dirty="0">
                <a:solidFill>
                  <a:srgbClr val="000066"/>
                </a:solidFill>
                <a:latin typeface="Calibri" pitchFamily="34" charset="0"/>
                <a:ea typeface="조선일보명조"/>
                <a:cs typeface="조선일보명조" pitchFamily="18" charset="-127"/>
              </a:rPr>
              <a:t>who have viewed more than one property.</a:t>
            </a:r>
          </a:p>
          <a:p>
            <a:pPr marL="342900" indent="-342900" eaLnBrk="0" fontAlgn="base" hangingPunct="0">
              <a:lnSpc>
                <a:spcPct val="80000"/>
              </a:lnSpc>
              <a:spcBef>
                <a:spcPct val="20000"/>
              </a:spcBef>
              <a:spcAft>
                <a:spcPct val="0"/>
              </a:spcAft>
              <a:buClr>
                <a:schemeClr val="tx2"/>
              </a:buClr>
              <a:buSzPct val="70000"/>
              <a:defRPr/>
            </a:pPr>
            <a:endParaRPr kumimoji="1" lang="en-US" sz="2000" kern="0" dirty="0">
              <a:solidFill>
                <a:srgbClr val="000066"/>
              </a:solidFill>
              <a:latin typeface="Calibri" pitchFamily="34" charset="0"/>
              <a:ea typeface="조선일보명조"/>
              <a:cs typeface="조선일보명조" pitchFamily="18" charset="-127"/>
            </a:endParaRPr>
          </a:p>
          <a:p>
            <a:pPr marL="342900" indent="-342900" eaLnBrk="0" fontAlgn="base" hangingPunct="0">
              <a:lnSpc>
                <a:spcPct val="80000"/>
              </a:lnSpc>
              <a:spcBef>
                <a:spcPct val="20000"/>
              </a:spcBef>
              <a:spcAft>
                <a:spcPct val="0"/>
              </a:spcAft>
              <a:buClr>
                <a:schemeClr val="tx2"/>
              </a:buClr>
              <a:buSzPct val="70000"/>
              <a:defRPr/>
            </a:pPr>
            <a:r>
              <a:rPr kumimoji="1" lang="en-US" sz="2000" b="1" kern="0" dirty="0">
                <a:solidFill>
                  <a:srgbClr val="000066"/>
                </a:solidFill>
                <a:latin typeface="Calibri" pitchFamily="34" charset="0"/>
                <a:ea typeface="조선일보명조"/>
                <a:cs typeface="조선일보명조" pitchFamily="18" charset="-127"/>
              </a:rPr>
              <a:t>SELECT</a:t>
            </a:r>
            <a:r>
              <a:rPr kumimoji="1" lang="en-US" sz="2000" kern="0" dirty="0">
                <a:solidFill>
                  <a:srgbClr val="000066"/>
                </a:solidFill>
                <a:latin typeface="Calibri" pitchFamily="34" charset="0"/>
                <a:ea typeface="조선일보명조"/>
                <a:cs typeface="조선일보명조" pitchFamily="18" charset="-127"/>
              </a:rPr>
              <a:t> </a:t>
            </a:r>
            <a:r>
              <a:rPr kumimoji="1" lang="en-US" sz="2000" kern="0" dirty="0" err="1">
                <a:solidFill>
                  <a:srgbClr val="000066"/>
                </a:solidFill>
                <a:latin typeface="Calibri" pitchFamily="34" charset="0"/>
                <a:ea typeface="조선일보명조"/>
                <a:cs typeface="조선일보명조" pitchFamily="18" charset="-127"/>
              </a:rPr>
              <a:t>clientNo</a:t>
            </a:r>
            <a:endParaRPr kumimoji="1" lang="en-US" sz="2000" kern="0" dirty="0">
              <a:solidFill>
                <a:srgbClr val="000066"/>
              </a:solidFill>
              <a:latin typeface="Calibri" pitchFamily="34" charset="0"/>
              <a:ea typeface="조선일보명조"/>
              <a:cs typeface="조선일보명조" pitchFamily="18" charset="-127"/>
            </a:endParaRPr>
          </a:p>
          <a:p>
            <a:pPr marL="342900" indent="-342900" eaLnBrk="0" fontAlgn="base" hangingPunct="0">
              <a:lnSpc>
                <a:spcPct val="80000"/>
              </a:lnSpc>
              <a:spcBef>
                <a:spcPct val="20000"/>
              </a:spcBef>
              <a:spcAft>
                <a:spcPct val="0"/>
              </a:spcAft>
              <a:buClr>
                <a:schemeClr val="tx2"/>
              </a:buClr>
              <a:buSzPct val="70000"/>
              <a:defRPr/>
            </a:pPr>
            <a:r>
              <a:rPr kumimoji="1" lang="en-US" sz="2000" b="1" kern="0" dirty="0">
                <a:solidFill>
                  <a:srgbClr val="000066"/>
                </a:solidFill>
                <a:latin typeface="Calibri" pitchFamily="34" charset="0"/>
                <a:ea typeface="조선일보명조"/>
                <a:cs typeface="조선일보명조" pitchFamily="18" charset="-127"/>
              </a:rPr>
              <a:t>FROM</a:t>
            </a:r>
            <a:r>
              <a:rPr kumimoji="1" lang="en-US" sz="2000" kern="0" dirty="0">
                <a:solidFill>
                  <a:srgbClr val="000066"/>
                </a:solidFill>
                <a:latin typeface="Calibri" pitchFamily="34" charset="0"/>
                <a:ea typeface="조선일보명조"/>
                <a:cs typeface="조선일보명조" pitchFamily="18" charset="-127"/>
              </a:rPr>
              <a:t> Viewing v</a:t>
            </a:r>
          </a:p>
          <a:p>
            <a:pPr marL="342900" indent="-342900" eaLnBrk="0" fontAlgn="base" hangingPunct="0">
              <a:lnSpc>
                <a:spcPct val="80000"/>
              </a:lnSpc>
              <a:spcBef>
                <a:spcPct val="20000"/>
              </a:spcBef>
              <a:spcAft>
                <a:spcPct val="0"/>
              </a:spcAft>
              <a:buClr>
                <a:schemeClr val="tx2"/>
              </a:buClr>
              <a:buSzPct val="70000"/>
              <a:defRPr/>
            </a:pPr>
            <a:r>
              <a:rPr kumimoji="1" lang="en-US" sz="2000" b="1" kern="0" dirty="0">
                <a:solidFill>
                  <a:srgbClr val="000066"/>
                </a:solidFill>
                <a:latin typeface="Calibri" pitchFamily="34" charset="0"/>
                <a:ea typeface="조선일보명조"/>
                <a:cs typeface="조선일보명조" pitchFamily="18" charset="-127"/>
              </a:rPr>
              <a:t>GROUP BY </a:t>
            </a:r>
            <a:r>
              <a:rPr kumimoji="1" lang="en-US" sz="2000" kern="0" dirty="0" err="1">
                <a:solidFill>
                  <a:srgbClr val="000066"/>
                </a:solidFill>
                <a:latin typeface="Calibri" pitchFamily="34" charset="0"/>
                <a:ea typeface="조선일보명조"/>
                <a:cs typeface="조선일보명조" pitchFamily="18" charset="-127"/>
              </a:rPr>
              <a:t>v.clientNo</a:t>
            </a:r>
            <a:endParaRPr kumimoji="1" lang="en-US" sz="2000" kern="0" dirty="0">
              <a:solidFill>
                <a:srgbClr val="000066"/>
              </a:solidFill>
              <a:latin typeface="Calibri" pitchFamily="34" charset="0"/>
              <a:ea typeface="조선일보명조"/>
              <a:cs typeface="조선일보명조" pitchFamily="18" charset="-127"/>
            </a:endParaRPr>
          </a:p>
          <a:p>
            <a:pPr marL="342900" indent="-342900" eaLnBrk="0" fontAlgn="base" hangingPunct="0">
              <a:lnSpc>
                <a:spcPct val="80000"/>
              </a:lnSpc>
              <a:spcBef>
                <a:spcPct val="20000"/>
              </a:spcBef>
              <a:spcAft>
                <a:spcPct val="0"/>
              </a:spcAft>
              <a:buClr>
                <a:schemeClr val="tx2"/>
              </a:buClr>
              <a:buSzPct val="70000"/>
              <a:defRPr/>
            </a:pPr>
            <a:r>
              <a:rPr kumimoji="1" lang="en-US" sz="2000" b="1" kern="0" dirty="0">
                <a:solidFill>
                  <a:srgbClr val="000066"/>
                </a:solidFill>
                <a:latin typeface="Calibri" pitchFamily="34" charset="0"/>
                <a:ea typeface="조선일보명조"/>
                <a:cs typeface="조선일보명조" pitchFamily="18" charset="-127"/>
              </a:rPr>
              <a:t>HAVING COUNT</a:t>
            </a:r>
            <a:r>
              <a:rPr kumimoji="1" lang="en-US" sz="2000" kern="0" dirty="0">
                <a:solidFill>
                  <a:srgbClr val="000066"/>
                </a:solidFill>
                <a:latin typeface="Calibri" pitchFamily="34" charset="0"/>
                <a:ea typeface="조선일보명조"/>
                <a:cs typeface="조선일보명조" pitchFamily="18" charset="-127"/>
              </a:rPr>
              <a:t>(*) &gt; 1;</a:t>
            </a:r>
          </a:p>
          <a:p>
            <a:pPr marL="342900" indent="-342900" eaLnBrk="0" fontAlgn="base" hangingPunct="0">
              <a:lnSpc>
                <a:spcPct val="80000"/>
              </a:lnSpc>
              <a:spcBef>
                <a:spcPct val="20000"/>
              </a:spcBef>
              <a:spcAft>
                <a:spcPct val="0"/>
              </a:spcAft>
              <a:buClr>
                <a:schemeClr val="tx2"/>
              </a:buClr>
              <a:buSzPct val="70000"/>
              <a:defRPr/>
            </a:pPr>
            <a:endParaRPr kumimoji="1" lang="en-US" sz="2000" kern="0" dirty="0">
              <a:solidFill>
                <a:srgbClr val="000066"/>
              </a:solidFill>
              <a:latin typeface="Calibri" pitchFamily="34" charset="0"/>
              <a:ea typeface="조선일보명조"/>
              <a:cs typeface="조선일보명조" pitchFamily="18" charset="-127"/>
            </a:endParaRPr>
          </a:p>
          <a:p>
            <a:pPr marL="342900" indent="-342900" eaLnBrk="0" fontAlgn="base" hangingPunct="0">
              <a:lnSpc>
                <a:spcPct val="80000"/>
              </a:lnSpc>
              <a:spcBef>
                <a:spcPct val="20000"/>
              </a:spcBef>
              <a:spcAft>
                <a:spcPct val="0"/>
              </a:spcAft>
              <a:buClr>
                <a:schemeClr val="tx2"/>
              </a:buClr>
              <a:buSzPct val="70000"/>
              <a:defRPr/>
            </a:pPr>
            <a:r>
              <a:rPr kumimoji="1" lang="en-US" sz="2000" i="1" u="sng" kern="0" dirty="0">
                <a:solidFill>
                  <a:srgbClr val="000066"/>
                </a:solidFill>
                <a:latin typeface="Calibri" pitchFamily="34" charset="0"/>
                <a:ea typeface="조선일보명조"/>
                <a:cs typeface="조선일보명조" pitchFamily="18" charset="-127"/>
              </a:rPr>
              <a:t>Find </a:t>
            </a:r>
            <a:r>
              <a:rPr kumimoji="1" lang="en-US" sz="2000" b="1" i="1" u="sng" kern="0" dirty="0">
                <a:solidFill>
                  <a:srgbClr val="000066"/>
                </a:solidFill>
                <a:latin typeface="Calibri" pitchFamily="34" charset="0"/>
                <a:ea typeface="조선일보명조"/>
                <a:cs typeface="조선일보명조" pitchFamily="18" charset="-127"/>
              </a:rPr>
              <a:t>names of clients</a:t>
            </a:r>
            <a:r>
              <a:rPr kumimoji="1" lang="en-US" sz="2000" i="1" u="sng" kern="0" dirty="0">
                <a:solidFill>
                  <a:srgbClr val="000066"/>
                </a:solidFill>
                <a:latin typeface="Calibri" pitchFamily="34" charset="0"/>
                <a:ea typeface="조선일보명조"/>
                <a:cs typeface="조선일보명조" pitchFamily="18" charset="-127"/>
              </a:rPr>
              <a:t> who have viewed more than one property.</a:t>
            </a:r>
          </a:p>
          <a:p>
            <a:pPr marL="342900" indent="-342900" eaLnBrk="0" fontAlgn="base" hangingPunct="0">
              <a:lnSpc>
                <a:spcPct val="80000"/>
              </a:lnSpc>
              <a:spcBef>
                <a:spcPct val="20000"/>
              </a:spcBef>
              <a:spcAft>
                <a:spcPct val="0"/>
              </a:spcAft>
              <a:buClr>
                <a:schemeClr val="tx2"/>
              </a:buClr>
              <a:buSzPct val="70000"/>
              <a:defRPr/>
            </a:pPr>
            <a:endParaRPr kumimoji="1" lang="en-US" sz="2000" kern="0" dirty="0">
              <a:solidFill>
                <a:srgbClr val="000066"/>
              </a:solidFill>
              <a:latin typeface="Calibri" pitchFamily="34" charset="0"/>
              <a:ea typeface="조선일보명조"/>
              <a:cs typeface="조선일보명조" pitchFamily="18" charset="-127"/>
            </a:endParaRPr>
          </a:p>
          <a:p>
            <a:pPr marL="342900" indent="-342900" eaLnBrk="0" fontAlgn="base" hangingPunct="0">
              <a:lnSpc>
                <a:spcPct val="80000"/>
              </a:lnSpc>
              <a:spcBef>
                <a:spcPct val="20000"/>
              </a:spcBef>
              <a:spcAft>
                <a:spcPct val="0"/>
              </a:spcAft>
              <a:buClr>
                <a:schemeClr val="tx2"/>
              </a:buClr>
              <a:buSzPct val="70000"/>
              <a:defRPr/>
            </a:pPr>
            <a:r>
              <a:rPr kumimoji="1" lang="en-US" sz="2000" b="1" kern="0" dirty="0">
                <a:solidFill>
                  <a:srgbClr val="000066"/>
                </a:solidFill>
                <a:latin typeface="Calibri" pitchFamily="34" charset="0"/>
                <a:ea typeface="조선일보명조"/>
                <a:cs typeface="조선일보명조" pitchFamily="18" charset="-127"/>
              </a:rPr>
              <a:t>SELECT</a:t>
            </a:r>
            <a:r>
              <a:rPr kumimoji="1" lang="en-US" sz="2000" kern="0" dirty="0">
                <a:solidFill>
                  <a:srgbClr val="000066"/>
                </a:solidFill>
                <a:latin typeface="Calibri" pitchFamily="34" charset="0"/>
                <a:ea typeface="조선일보명조"/>
                <a:cs typeface="조선일보명조" pitchFamily="18" charset="-127"/>
              </a:rPr>
              <a:t> </a:t>
            </a:r>
            <a:r>
              <a:rPr kumimoji="1" lang="en-US" sz="2000" kern="0" dirty="0" err="1">
                <a:solidFill>
                  <a:srgbClr val="000066"/>
                </a:solidFill>
                <a:latin typeface="Calibri" pitchFamily="34" charset="0"/>
                <a:ea typeface="조선일보명조"/>
                <a:cs typeface="조선일보명조" pitchFamily="18" charset="-127"/>
              </a:rPr>
              <a:t>c.lname</a:t>
            </a:r>
            <a:endParaRPr kumimoji="1" lang="en-US" sz="2000" kern="0" dirty="0">
              <a:solidFill>
                <a:srgbClr val="000066"/>
              </a:solidFill>
              <a:latin typeface="Calibri" pitchFamily="34" charset="0"/>
              <a:ea typeface="조선일보명조"/>
              <a:cs typeface="조선일보명조" pitchFamily="18" charset="-127"/>
            </a:endParaRPr>
          </a:p>
          <a:p>
            <a:pPr marL="342900" indent="-342900" eaLnBrk="0" fontAlgn="base" hangingPunct="0">
              <a:lnSpc>
                <a:spcPct val="80000"/>
              </a:lnSpc>
              <a:spcBef>
                <a:spcPct val="20000"/>
              </a:spcBef>
              <a:spcAft>
                <a:spcPct val="0"/>
              </a:spcAft>
              <a:buClr>
                <a:schemeClr val="tx2"/>
              </a:buClr>
              <a:buSzPct val="70000"/>
              <a:defRPr/>
            </a:pPr>
            <a:r>
              <a:rPr kumimoji="1" lang="en-US" sz="2000" b="1" kern="0" dirty="0">
                <a:solidFill>
                  <a:srgbClr val="000066"/>
                </a:solidFill>
                <a:latin typeface="Calibri" pitchFamily="34" charset="0"/>
                <a:ea typeface="조선일보명조"/>
                <a:cs typeface="조선일보명조" pitchFamily="18" charset="-127"/>
              </a:rPr>
              <a:t>From</a:t>
            </a:r>
            <a:r>
              <a:rPr kumimoji="1" lang="en-US" sz="2000" kern="0" dirty="0">
                <a:solidFill>
                  <a:srgbClr val="000066"/>
                </a:solidFill>
                <a:latin typeface="Calibri" pitchFamily="34" charset="0"/>
                <a:ea typeface="조선일보명조"/>
                <a:cs typeface="조선일보명조" pitchFamily="18" charset="-127"/>
              </a:rPr>
              <a:t> Viewing v, Client c</a:t>
            </a:r>
          </a:p>
          <a:p>
            <a:pPr marL="342900" indent="-342900" eaLnBrk="0" fontAlgn="base" hangingPunct="0">
              <a:lnSpc>
                <a:spcPct val="80000"/>
              </a:lnSpc>
              <a:spcBef>
                <a:spcPct val="20000"/>
              </a:spcBef>
              <a:spcAft>
                <a:spcPct val="0"/>
              </a:spcAft>
              <a:buClr>
                <a:schemeClr val="tx2"/>
              </a:buClr>
              <a:buSzPct val="70000"/>
              <a:defRPr/>
            </a:pPr>
            <a:r>
              <a:rPr kumimoji="1" lang="en-US" sz="2000" b="1" kern="0" dirty="0">
                <a:solidFill>
                  <a:srgbClr val="000066"/>
                </a:solidFill>
                <a:latin typeface="Calibri" pitchFamily="34" charset="0"/>
                <a:ea typeface="조선일보명조"/>
                <a:cs typeface="조선일보명조" pitchFamily="18" charset="-127"/>
              </a:rPr>
              <a:t>WHERE</a:t>
            </a:r>
            <a:r>
              <a:rPr kumimoji="1" lang="en-US" sz="2000" kern="0" dirty="0">
                <a:solidFill>
                  <a:srgbClr val="000066"/>
                </a:solidFill>
                <a:latin typeface="Calibri" pitchFamily="34" charset="0"/>
                <a:ea typeface="조선일보명조"/>
                <a:cs typeface="조선일보명조" pitchFamily="18" charset="-127"/>
              </a:rPr>
              <a:t> </a:t>
            </a:r>
            <a:r>
              <a:rPr kumimoji="1" lang="en-US" sz="2000" kern="0" dirty="0" err="1">
                <a:solidFill>
                  <a:srgbClr val="000066"/>
                </a:solidFill>
                <a:latin typeface="Calibri" pitchFamily="34" charset="0"/>
                <a:ea typeface="조선일보명조"/>
                <a:cs typeface="조선일보명조" pitchFamily="18" charset="-127"/>
              </a:rPr>
              <a:t>v.clientNo</a:t>
            </a:r>
            <a:r>
              <a:rPr kumimoji="1" lang="en-US" sz="2000" kern="0" dirty="0">
                <a:solidFill>
                  <a:srgbClr val="000066"/>
                </a:solidFill>
                <a:latin typeface="Calibri" pitchFamily="34" charset="0"/>
                <a:ea typeface="조선일보명조"/>
                <a:cs typeface="조선일보명조" pitchFamily="18" charset="-127"/>
              </a:rPr>
              <a:t>=</a:t>
            </a:r>
            <a:r>
              <a:rPr kumimoji="1" lang="en-US" sz="2000" kern="0" dirty="0" err="1">
                <a:solidFill>
                  <a:srgbClr val="000066"/>
                </a:solidFill>
                <a:latin typeface="Calibri" pitchFamily="34" charset="0"/>
                <a:ea typeface="조선일보명조"/>
                <a:cs typeface="조선일보명조" pitchFamily="18" charset="-127"/>
              </a:rPr>
              <a:t>c.clientNo</a:t>
            </a:r>
            <a:endParaRPr kumimoji="1" lang="en-US" sz="2000" kern="0" dirty="0">
              <a:solidFill>
                <a:srgbClr val="000066"/>
              </a:solidFill>
              <a:latin typeface="Calibri" pitchFamily="34" charset="0"/>
              <a:ea typeface="조선일보명조"/>
              <a:cs typeface="조선일보명조" pitchFamily="18" charset="-127"/>
            </a:endParaRPr>
          </a:p>
          <a:p>
            <a:pPr marL="342900" indent="-342900" eaLnBrk="0" fontAlgn="base" hangingPunct="0">
              <a:lnSpc>
                <a:spcPct val="80000"/>
              </a:lnSpc>
              <a:spcBef>
                <a:spcPct val="20000"/>
              </a:spcBef>
              <a:spcAft>
                <a:spcPct val="0"/>
              </a:spcAft>
              <a:buClr>
                <a:schemeClr val="tx2"/>
              </a:buClr>
              <a:buSzPct val="70000"/>
              <a:defRPr/>
            </a:pPr>
            <a:r>
              <a:rPr kumimoji="1" lang="en-US" sz="2000" b="1" kern="0" dirty="0">
                <a:solidFill>
                  <a:srgbClr val="000066"/>
                </a:solidFill>
                <a:latin typeface="Calibri" pitchFamily="34" charset="0"/>
                <a:ea typeface="조선일보명조"/>
                <a:cs typeface="조선일보명조" pitchFamily="18" charset="-127"/>
              </a:rPr>
              <a:t>GROUP BY </a:t>
            </a:r>
            <a:r>
              <a:rPr kumimoji="1" lang="en-US" sz="2000" kern="0" dirty="0" err="1">
                <a:solidFill>
                  <a:srgbClr val="000066"/>
                </a:solidFill>
                <a:latin typeface="Calibri" pitchFamily="34" charset="0"/>
                <a:ea typeface="조선일보명조"/>
                <a:cs typeface="조선일보명조" pitchFamily="18" charset="-127"/>
              </a:rPr>
              <a:t>c.clientNo</a:t>
            </a:r>
            <a:r>
              <a:rPr kumimoji="1" lang="en-US" sz="2000" kern="0" dirty="0">
                <a:solidFill>
                  <a:srgbClr val="000066"/>
                </a:solidFill>
                <a:latin typeface="Calibri" pitchFamily="34" charset="0"/>
                <a:ea typeface="조선일보명조"/>
                <a:cs typeface="조선일보명조" pitchFamily="18" charset="-127"/>
              </a:rPr>
              <a:t>, </a:t>
            </a:r>
            <a:r>
              <a:rPr kumimoji="1" lang="en-US" sz="2000" kern="0" dirty="0" err="1">
                <a:solidFill>
                  <a:srgbClr val="000066"/>
                </a:solidFill>
                <a:latin typeface="Calibri" pitchFamily="34" charset="0"/>
                <a:ea typeface="조선일보명조"/>
                <a:cs typeface="조선일보명조" pitchFamily="18" charset="-127"/>
              </a:rPr>
              <a:t>c.lname</a:t>
            </a:r>
            <a:endParaRPr kumimoji="1" lang="en-US" sz="2000" kern="0" dirty="0">
              <a:solidFill>
                <a:srgbClr val="000066"/>
              </a:solidFill>
              <a:latin typeface="Calibri" pitchFamily="34" charset="0"/>
              <a:ea typeface="조선일보명조"/>
              <a:cs typeface="조선일보명조" pitchFamily="18" charset="-127"/>
            </a:endParaRPr>
          </a:p>
          <a:p>
            <a:pPr marL="342900" indent="-342900" eaLnBrk="0" fontAlgn="base" hangingPunct="0">
              <a:lnSpc>
                <a:spcPct val="80000"/>
              </a:lnSpc>
              <a:spcBef>
                <a:spcPct val="20000"/>
              </a:spcBef>
              <a:spcAft>
                <a:spcPct val="0"/>
              </a:spcAft>
              <a:buClr>
                <a:schemeClr val="tx2"/>
              </a:buClr>
              <a:buSzPct val="70000"/>
              <a:defRPr/>
            </a:pPr>
            <a:r>
              <a:rPr kumimoji="1" lang="en-US" sz="2000" b="1" kern="0" dirty="0">
                <a:solidFill>
                  <a:srgbClr val="000066"/>
                </a:solidFill>
                <a:latin typeface="Calibri" pitchFamily="34" charset="0"/>
                <a:ea typeface="조선일보명조"/>
                <a:cs typeface="조선일보명조" pitchFamily="18" charset="-127"/>
              </a:rPr>
              <a:t>HAVING COUNT</a:t>
            </a:r>
            <a:r>
              <a:rPr kumimoji="1" lang="en-US" sz="2000" kern="0" dirty="0">
                <a:solidFill>
                  <a:srgbClr val="000066"/>
                </a:solidFill>
                <a:latin typeface="Calibri" pitchFamily="34" charset="0"/>
                <a:ea typeface="조선일보명조"/>
                <a:cs typeface="조선일보명조" pitchFamily="18" charset="-127"/>
              </a:rPr>
              <a:t>(*) &gt; 1;</a:t>
            </a:r>
          </a:p>
          <a:p>
            <a:pPr marL="342900" indent="-342900" eaLnBrk="0" fontAlgn="base" hangingPunct="0">
              <a:lnSpc>
                <a:spcPct val="80000"/>
              </a:lnSpc>
              <a:spcBef>
                <a:spcPct val="20000"/>
              </a:spcBef>
              <a:spcAft>
                <a:spcPct val="0"/>
              </a:spcAft>
              <a:buClr>
                <a:schemeClr val="tx2"/>
              </a:buClr>
              <a:buSzPct val="70000"/>
              <a:defRPr/>
            </a:pPr>
            <a:endParaRPr kumimoji="1" lang="en-US" sz="2000" kern="0" dirty="0">
              <a:solidFill>
                <a:srgbClr val="000066"/>
              </a:solidFill>
              <a:latin typeface="Calibri" pitchFamily="34" charset="0"/>
              <a:ea typeface="조선일보명조"/>
              <a:cs typeface="조선일보명조" pitchFamily="18" charset="-127"/>
            </a:endParaRPr>
          </a:p>
          <a:p>
            <a:pPr marL="692150" lvl="1" indent="-347663" eaLnBrk="0" fontAlgn="base" hangingPunct="0">
              <a:lnSpc>
                <a:spcPct val="80000"/>
              </a:lnSpc>
              <a:spcBef>
                <a:spcPct val="20000"/>
              </a:spcBef>
              <a:spcAft>
                <a:spcPct val="0"/>
              </a:spcAft>
              <a:buClr>
                <a:schemeClr val="accent2"/>
              </a:buClr>
              <a:buSzPct val="70000"/>
              <a:defRPr/>
            </a:pPr>
            <a:endParaRPr kumimoji="1" lang="en-US" sz="2000" kern="0" dirty="0">
              <a:solidFill>
                <a:srgbClr val="000066"/>
              </a:solidFill>
              <a:latin typeface="Calibri" pitchFamily="34" charset="0"/>
              <a:ea typeface="조선일보명조"/>
              <a:cs typeface="조선일보명조" pitchFamily="18" charset="-127"/>
            </a:endParaRPr>
          </a:p>
          <a:p>
            <a:pPr marL="692150" lvl="1" indent="-347663" eaLnBrk="0" fontAlgn="base" hangingPunct="0">
              <a:lnSpc>
                <a:spcPct val="80000"/>
              </a:lnSpc>
              <a:spcBef>
                <a:spcPct val="20000"/>
              </a:spcBef>
              <a:spcAft>
                <a:spcPct val="0"/>
              </a:spcAft>
              <a:buClr>
                <a:schemeClr val="accent2"/>
              </a:buClr>
              <a:buSzPct val="70000"/>
              <a:defRPr/>
            </a:pPr>
            <a:endParaRPr kumimoji="1" lang="en-US" sz="2000" kern="0" dirty="0">
              <a:solidFill>
                <a:srgbClr val="000066"/>
              </a:solidFill>
              <a:latin typeface="Calibri" pitchFamily="34" charset="0"/>
              <a:ea typeface="조선일보명조"/>
              <a:cs typeface="조선일보명조" pitchFamily="18" charset="-127"/>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Nested </a:t>
            </a:r>
            <a:r>
              <a:rPr lang="en-US" dirty="0" err="1"/>
              <a:t>Subquery</a:t>
            </a:r>
            <a:r>
              <a:rPr lang="en-US" dirty="0"/>
              <a:t>: Use of IN (Example 6.21)</a:t>
            </a:r>
          </a:p>
        </p:txBody>
      </p:sp>
      <p:sp>
        <p:nvSpPr>
          <p:cNvPr id="257027" name="Rectangle 3"/>
          <p:cNvSpPr>
            <a:spLocks noGrp="1" noChangeArrowheads="1"/>
          </p:cNvSpPr>
          <p:nvPr>
            <p:ph idx="1"/>
          </p:nvPr>
        </p:nvSpPr>
        <p:spPr/>
        <p:txBody>
          <a:bodyPr/>
          <a:lstStyle/>
          <a:p>
            <a:r>
              <a:rPr lang="en-US" i="1" u="sng" dirty="0"/>
              <a:t>List properties handled by staff at '163 Main St'.</a:t>
            </a:r>
          </a:p>
          <a:p>
            <a:pPr lvl="3"/>
            <a:endParaRPr lang="en-US" dirty="0"/>
          </a:p>
          <a:p>
            <a:pPr lvl="1">
              <a:buNone/>
            </a:pPr>
            <a:r>
              <a:rPr lang="en-US" b="1" dirty="0"/>
              <a:t>SELECT</a:t>
            </a:r>
            <a:r>
              <a:rPr lang="en-US" dirty="0"/>
              <a:t> </a:t>
            </a:r>
            <a:r>
              <a:rPr lang="en-US" dirty="0" err="1"/>
              <a:t>propertyNo</a:t>
            </a:r>
            <a:r>
              <a:rPr lang="en-US" dirty="0"/>
              <a:t>, street, city, postcode, type, rooms, rent</a:t>
            </a:r>
          </a:p>
          <a:p>
            <a:pPr lvl="1">
              <a:buNone/>
            </a:pPr>
            <a:r>
              <a:rPr lang="en-US" b="1" dirty="0"/>
              <a:t>FROM</a:t>
            </a:r>
            <a:r>
              <a:rPr lang="en-US" dirty="0"/>
              <a:t> PropertyForRent</a:t>
            </a:r>
          </a:p>
          <a:p>
            <a:pPr lvl="1">
              <a:buNone/>
            </a:pPr>
            <a:r>
              <a:rPr lang="en-US" b="1" dirty="0"/>
              <a:t>WHERE</a:t>
            </a:r>
            <a:r>
              <a:rPr lang="en-US" dirty="0"/>
              <a:t> </a:t>
            </a:r>
            <a:r>
              <a:rPr lang="en-US" dirty="0" err="1"/>
              <a:t>staffNo</a:t>
            </a:r>
            <a:r>
              <a:rPr lang="en-US" dirty="0"/>
              <a:t> </a:t>
            </a:r>
            <a:r>
              <a:rPr lang="en-US" b="1" dirty="0">
                <a:solidFill>
                  <a:srgbClr val="FF0000"/>
                </a:solidFill>
              </a:rPr>
              <a:t>IN</a:t>
            </a:r>
          </a:p>
          <a:p>
            <a:pPr lvl="2">
              <a:buNone/>
            </a:pPr>
            <a:r>
              <a:rPr lang="en-US" sz="2400" dirty="0"/>
              <a:t>(</a:t>
            </a:r>
            <a:r>
              <a:rPr lang="en-US" sz="2400" b="1" dirty="0"/>
              <a:t>SELECT</a:t>
            </a:r>
            <a:r>
              <a:rPr lang="en-US" sz="2400" dirty="0"/>
              <a:t> </a:t>
            </a:r>
            <a:r>
              <a:rPr lang="en-US" sz="2400" dirty="0" err="1"/>
              <a:t>staffNo</a:t>
            </a:r>
            <a:endParaRPr lang="en-US" sz="2400" dirty="0"/>
          </a:p>
          <a:p>
            <a:pPr lvl="2">
              <a:buNone/>
            </a:pPr>
            <a:r>
              <a:rPr lang="en-US" sz="2400" dirty="0"/>
              <a:t> </a:t>
            </a:r>
            <a:r>
              <a:rPr lang="en-US" sz="2400" b="1" dirty="0"/>
              <a:t>FROM</a:t>
            </a:r>
            <a:r>
              <a:rPr lang="en-US" sz="2400" dirty="0"/>
              <a:t> Staff</a:t>
            </a:r>
          </a:p>
          <a:p>
            <a:pPr lvl="2">
              <a:buNone/>
            </a:pPr>
            <a:r>
              <a:rPr lang="en-US" sz="2400" dirty="0"/>
              <a:t> </a:t>
            </a:r>
            <a:r>
              <a:rPr lang="en-US" sz="2400" b="1" dirty="0"/>
              <a:t>WHERE</a:t>
            </a:r>
            <a:r>
              <a:rPr lang="en-US" sz="2400" dirty="0"/>
              <a:t> branchNo =</a:t>
            </a:r>
          </a:p>
          <a:p>
            <a:pPr lvl="2">
              <a:buNone/>
            </a:pPr>
            <a:r>
              <a:rPr lang="en-US" sz="2400" dirty="0"/>
              <a:t>		(</a:t>
            </a:r>
            <a:r>
              <a:rPr lang="en-US" sz="2400" b="1" dirty="0"/>
              <a:t>SELECT </a:t>
            </a:r>
            <a:r>
              <a:rPr lang="en-US" sz="2400" dirty="0"/>
              <a:t>branchNo</a:t>
            </a:r>
          </a:p>
          <a:p>
            <a:pPr lvl="2">
              <a:buNone/>
            </a:pPr>
            <a:r>
              <a:rPr lang="en-US" sz="2400" dirty="0"/>
              <a:t>		 </a:t>
            </a:r>
            <a:r>
              <a:rPr lang="en-US" sz="2400" b="1" dirty="0"/>
              <a:t>FROM</a:t>
            </a:r>
            <a:r>
              <a:rPr lang="en-US" sz="2400" dirty="0"/>
              <a:t> Branch</a:t>
            </a:r>
          </a:p>
          <a:p>
            <a:pPr lvl="2">
              <a:buNone/>
            </a:pPr>
            <a:r>
              <a:rPr lang="en-US" sz="2400" dirty="0"/>
              <a:t>		 </a:t>
            </a:r>
            <a:r>
              <a:rPr lang="en-US" sz="2400" b="1" dirty="0"/>
              <a:t>WHERE</a:t>
            </a:r>
            <a:r>
              <a:rPr lang="en-US" sz="2400" dirty="0"/>
              <a:t> street = '163 Main St'));</a:t>
            </a:r>
          </a:p>
          <a:p>
            <a:endParaRPr lang="en-US" sz="32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p:cNvSpPr>
            <a:spLocks noGrp="1" noChangeArrowheads="1"/>
          </p:cNvSpPr>
          <p:nvPr>
            <p:ph type="title"/>
          </p:nvPr>
        </p:nvSpPr>
        <p:spPr/>
        <p:txBody>
          <a:bodyPr/>
          <a:lstStyle/>
          <a:p>
            <a:r>
              <a:rPr lang="en-US" dirty="0"/>
              <a:t>Nested </a:t>
            </a:r>
            <a:r>
              <a:rPr lang="en-US" dirty="0" err="1"/>
              <a:t>Subquery</a:t>
            </a:r>
            <a:r>
              <a:rPr lang="en-US" dirty="0"/>
              <a:t>: Use of IN</a:t>
            </a:r>
          </a:p>
        </p:txBody>
      </p:sp>
      <p:sp>
        <p:nvSpPr>
          <p:cNvPr id="497666" name="Rectangle 2"/>
          <p:cNvSpPr>
            <a:spLocks noGrp="1" noChangeArrowheads="1"/>
          </p:cNvSpPr>
          <p:nvPr>
            <p:ph idx="1"/>
          </p:nvPr>
        </p:nvSpPr>
        <p:spPr/>
        <p:txBody>
          <a:bodyPr>
            <a:normAutofit fontScale="85000" lnSpcReduction="20000"/>
          </a:bodyPr>
          <a:lstStyle/>
          <a:p>
            <a:pPr>
              <a:buFont typeface="Monotype Sorts" pitchFamily="2" charset="2"/>
              <a:buNone/>
            </a:pPr>
            <a:r>
              <a:rPr lang="en-US" sz="2000" dirty="0"/>
              <a:t>Employee(fName, lName, </a:t>
            </a:r>
            <a:r>
              <a:rPr lang="en-US" sz="2000" u="sng" dirty="0"/>
              <a:t>SSN</a:t>
            </a:r>
            <a:r>
              <a:rPr lang="en-US" sz="2000" dirty="0"/>
              <a:t>, </a:t>
            </a:r>
            <a:r>
              <a:rPr lang="en-US" sz="2000" dirty="0" err="1"/>
              <a:t>bDate</a:t>
            </a:r>
            <a:r>
              <a:rPr lang="en-US" sz="2000" dirty="0"/>
              <a:t>, address, sex, salary, </a:t>
            </a:r>
            <a:r>
              <a:rPr lang="en-US" sz="2000" i="1" dirty="0" err="1">
                <a:solidFill>
                  <a:srgbClr val="FF0000"/>
                </a:solidFill>
              </a:rPr>
              <a:t>superSSN</a:t>
            </a:r>
            <a:r>
              <a:rPr lang="en-US" sz="2000" dirty="0"/>
              <a:t>, </a:t>
            </a:r>
            <a:r>
              <a:rPr lang="en-US" sz="2000" i="1" dirty="0" err="1">
                <a:solidFill>
                  <a:srgbClr val="FF0000"/>
                </a:solidFill>
              </a:rPr>
              <a:t>dNo</a:t>
            </a:r>
            <a:r>
              <a:rPr lang="en-US" sz="2000" dirty="0"/>
              <a:t>)</a:t>
            </a:r>
          </a:p>
          <a:p>
            <a:pPr>
              <a:buFont typeface="Monotype Sorts" pitchFamily="2" charset="2"/>
              <a:buNone/>
            </a:pPr>
            <a:r>
              <a:rPr lang="en-US" sz="2000" dirty="0"/>
              <a:t>Department(</a:t>
            </a:r>
            <a:r>
              <a:rPr lang="en-US" sz="2000" dirty="0" err="1"/>
              <a:t>dName</a:t>
            </a:r>
            <a:r>
              <a:rPr lang="en-US" sz="2000" dirty="0"/>
              <a:t>, </a:t>
            </a:r>
            <a:r>
              <a:rPr lang="en-US" sz="2000" u="sng" dirty="0" err="1"/>
              <a:t>dNumber</a:t>
            </a:r>
            <a:r>
              <a:rPr lang="en-US" sz="2000" dirty="0"/>
              <a:t>, </a:t>
            </a:r>
            <a:r>
              <a:rPr lang="en-US" sz="2000" dirty="0" err="1"/>
              <a:t>mgrSSN</a:t>
            </a:r>
            <a:r>
              <a:rPr lang="en-US" sz="2000" dirty="0"/>
              <a:t>, </a:t>
            </a:r>
            <a:r>
              <a:rPr lang="en-US" sz="2000" dirty="0" err="1"/>
              <a:t>mgrStartDate</a:t>
            </a:r>
            <a:r>
              <a:rPr lang="en-US" sz="2000" dirty="0"/>
              <a:t>)</a:t>
            </a:r>
          </a:p>
          <a:p>
            <a:pPr>
              <a:buFont typeface="Monotype Sorts" pitchFamily="2" charset="2"/>
              <a:buNone/>
            </a:pPr>
            <a:r>
              <a:rPr lang="en-US" sz="2000" dirty="0" err="1"/>
              <a:t>Works_on</a:t>
            </a:r>
            <a:r>
              <a:rPr lang="en-US" sz="2000" dirty="0"/>
              <a:t>(</a:t>
            </a:r>
            <a:r>
              <a:rPr lang="en-US" sz="2000" i="1" u="sng" dirty="0" err="1">
                <a:solidFill>
                  <a:srgbClr val="FF0000"/>
                </a:solidFill>
              </a:rPr>
              <a:t>eSSN</a:t>
            </a:r>
            <a:r>
              <a:rPr lang="en-US" sz="2000" i="1" u="sng" dirty="0">
                <a:solidFill>
                  <a:srgbClr val="FF0000"/>
                </a:solidFill>
              </a:rPr>
              <a:t>, </a:t>
            </a:r>
            <a:r>
              <a:rPr lang="en-US" sz="2000" i="1" u="sng" dirty="0" err="1">
                <a:solidFill>
                  <a:srgbClr val="FF0000"/>
                </a:solidFill>
              </a:rPr>
              <a:t>pNo</a:t>
            </a:r>
            <a:r>
              <a:rPr lang="en-US" sz="2000" dirty="0"/>
              <a:t>, hours)</a:t>
            </a:r>
          </a:p>
          <a:p>
            <a:pPr>
              <a:buFont typeface="Monotype Sorts" pitchFamily="2" charset="2"/>
              <a:buNone/>
            </a:pPr>
            <a:endParaRPr lang="en-US" sz="2000" b="1" dirty="0"/>
          </a:p>
          <a:p>
            <a:r>
              <a:rPr lang="en-US" sz="2000" i="1" u="sng" dirty="0">
                <a:solidFill>
                  <a:srgbClr val="002060"/>
                </a:solidFill>
              </a:rPr>
              <a:t>(For each project) Count the number of employees who work for more than 10 hours on a project, </a:t>
            </a:r>
            <a:r>
              <a:rPr lang="en-US" sz="2000" b="1" i="1" u="sng" dirty="0">
                <a:solidFill>
                  <a:srgbClr val="002060"/>
                </a:solidFill>
              </a:rPr>
              <a:t>for those projects that employ at least 5 employees.</a:t>
            </a:r>
          </a:p>
          <a:p>
            <a:pPr>
              <a:buNone/>
            </a:pPr>
            <a:endParaRPr lang="en-US" sz="2000" b="1" i="1" u="sng" dirty="0">
              <a:solidFill>
                <a:srgbClr val="002060"/>
              </a:solidFill>
            </a:endParaRPr>
          </a:p>
          <a:p>
            <a:pPr>
              <a:lnSpc>
                <a:spcPct val="80000"/>
              </a:lnSpc>
              <a:buFont typeface="Monotype Sorts" pitchFamily="2" charset="2"/>
              <a:buNone/>
            </a:pPr>
            <a:r>
              <a:rPr lang="en-US" sz="2000" dirty="0">
                <a:solidFill>
                  <a:srgbClr val="002060"/>
                </a:solidFill>
              </a:rPr>
              <a:t>	</a:t>
            </a:r>
            <a:r>
              <a:rPr lang="en-US" sz="2000" b="1" dirty="0">
                <a:solidFill>
                  <a:srgbClr val="002060"/>
                </a:solidFill>
              </a:rPr>
              <a:t>SELECT</a:t>
            </a:r>
            <a:r>
              <a:rPr lang="en-US" sz="2000" dirty="0">
                <a:solidFill>
                  <a:srgbClr val="002060"/>
                </a:solidFill>
              </a:rPr>
              <a:t> w1.PNO, COUNT(*)</a:t>
            </a:r>
          </a:p>
          <a:p>
            <a:pPr>
              <a:lnSpc>
                <a:spcPct val="80000"/>
              </a:lnSpc>
              <a:buFont typeface="Monotype Sorts" pitchFamily="2" charset="2"/>
              <a:buNone/>
            </a:pPr>
            <a:r>
              <a:rPr lang="en-US" sz="2000" dirty="0">
                <a:solidFill>
                  <a:srgbClr val="002060"/>
                </a:solidFill>
              </a:rPr>
              <a:t>   	</a:t>
            </a:r>
            <a:r>
              <a:rPr lang="en-US" sz="2000" b="1" dirty="0">
                <a:solidFill>
                  <a:srgbClr val="002060"/>
                </a:solidFill>
              </a:rPr>
              <a:t>FROM</a:t>
            </a:r>
            <a:r>
              <a:rPr lang="en-US" sz="2000" dirty="0">
                <a:solidFill>
                  <a:srgbClr val="002060"/>
                </a:solidFill>
              </a:rPr>
              <a:t> WORKS_ON w1</a:t>
            </a:r>
          </a:p>
          <a:p>
            <a:pPr>
              <a:lnSpc>
                <a:spcPct val="80000"/>
              </a:lnSpc>
              <a:buFont typeface="Monotype Sorts" pitchFamily="2" charset="2"/>
              <a:buNone/>
            </a:pPr>
            <a:r>
              <a:rPr lang="en-US" sz="2000" dirty="0">
                <a:solidFill>
                  <a:srgbClr val="002060"/>
                </a:solidFill>
              </a:rPr>
              <a:t>   	</a:t>
            </a:r>
            <a:r>
              <a:rPr lang="en-US" sz="2000" b="1" dirty="0">
                <a:solidFill>
                  <a:srgbClr val="002060"/>
                </a:solidFill>
              </a:rPr>
              <a:t>WHERE</a:t>
            </a:r>
            <a:r>
              <a:rPr lang="en-US" sz="2000" dirty="0">
                <a:solidFill>
                  <a:srgbClr val="002060"/>
                </a:solidFill>
              </a:rPr>
              <a:t> w1.HOURS &gt; 10 </a:t>
            </a:r>
            <a:r>
              <a:rPr lang="en-US" sz="2000" b="1" dirty="0">
                <a:solidFill>
                  <a:srgbClr val="002060"/>
                </a:solidFill>
              </a:rPr>
              <a:t>AND</a:t>
            </a:r>
            <a:r>
              <a:rPr lang="en-US" sz="2000" dirty="0">
                <a:solidFill>
                  <a:srgbClr val="002060"/>
                </a:solidFill>
              </a:rPr>
              <a:t>  w1.PNO </a:t>
            </a:r>
            <a:r>
              <a:rPr lang="en-US" sz="2000" b="1" dirty="0">
                <a:solidFill>
                  <a:srgbClr val="002060"/>
                </a:solidFill>
              </a:rPr>
              <a:t>IN</a:t>
            </a:r>
            <a:r>
              <a:rPr lang="en-US" sz="2000" dirty="0">
                <a:solidFill>
                  <a:srgbClr val="002060"/>
                </a:solidFill>
              </a:rPr>
              <a:t> (</a:t>
            </a:r>
          </a:p>
          <a:p>
            <a:pPr>
              <a:lnSpc>
                <a:spcPct val="80000"/>
              </a:lnSpc>
              <a:buFont typeface="Monotype Sorts" pitchFamily="2" charset="2"/>
              <a:buNone/>
            </a:pPr>
            <a:r>
              <a:rPr lang="en-US" sz="2000" dirty="0">
                <a:solidFill>
                  <a:srgbClr val="002060"/>
                </a:solidFill>
              </a:rPr>
              <a:t>					             </a:t>
            </a:r>
            <a:r>
              <a:rPr lang="en-US" sz="2000" b="1" dirty="0">
                <a:solidFill>
                  <a:srgbClr val="002060"/>
                </a:solidFill>
              </a:rPr>
              <a:t>SELECT</a:t>
            </a:r>
            <a:r>
              <a:rPr lang="en-US" sz="2000" dirty="0">
                <a:solidFill>
                  <a:srgbClr val="002060"/>
                </a:solidFill>
              </a:rPr>
              <a:t> w2.PNO   </a:t>
            </a:r>
          </a:p>
          <a:p>
            <a:pPr>
              <a:lnSpc>
                <a:spcPct val="80000"/>
              </a:lnSpc>
              <a:buFont typeface="Monotype Sorts" pitchFamily="2" charset="2"/>
              <a:buNone/>
            </a:pPr>
            <a:r>
              <a:rPr lang="en-US" sz="2000" dirty="0">
                <a:solidFill>
                  <a:srgbClr val="002060"/>
                </a:solidFill>
              </a:rPr>
              <a:t>					             </a:t>
            </a:r>
            <a:r>
              <a:rPr lang="en-US" sz="2000" b="1" dirty="0">
                <a:solidFill>
                  <a:srgbClr val="002060"/>
                </a:solidFill>
              </a:rPr>
              <a:t>FROM</a:t>
            </a:r>
            <a:r>
              <a:rPr lang="en-US" sz="2000" dirty="0">
                <a:solidFill>
                  <a:srgbClr val="002060"/>
                </a:solidFill>
              </a:rPr>
              <a:t> WORKS_ON   w2               </a:t>
            </a:r>
          </a:p>
          <a:p>
            <a:pPr>
              <a:lnSpc>
                <a:spcPct val="80000"/>
              </a:lnSpc>
              <a:buFont typeface="Monotype Sorts" pitchFamily="2" charset="2"/>
              <a:buNone/>
            </a:pPr>
            <a:r>
              <a:rPr lang="en-US" sz="2000" dirty="0">
                <a:solidFill>
                  <a:srgbClr val="002060"/>
                </a:solidFill>
              </a:rPr>
              <a:t>					             </a:t>
            </a:r>
            <a:r>
              <a:rPr lang="en-US" sz="2000" b="1" dirty="0">
                <a:solidFill>
                  <a:srgbClr val="002060"/>
                </a:solidFill>
              </a:rPr>
              <a:t>GROUP BY </a:t>
            </a:r>
            <a:r>
              <a:rPr lang="en-US" sz="2000" dirty="0">
                <a:solidFill>
                  <a:srgbClr val="002060"/>
                </a:solidFill>
              </a:rPr>
              <a:t>w2.PNO                  </a:t>
            </a:r>
          </a:p>
          <a:p>
            <a:pPr>
              <a:lnSpc>
                <a:spcPct val="80000"/>
              </a:lnSpc>
              <a:buFont typeface="Monotype Sorts" pitchFamily="2" charset="2"/>
              <a:buNone/>
            </a:pPr>
            <a:r>
              <a:rPr lang="en-US" sz="2000" dirty="0">
                <a:solidFill>
                  <a:srgbClr val="002060"/>
                </a:solidFill>
              </a:rPr>
              <a:t>					             </a:t>
            </a:r>
            <a:r>
              <a:rPr lang="en-US" sz="2000" b="1" dirty="0">
                <a:solidFill>
                  <a:srgbClr val="002060"/>
                </a:solidFill>
              </a:rPr>
              <a:t>HAVING COUNT</a:t>
            </a:r>
            <a:r>
              <a:rPr lang="en-US" sz="2000" dirty="0">
                <a:solidFill>
                  <a:srgbClr val="002060"/>
                </a:solidFill>
              </a:rPr>
              <a:t>(*) &gt; 5 )</a:t>
            </a:r>
          </a:p>
          <a:p>
            <a:pPr>
              <a:lnSpc>
                <a:spcPct val="80000"/>
              </a:lnSpc>
              <a:buFont typeface="Monotype Sorts" pitchFamily="2" charset="2"/>
              <a:buNone/>
            </a:pPr>
            <a:r>
              <a:rPr lang="en-US" sz="2000" dirty="0">
                <a:solidFill>
                  <a:srgbClr val="002060"/>
                </a:solidFill>
              </a:rPr>
              <a:t>	</a:t>
            </a:r>
            <a:r>
              <a:rPr lang="en-US" sz="2000" b="1" dirty="0">
                <a:solidFill>
                  <a:srgbClr val="002060"/>
                </a:solidFill>
              </a:rPr>
              <a:t>GROUP BY </a:t>
            </a:r>
            <a:r>
              <a:rPr lang="en-US" sz="2000" dirty="0">
                <a:solidFill>
                  <a:srgbClr val="002060"/>
                </a:solidFill>
              </a:rPr>
              <a:t>w1. PNO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View</a:t>
            </a:r>
          </a:p>
        </p:txBody>
      </p:sp>
      <p:sp>
        <p:nvSpPr>
          <p:cNvPr id="3" name="Content Placeholder 2"/>
          <p:cNvSpPr>
            <a:spLocks noGrp="1"/>
          </p:cNvSpPr>
          <p:nvPr>
            <p:ph idx="1"/>
          </p:nvPr>
        </p:nvSpPr>
        <p:spPr/>
        <p:txBody>
          <a:bodyPr>
            <a:normAutofit/>
          </a:bodyPr>
          <a:lstStyle/>
          <a:p>
            <a:r>
              <a:rPr lang="en-US" dirty="0"/>
              <a:t>General Syntax :</a:t>
            </a:r>
          </a:p>
          <a:p>
            <a:pPr marL="233363" lvl="1" indent="-9525">
              <a:buNone/>
            </a:pPr>
            <a:r>
              <a:rPr lang="en-US" b="1" dirty="0"/>
              <a:t>CREATE</a:t>
            </a:r>
            <a:r>
              <a:rPr lang="en-US" dirty="0"/>
              <a:t> </a:t>
            </a:r>
            <a:r>
              <a:rPr lang="en-US" b="1" dirty="0"/>
              <a:t>VIEW</a:t>
            </a:r>
            <a:r>
              <a:rPr lang="en-US" dirty="0"/>
              <a:t> </a:t>
            </a:r>
            <a:r>
              <a:rPr lang="en-US" dirty="0" err="1"/>
              <a:t>ViewName</a:t>
            </a:r>
            <a:r>
              <a:rPr lang="en-US" dirty="0"/>
              <a:t> [ (</a:t>
            </a:r>
            <a:r>
              <a:rPr lang="en-US" dirty="0" err="1"/>
              <a:t>newColumnName</a:t>
            </a:r>
            <a:r>
              <a:rPr lang="en-US" dirty="0"/>
              <a:t> [, …]) ]</a:t>
            </a:r>
          </a:p>
          <a:p>
            <a:pPr marL="233363" lvl="1" indent="-9525">
              <a:buNone/>
            </a:pPr>
            <a:r>
              <a:rPr lang="en-US" b="1" dirty="0"/>
              <a:t>AS</a:t>
            </a:r>
            <a:r>
              <a:rPr lang="en-US" dirty="0"/>
              <a:t> </a:t>
            </a:r>
            <a:r>
              <a:rPr lang="en-US" dirty="0">
                <a:solidFill>
                  <a:srgbClr val="FF0000"/>
                </a:solidFill>
              </a:rPr>
              <a:t>select </a:t>
            </a:r>
            <a:r>
              <a:rPr lang="en-US" dirty="0"/>
              <a:t>[ </a:t>
            </a:r>
            <a:r>
              <a:rPr lang="en-US" b="1" dirty="0"/>
              <a:t>WITH</a:t>
            </a:r>
            <a:r>
              <a:rPr lang="en-US" dirty="0"/>
              <a:t> [ </a:t>
            </a:r>
            <a:r>
              <a:rPr lang="en-US" b="1" dirty="0"/>
              <a:t>CASCADED</a:t>
            </a:r>
            <a:r>
              <a:rPr lang="en-US" dirty="0"/>
              <a:t> | </a:t>
            </a:r>
            <a:r>
              <a:rPr lang="en-US" b="1" dirty="0"/>
              <a:t>LOCAL</a:t>
            </a:r>
            <a:r>
              <a:rPr lang="en-US" dirty="0"/>
              <a:t> ] </a:t>
            </a:r>
            <a:r>
              <a:rPr lang="en-US" b="1" dirty="0"/>
              <a:t>CHECK</a:t>
            </a:r>
            <a:r>
              <a:rPr lang="en-US" dirty="0"/>
              <a:t> </a:t>
            </a:r>
            <a:r>
              <a:rPr lang="en-US" b="1" dirty="0"/>
              <a:t>OPTION</a:t>
            </a:r>
            <a:r>
              <a:rPr lang="en-US" dirty="0"/>
              <a:t> ]</a:t>
            </a:r>
          </a:p>
          <a:p>
            <a:pPr marL="233363" lvl="1" indent="-9525">
              <a:buNone/>
            </a:pPr>
            <a:endParaRPr lang="en-US" dirty="0"/>
          </a:p>
          <a:p>
            <a:pPr marL="233363" lvl="1" indent="-9525">
              <a:buNone/>
            </a:pPr>
            <a:endParaRPr lang="en-US" dirty="0"/>
          </a:p>
          <a:p>
            <a:pPr>
              <a:buNone/>
            </a:pPr>
            <a:r>
              <a:rPr lang="en-US" altLang="zh-CN" sz="2400" dirty="0"/>
              <a:t>1. The </a:t>
            </a:r>
            <a:r>
              <a:rPr lang="en-US" altLang="zh-CN" sz="2400" dirty="0">
                <a:solidFill>
                  <a:srgbClr val="FF0000"/>
                </a:solidFill>
              </a:rPr>
              <a:t>”select” </a:t>
            </a:r>
            <a:r>
              <a:rPr lang="en-US" altLang="zh-CN" sz="2400" dirty="0"/>
              <a:t>is known as the </a:t>
            </a:r>
            <a:r>
              <a:rPr lang="en-US" altLang="zh-CN" sz="2400" i="1" u="sng" dirty="0"/>
              <a:t>defining query</a:t>
            </a:r>
            <a:r>
              <a:rPr lang="zh-CN" altLang="en-US" sz="2400" u="sng" dirty="0"/>
              <a:t> </a:t>
            </a:r>
            <a:r>
              <a:rPr lang="en-US" altLang="zh-CN" sz="2400" dirty="0"/>
              <a:t>(“</a:t>
            </a:r>
            <a:r>
              <a:rPr lang="en-US" altLang="zh-CN" sz="2400" dirty="0" err="1"/>
              <a:t>subselect</a:t>
            </a:r>
            <a:r>
              <a:rPr lang="en-US" altLang="zh-CN" sz="2400" dirty="0"/>
              <a:t>”</a:t>
            </a:r>
            <a:r>
              <a:rPr lang="zh-CN" altLang="en-US" sz="2400" dirty="0"/>
              <a:t> </a:t>
            </a:r>
            <a:r>
              <a:rPr lang="en-US" altLang="zh-CN" sz="2400" dirty="0"/>
              <a:t>on</a:t>
            </a:r>
            <a:r>
              <a:rPr lang="zh-CN" altLang="en-US" sz="2400" dirty="0"/>
              <a:t> </a:t>
            </a:r>
            <a:r>
              <a:rPr lang="en-US" altLang="zh-CN" sz="2400" dirty="0"/>
              <a:t>book)</a:t>
            </a:r>
            <a:endParaRPr lang="en-US" dirty="0"/>
          </a:p>
          <a:p>
            <a:pPr>
              <a:buNone/>
            </a:pPr>
            <a:r>
              <a:rPr lang="en-US" sz="2400" dirty="0"/>
              <a:t>2. Can assign a name to each column in view. </a:t>
            </a:r>
          </a:p>
          <a:p>
            <a:r>
              <a:rPr lang="en-US" sz="2000" dirty="0"/>
              <a:t>If list of column names is specified, it must have same number of columns as number of columns produced by </a:t>
            </a:r>
            <a:r>
              <a:rPr lang="en-US" altLang="zh-CN" sz="2000" dirty="0">
                <a:solidFill>
                  <a:srgbClr val="FF0000"/>
                </a:solidFill>
              </a:rPr>
              <a:t>“</a:t>
            </a:r>
            <a:r>
              <a:rPr lang="en-US" sz="2000" dirty="0">
                <a:solidFill>
                  <a:srgbClr val="FF0000"/>
                </a:solidFill>
              </a:rPr>
              <a:t>select</a:t>
            </a:r>
            <a:r>
              <a:rPr lang="en-US" altLang="zh-CN" sz="2000" dirty="0">
                <a:solidFill>
                  <a:srgbClr val="FF0000"/>
                </a:solidFill>
              </a:rPr>
              <a:t>”</a:t>
            </a:r>
            <a:r>
              <a:rPr lang="en-US" sz="2000" dirty="0"/>
              <a:t>. </a:t>
            </a:r>
          </a:p>
          <a:p>
            <a:r>
              <a:rPr lang="en-US" sz="2000" dirty="0"/>
              <a:t>If column name is not specified, each column takes name of corresponding column in </a:t>
            </a:r>
            <a:r>
              <a:rPr lang="en-US" sz="2000" dirty="0" err="1">
                <a:solidFill>
                  <a:srgbClr val="FF0000"/>
                </a:solidFill>
              </a:rPr>
              <a:t>subselect</a:t>
            </a:r>
            <a:r>
              <a:rPr lang="en-US" sz="2000" dirty="0"/>
              <a:t>.</a:t>
            </a:r>
          </a:p>
        </p:txBody>
      </p:sp>
    </p:spTree>
    <p:extLst>
      <p:ext uri="{BB962C8B-B14F-4D97-AF65-F5344CB8AC3E}">
        <p14:creationId xmlns:p14="http://schemas.microsoft.com/office/powerpoint/2010/main" val="3827822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57ADFE-63D1-B840-A203-A05BDF8B8BB4}"/>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rPr>
              <a:t>Horizontal View</a:t>
            </a:r>
          </a:p>
        </p:txBody>
      </p:sp>
      <p:pic>
        <p:nvPicPr>
          <p:cNvPr id="7" name="Graphic 6" descr="Table">
            <a:extLst>
              <a:ext uri="{FF2B5EF4-FFF2-40B4-BE49-F238E27FC236}">
                <a16:creationId xmlns:a16="http://schemas.microsoft.com/office/drawing/2014/main" id="{BC0D9BB4-23EB-45F1-84D8-3113A63D0F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7DBF88E9-9701-7140-8F18-A46C96C5E1F2}"/>
              </a:ext>
            </a:extLst>
          </p:cNvPr>
          <p:cNvSpPr>
            <a:spLocks noGrp="1"/>
          </p:cNvSpPr>
          <p:nvPr>
            <p:ph idx="1"/>
          </p:nvPr>
        </p:nvSpPr>
        <p:spPr>
          <a:xfrm>
            <a:off x="4330719" y="641615"/>
            <a:ext cx="7289799" cy="5533496"/>
          </a:xfrm>
        </p:spPr>
        <p:txBody>
          <a:bodyPr anchor="ctr">
            <a:normAutofit/>
          </a:bodyPr>
          <a:lstStyle/>
          <a:p>
            <a:pPr marL="0" indent="0">
              <a:buNone/>
            </a:pPr>
            <a:r>
              <a:rPr lang="en-US" sz="3200" i="1" dirty="0"/>
              <a:t>A horizontal view restricts a user's access to selected rows of one or more tables. for example you might want to create a view so that the manager at branch B003 can see the details only for staff who work in his or her branch office.</a:t>
            </a:r>
          </a:p>
        </p:txBody>
      </p:sp>
    </p:spTree>
    <p:extLst>
      <p:ext uri="{BB962C8B-B14F-4D97-AF65-F5344CB8AC3E}">
        <p14:creationId xmlns:p14="http://schemas.microsoft.com/office/powerpoint/2010/main" val="96071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262"/>
            <a:ext cx="10515600" cy="1325563"/>
          </a:xfrm>
        </p:spPr>
        <p:txBody>
          <a:bodyPr/>
          <a:lstStyle/>
          <a:p>
            <a:r>
              <a:rPr lang="en-US" dirty="0"/>
              <a:t>Example 7.3: Create Horizontal View</a:t>
            </a:r>
          </a:p>
        </p:txBody>
      </p:sp>
      <p:sp>
        <p:nvSpPr>
          <p:cNvPr id="3" name="Content Placeholder 2"/>
          <p:cNvSpPr>
            <a:spLocks noGrp="1"/>
          </p:cNvSpPr>
          <p:nvPr>
            <p:ph idx="1"/>
          </p:nvPr>
        </p:nvSpPr>
        <p:spPr>
          <a:xfrm>
            <a:off x="714632" y="1652697"/>
            <a:ext cx="10515600" cy="4351338"/>
          </a:xfrm>
        </p:spPr>
        <p:txBody>
          <a:bodyPr/>
          <a:lstStyle/>
          <a:p>
            <a:pPr marL="223838" indent="-223838"/>
            <a:r>
              <a:rPr lang="en-US" i="1" u="sng" dirty="0"/>
              <a:t>Create view so that manager at branch B003 can only see details for staff who works in his or her office.</a:t>
            </a:r>
          </a:p>
          <a:p>
            <a:pPr marL="220662" lvl="1" indent="0">
              <a:buNone/>
            </a:pPr>
            <a:endParaRPr lang="en-US" sz="1200" dirty="0"/>
          </a:p>
          <a:p>
            <a:pPr marL="220662" lvl="1" indent="0">
              <a:buNone/>
            </a:pPr>
            <a:r>
              <a:rPr lang="en-US" b="1" dirty="0">
                <a:solidFill>
                  <a:srgbClr val="FF0000"/>
                </a:solidFill>
              </a:rPr>
              <a:t>CREATE</a:t>
            </a:r>
            <a:r>
              <a:rPr lang="en-US" dirty="0">
                <a:solidFill>
                  <a:srgbClr val="FF0000"/>
                </a:solidFill>
              </a:rPr>
              <a:t> </a:t>
            </a:r>
            <a:r>
              <a:rPr lang="en-US" b="1" dirty="0">
                <a:solidFill>
                  <a:srgbClr val="FF0000"/>
                </a:solidFill>
              </a:rPr>
              <a:t>VIEW</a:t>
            </a:r>
            <a:r>
              <a:rPr lang="en-US" dirty="0">
                <a:solidFill>
                  <a:srgbClr val="FF0000"/>
                </a:solidFill>
              </a:rPr>
              <a:t> </a:t>
            </a:r>
            <a:r>
              <a:rPr lang="en-US" dirty="0"/>
              <a:t>Manager3Staff</a:t>
            </a:r>
          </a:p>
          <a:p>
            <a:pPr marL="220662" lvl="1" indent="0">
              <a:buNone/>
            </a:pPr>
            <a:r>
              <a:rPr lang="en-US" b="1" dirty="0">
                <a:solidFill>
                  <a:srgbClr val="FF0000"/>
                </a:solidFill>
              </a:rPr>
              <a:t>AS</a:t>
            </a:r>
            <a:r>
              <a:rPr lang="en-US" dirty="0"/>
              <a:t>	</a:t>
            </a:r>
            <a:r>
              <a:rPr lang="en-US" b="1" dirty="0"/>
              <a:t>SELECT</a:t>
            </a:r>
            <a:r>
              <a:rPr lang="en-US" dirty="0"/>
              <a:t> *</a:t>
            </a:r>
          </a:p>
          <a:p>
            <a:pPr marL="220662" lvl="1" indent="0">
              <a:buNone/>
            </a:pPr>
            <a:r>
              <a:rPr lang="en-US" dirty="0"/>
              <a:t>		</a:t>
            </a:r>
            <a:r>
              <a:rPr lang="en-US" b="1" dirty="0"/>
              <a:t>FROM</a:t>
            </a:r>
            <a:r>
              <a:rPr lang="en-US" dirty="0"/>
              <a:t> Staff</a:t>
            </a:r>
          </a:p>
          <a:p>
            <a:pPr marL="220662" lvl="1" indent="0">
              <a:buNone/>
            </a:pPr>
            <a:r>
              <a:rPr lang="en-US" dirty="0"/>
              <a:t>		</a:t>
            </a:r>
            <a:r>
              <a:rPr lang="en-US" b="1" dirty="0"/>
              <a:t>WHERE</a:t>
            </a:r>
            <a:r>
              <a:rPr lang="en-US" dirty="0"/>
              <a:t> </a:t>
            </a:r>
            <a:r>
              <a:rPr lang="en-US" dirty="0" err="1"/>
              <a:t>branchNo</a:t>
            </a:r>
            <a:r>
              <a:rPr lang="en-US" dirty="0"/>
              <a:t> = ‘B003’;</a:t>
            </a:r>
          </a:p>
        </p:txBody>
      </p:sp>
      <p:pic>
        <p:nvPicPr>
          <p:cNvPr id="7" name="Picture 6"/>
          <p:cNvPicPr>
            <a:picLocks noChangeAspect="1"/>
          </p:cNvPicPr>
          <p:nvPr/>
        </p:nvPicPr>
        <p:blipFill>
          <a:blip r:embed="rId2"/>
          <a:stretch>
            <a:fillRect/>
          </a:stretch>
        </p:blipFill>
        <p:spPr>
          <a:xfrm>
            <a:off x="1859280" y="4572000"/>
            <a:ext cx="8656320" cy="1828800"/>
          </a:xfrm>
          <a:prstGeom prst="rect">
            <a:avLst/>
          </a:prstGeom>
        </p:spPr>
      </p:pic>
    </p:spTree>
    <p:extLst>
      <p:ext uri="{BB962C8B-B14F-4D97-AF65-F5344CB8AC3E}">
        <p14:creationId xmlns:p14="http://schemas.microsoft.com/office/powerpoint/2010/main" val="80973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AD5A6-6439-504D-9CFC-742BDDB169F6}"/>
              </a:ext>
            </a:extLst>
          </p:cNvPr>
          <p:cNvSpPr>
            <a:spLocks noGrp="1"/>
          </p:cNvSpPr>
          <p:nvPr>
            <p:ph type="title"/>
          </p:nvPr>
        </p:nvSpPr>
        <p:spPr>
          <a:xfrm>
            <a:off x="1166650" y="1332952"/>
            <a:ext cx="3926898" cy="3921176"/>
          </a:xfrm>
        </p:spPr>
        <p:txBody>
          <a:bodyPr anchor="ctr">
            <a:normAutofit/>
          </a:bodyPr>
          <a:lstStyle/>
          <a:p>
            <a:r>
              <a:rPr lang="en-US" sz="5400"/>
              <a:t>Vertical View</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E6789B0-2EF7-3B4C-8AA7-FA6E1AB9426E}"/>
              </a:ext>
            </a:extLst>
          </p:cNvPr>
          <p:cNvSpPr>
            <a:spLocks noGrp="1"/>
          </p:cNvSpPr>
          <p:nvPr>
            <p:ph idx="1"/>
          </p:nvPr>
        </p:nvSpPr>
        <p:spPr>
          <a:xfrm>
            <a:off x="6421120" y="499833"/>
            <a:ext cx="5100320" cy="5581226"/>
          </a:xfrm>
        </p:spPr>
        <p:txBody>
          <a:bodyPr anchor="ctr">
            <a:normAutofit/>
          </a:bodyPr>
          <a:lstStyle/>
          <a:p>
            <a:pPr marL="0" indent="0">
              <a:buNone/>
            </a:pPr>
            <a:r>
              <a:rPr lang="en-US" sz="3200" i="1" dirty="0"/>
              <a:t> The vertical view restricts a users access to selected columns of one or more tables. For example, you might want to exclude salary information so that only managers can access the salary details for staff who work at their branch </a:t>
            </a:r>
          </a:p>
          <a:p>
            <a:endParaRPr lang="en-US" sz="2200" dirty="0"/>
          </a:p>
        </p:txBody>
      </p:sp>
    </p:spTree>
    <p:extLst>
      <p:ext uri="{BB962C8B-B14F-4D97-AF65-F5344CB8AC3E}">
        <p14:creationId xmlns:p14="http://schemas.microsoft.com/office/powerpoint/2010/main" val="335298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7.4: Create Vertical View</a:t>
            </a:r>
          </a:p>
        </p:txBody>
      </p:sp>
      <p:sp>
        <p:nvSpPr>
          <p:cNvPr id="3" name="Content Placeholder 2"/>
          <p:cNvSpPr>
            <a:spLocks noGrp="1"/>
          </p:cNvSpPr>
          <p:nvPr>
            <p:ph idx="1"/>
          </p:nvPr>
        </p:nvSpPr>
        <p:spPr>
          <a:xfrm>
            <a:off x="615778" y="1873568"/>
            <a:ext cx="10515600" cy="4351338"/>
          </a:xfrm>
        </p:spPr>
        <p:txBody>
          <a:bodyPr/>
          <a:lstStyle/>
          <a:p>
            <a:r>
              <a:rPr lang="en-US" i="1" u="sng" dirty="0"/>
              <a:t>Create view of staff details at branch B003 excluding salaries.</a:t>
            </a:r>
            <a:endParaRPr lang="en-US" dirty="0"/>
          </a:p>
          <a:p>
            <a:pPr marL="220662" lvl="1" indent="0">
              <a:buNone/>
            </a:pPr>
            <a:endParaRPr lang="en-US" sz="1200" dirty="0"/>
          </a:p>
          <a:p>
            <a:pPr marL="220662" lvl="1" indent="0">
              <a:buNone/>
            </a:pPr>
            <a:r>
              <a:rPr lang="en-US" b="1" dirty="0">
                <a:solidFill>
                  <a:srgbClr val="FF0000"/>
                </a:solidFill>
              </a:rPr>
              <a:t>CREATE</a:t>
            </a:r>
            <a:r>
              <a:rPr lang="en-US" dirty="0">
                <a:solidFill>
                  <a:srgbClr val="FF0000"/>
                </a:solidFill>
              </a:rPr>
              <a:t> </a:t>
            </a:r>
            <a:r>
              <a:rPr lang="en-US" b="1" dirty="0">
                <a:solidFill>
                  <a:srgbClr val="FF0000"/>
                </a:solidFill>
              </a:rPr>
              <a:t>VIEW</a:t>
            </a:r>
            <a:r>
              <a:rPr lang="en-US" dirty="0">
                <a:solidFill>
                  <a:srgbClr val="FF0000"/>
                </a:solidFill>
              </a:rPr>
              <a:t> </a:t>
            </a:r>
            <a:r>
              <a:rPr lang="en-US" dirty="0"/>
              <a:t>Staff3 </a:t>
            </a:r>
            <a:r>
              <a:rPr lang="en-US" altLang="zh-CN" dirty="0">
                <a:solidFill>
                  <a:srgbClr val="0000FF"/>
                </a:solidFill>
              </a:rPr>
              <a:t>(</a:t>
            </a:r>
            <a:r>
              <a:rPr lang="en-US" altLang="zh-CN" dirty="0" err="1">
                <a:solidFill>
                  <a:srgbClr val="0000FF"/>
                </a:solidFill>
              </a:rPr>
              <a:t>staffNo</a:t>
            </a:r>
            <a:r>
              <a:rPr lang="en-US" altLang="zh-CN" dirty="0">
                <a:solidFill>
                  <a:srgbClr val="0000FF"/>
                </a:solidFill>
              </a:rPr>
              <a:t>, </a:t>
            </a:r>
            <a:r>
              <a:rPr lang="en-US" altLang="zh-CN" dirty="0" err="1">
                <a:solidFill>
                  <a:srgbClr val="0000FF"/>
                </a:solidFill>
              </a:rPr>
              <a:t>fName</a:t>
            </a:r>
            <a:r>
              <a:rPr lang="en-US" altLang="zh-CN" dirty="0">
                <a:solidFill>
                  <a:srgbClr val="0000FF"/>
                </a:solidFill>
              </a:rPr>
              <a:t>, </a:t>
            </a:r>
            <a:r>
              <a:rPr lang="en-US" altLang="zh-CN" dirty="0" err="1">
                <a:solidFill>
                  <a:srgbClr val="0000FF"/>
                </a:solidFill>
              </a:rPr>
              <a:t>lName</a:t>
            </a:r>
            <a:r>
              <a:rPr lang="en-US" altLang="zh-CN" dirty="0">
                <a:solidFill>
                  <a:srgbClr val="0000FF"/>
                </a:solidFill>
              </a:rPr>
              <a:t>, </a:t>
            </a:r>
            <a:r>
              <a:rPr lang="en-US" altLang="zh-CN" dirty="0" err="1">
                <a:solidFill>
                  <a:srgbClr val="0000FF"/>
                </a:solidFill>
              </a:rPr>
              <a:t>position,sex</a:t>
            </a:r>
            <a:r>
              <a:rPr lang="en-US" altLang="zh-CN" dirty="0">
                <a:solidFill>
                  <a:srgbClr val="0000FF"/>
                </a:solidFill>
              </a:rPr>
              <a:t>)</a:t>
            </a:r>
            <a:endParaRPr lang="en-US" dirty="0"/>
          </a:p>
          <a:p>
            <a:pPr marL="220662" lvl="1" indent="0">
              <a:buNone/>
            </a:pPr>
            <a:r>
              <a:rPr lang="en-US" b="1" dirty="0">
                <a:solidFill>
                  <a:srgbClr val="FF0000"/>
                </a:solidFill>
              </a:rPr>
              <a:t>AS</a:t>
            </a:r>
            <a:r>
              <a:rPr lang="en-US" dirty="0"/>
              <a:t>	</a:t>
            </a:r>
            <a:r>
              <a:rPr lang="en-US" b="1" dirty="0"/>
              <a:t>SELECT</a:t>
            </a:r>
            <a:r>
              <a:rPr lang="en-US" dirty="0"/>
              <a:t> </a:t>
            </a:r>
            <a:r>
              <a:rPr lang="en-US" dirty="0" err="1"/>
              <a:t>staffNo</a:t>
            </a:r>
            <a:r>
              <a:rPr lang="en-US" dirty="0"/>
              <a:t>, </a:t>
            </a:r>
            <a:r>
              <a:rPr lang="en-US" dirty="0" err="1"/>
              <a:t>fName</a:t>
            </a:r>
            <a:r>
              <a:rPr lang="en-US" dirty="0"/>
              <a:t>, </a:t>
            </a:r>
            <a:r>
              <a:rPr lang="en-US" dirty="0" err="1"/>
              <a:t>lName</a:t>
            </a:r>
            <a:r>
              <a:rPr lang="en-US" dirty="0"/>
              <a:t>, position, sex</a:t>
            </a:r>
          </a:p>
          <a:p>
            <a:pPr marL="220662" lvl="1" indent="0">
              <a:buNone/>
            </a:pPr>
            <a:r>
              <a:rPr lang="en-US" dirty="0"/>
              <a:t>		</a:t>
            </a:r>
            <a:r>
              <a:rPr lang="en-US" b="1" dirty="0"/>
              <a:t>FROM</a:t>
            </a:r>
            <a:r>
              <a:rPr lang="en-US" dirty="0"/>
              <a:t> Staff</a:t>
            </a:r>
          </a:p>
          <a:p>
            <a:pPr marL="220662" lvl="1" indent="0">
              <a:buNone/>
            </a:pPr>
            <a:r>
              <a:rPr lang="en-US" dirty="0"/>
              <a:t>		</a:t>
            </a:r>
            <a:r>
              <a:rPr lang="en-US" b="1" dirty="0"/>
              <a:t>WHERE</a:t>
            </a:r>
            <a:r>
              <a:rPr lang="en-US" dirty="0"/>
              <a:t> </a:t>
            </a:r>
            <a:r>
              <a:rPr lang="en-US" dirty="0" err="1"/>
              <a:t>branchNo</a:t>
            </a:r>
            <a:r>
              <a:rPr lang="en-US" dirty="0"/>
              <a:t> = ‘B003’;</a:t>
            </a:r>
          </a:p>
        </p:txBody>
      </p:sp>
      <p:pic>
        <p:nvPicPr>
          <p:cNvPr id="9" name="Picture 8"/>
          <p:cNvPicPr>
            <a:picLocks noChangeAspect="1"/>
          </p:cNvPicPr>
          <p:nvPr/>
        </p:nvPicPr>
        <p:blipFill>
          <a:blip r:embed="rId2"/>
          <a:stretch>
            <a:fillRect/>
          </a:stretch>
        </p:blipFill>
        <p:spPr>
          <a:xfrm>
            <a:off x="1828800" y="4450080"/>
            <a:ext cx="5638800" cy="1950720"/>
          </a:xfrm>
          <a:prstGeom prst="rect">
            <a:avLst/>
          </a:prstGeom>
        </p:spPr>
      </p:pic>
    </p:spTree>
    <p:extLst>
      <p:ext uri="{BB962C8B-B14F-4D97-AF65-F5344CB8AC3E}">
        <p14:creationId xmlns:p14="http://schemas.microsoft.com/office/powerpoint/2010/main" val="143034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a View </a:t>
            </a:r>
            <a:br>
              <a:rPr lang="en-US" dirty="0"/>
            </a:br>
            <a:r>
              <a:rPr lang="en-US" dirty="0"/>
              <a:t>(similar to DROP TABLE)</a:t>
            </a:r>
          </a:p>
        </p:txBody>
      </p:sp>
      <p:sp>
        <p:nvSpPr>
          <p:cNvPr id="3" name="Content Placeholder 2"/>
          <p:cNvSpPr>
            <a:spLocks noGrp="1"/>
          </p:cNvSpPr>
          <p:nvPr>
            <p:ph idx="1"/>
          </p:nvPr>
        </p:nvSpPr>
        <p:spPr/>
        <p:txBody>
          <a:bodyPr>
            <a:normAutofit fontScale="92500" lnSpcReduction="10000"/>
          </a:bodyPr>
          <a:lstStyle/>
          <a:p>
            <a:r>
              <a:rPr lang="en-US" dirty="0"/>
              <a:t>Syntax in BNF:</a:t>
            </a:r>
          </a:p>
          <a:p>
            <a:pPr marL="233363" lvl="1" indent="-9525">
              <a:buNone/>
            </a:pPr>
            <a:r>
              <a:rPr lang="en-US" b="1" dirty="0"/>
              <a:t>DROP VIEW</a:t>
            </a:r>
            <a:r>
              <a:rPr lang="en-US" dirty="0"/>
              <a:t> </a:t>
            </a:r>
            <a:r>
              <a:rPr lang="en-US" dirty="0" err="1"/>
              <a:t>ViewName</a:t>
            </a:r>
            <a:r>
              <a:rPr lang="en-US" dirty="0"/>
              <a:t> [ </a:t>
            </a:r>
            <a:r>
              <a:rPr lang="en-US" b="1" dirty="0"/>
              <a:t>RESTRICT | CASCADE</a:t>
            </a:r>
            <a:r>
              <a:rPr lang="en-US" dirty="0"/>
              <a:t> ]</a:t>
            </a:r>
          </a:p>
          <a:p>
            <a:pPr marL="233363" lvl="1" indent="-9525">
              <a:buNone/>
            </a:pPr>
            <a:endParaRPr lang="en-US" dirty="0"/>
          </a:p>
          <a:p>
            <a:r>
              <a:rPr lang="en-US" dirty="0"/>
              <a:t>Causes definition of view to be deleted from  database.</a:t>
            </a:r>
          </a:p>
          <a:p>
            <a:pPr marL="236538" lvl="2" indent="0">
              <a:buNone/>
            </a:pPr>
            <a:r>
              <a:rPr lang="en-US" sz="2400" b="1" dirty="0"/>
              <a:t>DROP VIEW</a:t>
            </a:r>
            <a:r>
              <a:rPr lang="en-US" sz="2400" dirty="0"/>
              <a:t> Manager3Staff;</a:t>
            </a:r>
          </a:p>
          <a:p>
            <a:pPr marL="236538" lvl="2" indent="0">
              <a:buNone/>
            </a:pPr>
            <a:endParaRPr lang="en-US" dirty="0"/>
          </a:p>
          <a:p>
            <a:r>
              <a:rPr lang="en-US" b="1" dirty="0"/>
              <a:t>RESTRICT</a:t>
            </a:r>
            <a:r>
              <a:rPr lang="en-US" dirty="0"/>
              <a:t> (default)</a:t>
            </a:r>
          </a:p>
          <a:p>
            <a:pPr lvl="1"/>
            <a:r>
              <a:rPr lang="en-US" dirty="0"/>
              <a:t>If any other objects depend for their existence on continued existence of view being dropped, command is rejected.</a:t>
            </a:r>
          </a:p>
          <a:p>
            <a:r>
              <a:rPr lang="en-US" b="1" dirty="0"/>
              <a:t>CASCADE</a:t>
            </a:r>
          </a:p>
          <a:p>
            <a:pPr lvl="1"/>
            <a:r>
              <a:rPr lang="en-US" dirty="0"/>
              <a:t>All related dependent objects are deleted; i.e. any views defined on view being dropped.</a:t>
            </a:r>
          </a:p>
        </p:txBody>
      </p:sp>
    </p:spTree>
    <p:extLst>
      <p:ext uri="{BB962C8B-B14F-4D97-AF65-F5344CB8AC3E}">
        <p14:creationId xmlns:p14="http://schemas.microsoft.com/office/powerpoint/2010/main" val="395542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402" name="Rectangle 2"/>
          <p:cNvSpPr>
            <a:spLocks noGrp="1" noChangeArrowheads="1"/>
          </p:cNvSpPr>
          <p:nvPr>
            <p:ph type="title"/>
          </p:nvPr>
        </p:nvSpPr>
        <p:spPr>
          <a:xfrm>
            <a:off x="621792" y="1161288"/>
            <a:ext cx="3602736" cy="4526280"/>
          </a:xfrm>
        </p:spPr>
        <p:txBody>
          <a:bodyPr>
            <a:normAutofit/>
          </a:bodyPr>
          <a:lstStyle/>
          <a:p>
            <a:r>
              <a:rPr lang="en-US" sz="4000"/>
              <a:t>GROUP  BY – Formal Statement</a:t>
            </a:r>
          </a:p>
        </p:txBody>
      </p:sp>
      <p:sp>
        <p:nvSpPr>
          <p:cNvPr id="79" name="Rectangle 7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30405" name="Rectangle 3">
            <a:extLst>
              <a:ext uri="{FF2B5EF4-FFF2-40B4-BE49-F238E27FC236}">
                <a16:creationId xmlns:a16="http://schemas.microsoft.com/office/drawing/2014/main" id="{CB5EF5E8-D894-4008-B050-63DB875AC220}"/>
              </a:ext>
            </a:extLst>
          </p:cNvPr>
          <p:cNvGraphicFramePr>
            <a:graphicFrameLocks noGrp="1"/>
          </p:cNvGraphicFramePr>
          <p:nvPr>
            <p:ph idx="1"/>
            <p:extLst>
              <p:ext uri="{D42A27DB-BD31-4B8C-83A1-F6EECF244321}">
                <p14:modId xmlns:p14="http://schemas.microsoft.com/office/powerpoint/2010/main" val="293435101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SQL General Syntax</a:t>
            </a:r>
          </a:p>
        </p:txBody>
      </p:sp>
      <p:sp>
        <p:nvSpPr>
          <p:cNvPr id="10" name="Content Placeholder 9"/>
          <p:cNvSpPr>
            <a:spLocks noGrp="1"/>
          </p:cNvSpPr>
          <p:nvPr>
            <p:ph idx="1"/>
          </p:nvPr>
        </p:nvSpPr>
        <p:spPr/>
        <p:txBody>
          <a:bodyPr>
            <a:normAutofit lnSpcReduction="10000"/>
          </a:bodyPr>
          <a:lstStyle/>
          <a:p>
            <a:r>
              <a:rPr lang="en-US" dirty="0"/>
              <a:t>General Syntax</a:t>
            </a:r>
          </a:p>
          <a:p>
            <a:pPr lvl="1" algn="just">
              <a:buFontTx/>
              <a:buNone/>
            </a:pPr>
            <a:endParaRPr lang="en-US" sz="1100" b="1" dirty="0"/>
          </a:p>
          <a:p>
            <a:pPr lvl="1" algn="just">
              <a:buFontTx/>
              <a:buNone/>
            </a:pPr>
            <a:r>
              <a:rPr lang="en-US" b="1" dirty="0"/>
              <a:t>SELECT</a:t>
            </a:r>
            <a:r>
              <a:rPr lang="en-US" dirty="0"/>
              <a:t> [</a:t>
            </a:r>
            <a:r>
              <a:rPr lang="en-US" b="1" dirty="0"/>
              <a:t>DISTINCT</a:t>
            </a:r>
            <a:r>
              <a:rPr lang="en-US" dirty="0"/>
              <a:t> | </a:t>
            </a:r>
            <a:r>
              <a:rPr lang="en-US" b="1" dirty="0"/>
              <a:t>ALL</a:t>
            </a:r>
            <a:r>
              <a:rPr lang="en-US" dirty="0"/>
              <a:t>] </a:t>
            </a:r>
          </a:p>
          <a:p>
            <a:pPr lvl="1" algn="just">
              <a:buFontTx/>
              <a:buNone/>
            </a:pPr>
            <a:r>
              <a:rPr lang="en-US" dirty="0"/>
              <a:t>	{* | [</a:t>
            </a:r>
            <a:r>
              <a:rPr lang="en-US" dirty="0" err="1"/>
              <a:t>columnExpression</a:t>
            </a:r>
            <a:r>
              <a:rPr lang="en-US" dirty="0"/>
              <a:t> [AS </a:t>
            </a:r>
            <a:r>
              <a:rPr lang="en-US" dirty="0" err="1"/>
              <a:t>newName</a:t>
            </a:r>
            <a:r>
              <a:rPr lang="en-US" dirty="0"/>
              <a:t>]] [,...] }</a:t>
            </a:r>
          </a:p>
          <a:p>
            <a:pPr lvl="1" algn="just">
              <a:buFontTx/>
              <a:buNone/>
            </a:pPr>
            <a:r>
              <a:rPr lang="en-US" b="1" dirty="0"/>
              <a:t>FROM</a:t>
            </a:r>
            <a:r>
              <a:rPr lang="en-US" dirty="0"/>
              <a:t>	</a:t>
            </a:r>
            <a:r>
              <a:rPr lang="en-US" dirty="0" err="1"/>
              <a:t>TableName</a:t>
            </a:r>
            <a:r>
              <a:rPr lang="en-US" dirty="0"/>
              <a:t> [alias] [, ...]</a:t>
            </a:r>
          </a:p>
          <a:p>
            <a:pPr lvl="1" algn="just">
              <a:buFontTx/>
              <a:buNone/>
            </a:pPr>
            <a:r>
              <a:rPr lang="en-US" dirty="0"/>
              <a:t>[</a:t>
            </a:r>
            <a:r>
              <a:rPr lang="en-US" b="1" dirty="0"/>
              <a:t>WHERE</a:t>
            </a:r>
            <a:r>
              <a:rPr lang="en-US" dirty="0"/>
              <a:t>	condition]</a:t>
            </a:r>
          </a:p>
          <a:p>
            <a:pPr lvl="1" algn="just">
              <a:buFontTx/>
              <a:buNone/>
            </a:pPr>
            <a:r>
              <a:rPr lang="en-US" dirty="0"/>
              <a:t>[</a:t>
            </a:r>
            <a:r>
              <a:rPr lang="en-US" b="1" dirty="0"/>
              <a:t>GROUP</a:t>
            </a:r>
            <a:r>
              <a:rPr lang="en-US" dirty="0"/>
              <a:t> </a:t>
            </a:r>
            <a:r>
              <a:rPr lang="en-US" b="1" dirty="0"/>
              <a:t>BY</a:t>
            </a:r>
            <a:r>
              <a:rPr lang="en-US" dirty="0"/>
              <a:t>	</a:t>
            </a:r>
            <a:r>
              <a:rPr lang="en-US" dirty="0" err="1"/>
              <a:t>columnList</a:t>
            </a:r>
            <a:r>
              <a:rPr lang="en-US" dirty="0"/>
              <a:t>]  [</a:t>
            </a:r>
            <a:r>
              <a:rPr lang="en-US" b="1" dirty="0"/>
              <a:t>HAVING</a:t>
            </a:r>
            <a:r>
              <a:rPr lang="en-US" dirty="0"/>
              <a:t>	condition]</a:t>
            </a:r>
          </a:p>
          <a:p>
            <a:pPr lvl="1" algn="just">
              <a:buFontTx/>
              <a:buNone/>
            </a:pPr>
            <a:r>
              <a:rPr lang="en-US" dirty="0"/>
              <a:t>[</a:t>
            </a:r>
            <a:r>
              <a:rPr lang="en-US" b="1" dirty="0"/>
              <a:t>ORDER BY</a:t>
            </a:r>
            <a:r>
              <a:rPr lang="en-US" dirty="0"/>
              <a:t>	</a:t>
            </a:r>
            <a:r>
              <a:rPr lang="en-US" dirty="0" err="1"/>
              <a:t>columnList</a:t>
            </a:r>
            <a:r>
              <a:rPr lang="en-US" dirty="0"/>
              <a:t>]</a:t>
            </a:r>
          </a:p>
          <a:p>
            <a:pPr lvl="1" algn="just">
              <a:buFontTx/>
              <a:buNone/>
            </a:pPr>
            <a:endParaRPr lang="en-US" dirty="0"/>
          </a:p>
          <a:p>
            <a:r>
              <a:rPr lang="en-US" dirty="0"/>
              <a:t>Only SELECT and FROM are mandatory.</a:t>
            </a:r>
          </a:p>
          <a:p>
            <a:r>
              <a:rPr lang="en-US" dirty="0"/>
              <a:t>Order of the clauses cannot be changed.</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1145</Words>
  <Application>Microsoft Macintosh PowerPoint</Application>
  <PresentationFormat>Widescreen</PresentationFormat>
  <Paragraphs>138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Monotype Sorts</vt:lpstr>
      <vt:lpstr>Times New Roman</vt:lpstr>
      <vt:lpstr>Office Theme</vt:lpstr>
      <vt:lpstr>Purpose of Views (read 4.4)</vt:lpstr>
      <vt:lpstr>Creating a View</vt:lpstr>
      <vt:lpstr>Horizontal View</vt:lpstr>
      <vt:lpstr>Example 7.3: Create Horizontal View</vt:lpstr>
      <vt:lpstr>Vertical View</vt:lpstr>
      <vt:lpstr>Example 7.4: Create Vertical View</vt:lpstr>
      <vt:lpstr>Removing a View  (similar to DROP TABLE)</vt:lpstr>
      <vt:lpstr>GROUP  BY – Formal Statement</vt:lpstr>
      <vt:lpstr>SQL General Syntax</vt:lpstr>
      <vt:lpstr>GROUP BY – Formal Statement</vt:lpstr>
      <vt:lpstr>Example 5.17  Use of GROUP BY with WHERE</vt:lpstr>
      <vt:lpstr>Example 5.18  Use of HAVING</vt:lpstr>
      <vt:lpstr>GROUP BY and HAVING and Join</vt:lpstr>
      <vt:lpstr>Nested Subquery: Use of IN (Example 6.21)</vt:lpstr>
      <vt:lpstr>Nested Subquery: Use of 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428</dc:title>
  <dc:creator>Erik Krogh</dc:creator>
  <cp:lastModifiedBy>Adam von Arnim</cp:lastModifiedBy>
  <cp:revision>12</cp:revision>
  <dcterms:created xsi:type="dcterms:W3CDTF">2022-03-02T04:05:44Z</dcterms:created>
  <dcterms:modified xsi:type="dcterms:W3CDTF">2022-05-02T21:06:52Z</dcterms:modified>
</cp:coreProperties>
</file>