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35" r:id="rId2"/>
    <p:sldId id="295" r:id="rId3"/>
    <p:sldId id="489" r:id="rId4"/>
    <p:sldId id="477" r:id="rId5"/>
    <p:sldId id="337" r:id="rId6"/>
    <p:sldId id="305" r:id="rId7"/>
    <p:sldId id="8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1"/>
    <p:restoredTop sz="96327"/>
  </p:normalViewPr>
  <p:slideViewPr>
    <p:cSldViewPr snapToGrid="0" snapToObjects="1">
      <p:cViewPr varScale="1">
        <p:scale>
          <a:sx n="105" d="100"/>
          <a:sy n="105" d="100"/>
        </p:scale>
        <p:origin x="11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E97E20-7F2F-4149-88C6-3216F3E9BEB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E20DB04-94EC-46B7-934D-3CF132206300}">
      <dgm:prSet/>
      <dgm:spPr/>
      <dgm:t>
        <a:bodyPr/>
        <a:lstStyle/>
        <a:p>
          <a:r>
            <a:rPr lang="en-US" b="1"/>
            <a:t>Descriptive methods</a:t>
          </a:r>
          <a:endParaRPr lang="en-US"/>
        </a:p>
      </dgm:t>
    </dgm:pt>
    <dgm:pt modelId="{1D4D4609-4C4D-40B8-977D-F1ABCFBE7C50}" type="parTrans" cxnId="{511159C6-76B0-4502-BFF1-7C6B2B6B51D8}">
      <dgm:prSet/>
      <dgm:spPr/>
      <dgm:t>
        <a:bodyPr/>
        <a:lstStyle/>
        <a:p>
          <a:endParaRPr lang="en-US"/>
        </a:p>
      </dgm:t>
    </dgm:pt>
    <dgm:pt modelId="{57E504AD-4207-47DD-8A33-293188AFEC67}" type="sibTrans" cxnId="{511159C6-76B0-4502-BFF1-7C6B2B6B51D8}">
      <dgm:prSet/>
      <dgm:spPr/>
      <dgm:t>
        <a:bodyPr/>
        <a:lstStyle/>
        <a:p>
          <a:endParaRPr lang="en-US"/>
        </a:p>
      </dgm:t>
    </dgm:pt>
    <dgm:pt modelId="{444F9AC3-B512-4516-A35B-6BD4A1142030}">
      <dgm:prSet/>
      <dgm:spPr/>
      <dgm:t>
        <a:bodyPr/>
        <a:lstStyle/>
        <a:p>
          <a:r>
            <a:rPr lang="en-US"/>
            <a:t>Find human-interpretable patterns that </a:t>
          </a:r>
          <a:br>
            <a:rPr lang="en-US"/>
          </a:br>
          <a:r>
            <a:rPr lang="en-US"/>
            <a:t>describe the data</a:t>
          </a:r>
        </a:p>
      </dgm:t>
    </dgm:pt>
    <dgm:pt modelId="{A9B0FD5A-75EC-484E-A866-E02B893A01A8}" type="parTrans" cxnId="{9D05C55E-EF3A-4987-9F91-06553039AA16}">
      <dgm:prSet/>
      <dgm:spPr/>
      <dgm:t>
        <a:bodyPr/>
        <a:lstStyle/>
        <a:p>
          <a:endParaRPr lang="en-US"/>
        </a:p>
      </dgm:t>
    </dgm:pt>
    <dgm:pt modelId="{D6D2E616-B22A-43DF-97D5-AE7385A558AC}" type="sibTrans" cxnId="{9D05C55E-EF3A-4987-9F91-06553039AA16}">
      <dgm:prSet/>
      <dgm:spPr/>
      <dgm:t>
        <a:bodyPr/>
        <a:lstStyle/>
        <a:p>
          <a:endParaRPr lang="en-US"/>
        </a:p>
      </dgm:t>
    </dgm:pt>
    <dgm:pt modelId="{B556FEB1-0D8F-4908-850B-78B876BDB76A}">
      <dgm:prSet/>
      <dgm:spPr/>
      <dgm:t>
        <a:bodyPr/>
        <a:lstStyle/>
        <a:p>
          <a:r>
            <a:rPr lang="en-US" b="1"/>
            <a:t>Example:</a:t>
          </a:r>
          <a:r>
            <a:rPr lang="en-US"/>
            <a:t> Clustering</a:t>
          </a:r>
          <a:r>
            <a:rPr lang="zh-CN"/>
            <a:t> </a:t>
          </a:r>
          <a:r>
            <a:rPr lang="en-US"/>
            <a:t>(e.g.</a:t>
          </a:r>
          <a:r>
            <a:rPr lang="zh-CN"/>
            <a:t> </a:t>
          </a:r>
          <a:r>
            <a:rPr lang="en-US"/>
            <a:t>customer</a:t>
          </a:r>
          <a:r>
            <a:rPr lang="zh-CN"/>
            <a:t> </a:t>
          </a:r>
          <a:r>
            <a:rPr lang="en-US"/>
            <a:t>segmentation)</a:t>
          </a:r>
        </a:p>
      </dgm:t>
    </dgm:pt>
    <dgm:pt modelId="{BE47C95F-E617-450F-9954-7E1B40A38A82}" type="parTrans" cxnId="{6DAA5613-6AED-46D6-8C58-0C2E266D624F}">
      <dgm:prSet/>
      <dgm:spPr/>
      <dgm:t>
        <a:bodyPr/>
        <a:lstStyle/>
        <a:p>
          <a:endParaRPr lang="en-US"/>
        </a:p>
      </dgm:t>
    </dgm:pt>
    <dgm:pt modelId="{DD6401DC-4418-444E-A68F-6BFDB06D320C}" type="sibTrans" cxnId="{6DAA5613-6AED-46D6-8C58-0C2E266D624F}">
      <dgm:prSet/>
      <dgm:spPr/>
      <dgm:t>
        <a:bodyPr/>
        <a:lstStyle/>
        <a:p>
          <a:endParaRPr lang="en-US"/>
        </a:p>
      </dgm:t>
    </dgm:pt>
    <dgm:pt modelId="{FC4A1028-0A6A-4805-A0CF-BA45046C0217}">
      <dgm:prSet/>
      <dgm:spPr/>
      <dgm:t>
        <a:bodyPr/>
        <a:lstStyle/>
        <a:p>
          <a:r>
            <a:rPr lang="en-US" b="1"/>
            <a:t>Predictive methods</a:t>
          </a:r>
          <a:endParaRPr lang="en-US"/>
        </a:p>
      </dgm:t>
    </dgm:pt>
    <dgm:pt modelId="{E73104D6-E249-4B1A-9880-9827AEC6146D}" type="parTrans" cxnId="{00BD4AB1-8227-43AC-9D23-098823DA1551}">
      <dgm:prSet/>
      <dgm:spPr/>
      <dgm:t>
        <a:bodyPr/>
        <a:lstStyle/>
        <a:p>
          <a:endParaRPr lang="en-US"/>
        </a:p>
      </dgm:t>
    </dgm:pt>
    <dgm:pt modelId="{4D51769E-AF79-4A71-B388-27AA0AC54A87}" type="sibTrans" cxnId="{00BD4AB1-8227-43AC-9D23-098823DA1551}">
      <dgm:prSet/>
      <dgm:spPr/>
      <dgm:t>
        <a:bodyPr/>
        <a:lstStyle/>
        <a:p>
          <a:endParaRPr lang="en-US"/>
        </a:p>
      </dgm:t>
    </dgm:pt>
    <dgm:pt modelId="{251586D6-5D53-464F-9DE2-5535D1E5C4C1}">
      <dgm:prSet/>
      <dgm:spPr/>
      <dgm:t>
        <a:bodyPr/>
        <a:lstStyle/>
        <a:p>
          <a:r>
            <a:rPr lang="en-US"/>
            <a:t>Use some variables to predict unknown </a:t>
          </a:r>
          <a:br>
            <a:rPr lang="en-US"/>
          </a:br>
          <a:r>
            <a:rPr lang="en-US"/>
            <a:t>or future values of other variables</a:t>
          </a:r>
        </a:p>
      </dgm:t>
    </dgm:pt>
    <dgm:pt modelId="{D9FBEF8C-D178-4D54-8DAF-01381D25CD18}" type="parTrans" cxnId="{629828D7-9385-45FE-AEEE-2DB491EBFE3D}">
      <dgm:prSet/>
      <dgm:spPr/>
      <dgm:t>
        <a:bodyPr/>
        <a:lstStyle/>
        <a:p>
          <a:endParaRPr lang="en-US"/>
        </a:p>
      </dgm:t>
    </dgm:pt>
    <dgm:pt modelId="{73CEE026-8167-4193-9F42-72ED11227D33}" type="sibTrans" cxnId="{629828D7-9385-45FE-AEEE-2DB491EBFE3D}">
      <dgm:prSet/>
      <dgm:spPr/>
      <dgm:t>
        <a:bodyPr/>
        <a:lstStyle/>
        <a:p>
          <a:endParaRPr lang="en-US"/>
        </a:p>
      </dgm:t>
    </dgm:pt>
    <dgm:pt modelId="{60749676-6240-4957-B0F6-A9104A1C5F81}">
      <dgm:prSet/>
      <dgm:spPr/>
      <dgm:t>
        <a:bodyPr/>
        <a:lstStyle/>
        <a:p>
          <a:r>
            <a:rPr lang="en-US" b="1"/>
            <a:t>Example:</a:t>
          </a:r>
          <a:r>
            <a:rPr lang="en-US"/>
            <a:t> Classification</a:t>
          </a:r>
          <a:r>
            <a:rPr lang="zh-CN"/>
            <a:t> </a:t>
          </a:r>
          <a:r>
            <a:rPr lang="en-US"/>
            <a:t>/</a:t>
          </a:r>
          <a:r>
            <a:rPr lang="zh-CN"/>
            <a:t> </a:t>
          </a:r>
          <a:r>
            <a:rPr lang="en-US"/>
            <a:t>Regression</a:t>
          </a:r>
        </a:p>
      </dgm:t>
    </dgm:pt>
    <dgm:pt modelId="{DAFADB44-F8A5-439B-9844-27EF55FA7731}" type="parTrans" cxnId="{232F75C2-FACA-42A4-9A35-E780B5C27E2C}">
      <dgm:prSet/>
      <dgm:spPr/>
      <dgm:t>
        <a:bodyPr/>
        <a:lstStyle/>
        <a:p>
          <a:endParaRPr lang="en-US"/>
        </a:p>
      </dgm:t>
    </dgm:pt>
    <dgm:pt modelId="{5E15CB1B-7FA0-4ABD-8FF1-E9D04003F0C6}" type="sibTrans" cxnId="{232F75C2-FACA-42A4-9A35-E780B5C27E2C}">
      <dgm:prSet/>
      <dgm:spPr/>
      <dgm:t>
        <a:bodyPr/>
        <a:lstStyle/>
        <a:p>
          <a:endParaRPr lang="en-US"/>
        </a:p>
      </dgm:t>
    </dgm:pt>
    <dgm:pt modelId="{D99A52E3-8894-D347-A31E-71DD3CD26BD7}" type="pres">
      <dgm:prSet presAssocID="{20E97E20-7F2F-4149-88C6-3216F3E9BEB3}" presName="linear" presStyleCnt="0">
        <dgm:presLayoutVars>
          <dgm:animLvl val="lvl"/>
          <dgm:resizeHandles val="exact"/>
        </dgm:presLayoutVars>
      </dgm:prSet>
      <dgm:spPr/>
    </dgm:pt>
    <dgm:pt modelId="{EACFF5F0-66BB-0A46-BFEE-4CDE0443C5B8}" type="pres">
      <dgm:prSet presAssocID="{BE20DB04-94EC-46B7-934D-3CF132206300}" presName="parentText" presStyleLbl="node1" presStyleIdx="0" presStyleCnt="2">
        <dgm:presLayoutVars>
          <dgm:chMax val="0"/>
          <dgm:bulletEnabled val="1"/>
        </dgm:presLayoutVars>
      </dgm:prSet>
      <dgm:spPr/>
    </dgm:pt>
    <dgm:pt modelId="{70349E4B-8286-034C-A33C-CDD34015A43B}" type="pres">
      <dgm:prSet presAssocID="{BE20DB04-94EC-46B7-934D-3CF132206300}" presName="childText" presStyleLbl="revTx" presStyleIdx="0" presStyleCnt="2">
        <dgm:presLayoutVars>
          <dgm:bulletEnabled val="1"/>
        </dgm:presLayoutVars>
      </dgm:prSet>
      <dgm:spPr/>
    </dgm:pt>
    <dgm:pt modelId="{DE6854B2-D11C-8E4C-BCCF-8A8EFEB399DD}" type="pres">
      <dgm:prSet presAssocID="{FC4A1028-0A6A-4805-A0CF-BA45046C0217}" presName="parentText" presStyleLbl="node1" presStyleIdx="1" presStyleCnt="2">
        <dgm:presLayoutVars>
          <dgm:chMax val="0"/>
          <dgm:bulletEnabled val="1"/>
        </dgm:presLayoutVars>
      </dgm:prSet>
      <dgm:spPr/>
    </dgm:pt>
    <dgm:pt modelId="{53EF9456-1D29-3242-AA7A-580704D41D55}" type="pres">
      <dgm:prSet presAssocID="{FC4A1028-0A6A-4805-A0CF-BA45046C0217}" presName="childText" presStyleLbl="revTx" presStyleIdx="1" presStyleCnt="2">
        <dgm:presLayoutVars>
          <dgm:bulletEnabled val="1"/>
        </dgm:presLayoutVars>
      </dgm:prSet>
      <dgm:spPr/>
    </dgm:pt>
  </dgm:ptLst>
  <dgm:cxnLst>
    <dgm:cxn modelId="{F243000F-2811-6A4E-A60F-F9D96895B7D4}" type="presOf" srcId="{BE20DB04-94EC-46B7-934D-3CF132206300}" destId="{EACFF5F0-66BB-0A46-BFEE-4CDE0443C5B8}" srcOrd="0" destOrd="0" presId="urn:microsoft.com/office/officeart/2005/8/layout/vList2"/>
    <dgm:cxn modelId="{DA680910-4850-7F4B-96B4-E8B615F6C1C3}" type="presOf" srcId="{444F9AC3-B512-4516-A35B-6BD4A1142030}" destId="{70349E4B-8286-034C-A33C-CDD34015A43B}" srcOrd="0" destOrd="0" presId="urn:microsoft.com/office/officeart/2005/8/layout/vList2"/>
    <dgm:cxn modelId="{C1A70913-0910-7647-8AB8-A60F0B1D4543}" type="presOf" srcId="{B556FEB1-0D8F-4908-850B-78B876BDB76A}" destId="{70349E4B-8286-034C-A33C-CDD34015A43B}" srcOrd="0" destOrd="1" presId="urn:microsoft.com/office/officeart/2005/8/layout/vList2"/>
    <dgm:cxn modelId="{6DAA5613-6AED-46D6-8C58-0C2E266D624F}" srcId="{444F9AC3-B512-4516-A35B-6BD4A1142030}" destId="{B556FEB1-0D8F-4908-850B-78B876BDB76A}" srcOrd="0" destOrd="0" parTransId="{BE47C95F-E617-450F-9954-7E1B40A38A82}" sibTransId="{DD6401DC-4418-444E-A68F-6BFDB06D320C}"/>
    <dgm:cxn modelId="{A188EE45-1AFA-774A-A350-56623DDECCE5}" type="presOf" srcId="{FC4A1028-0A6A-4805-A0CF-BA45046C0217}" destId="{DE6854B2-D11C-8E4C-BCCF-8A8EFEB399DD}" srcOrd="0" destOrd="0" presId="urn:microsoft.com/office/officeart/2005/8/layout/vList2"/>
    <dgm:cxn modelId="{9D05C55E-EF3A-4987-9F91-06553039AA16}" srcId="{BE20DB04-94EC-46B7-934D-3CF132206300}" destId="{444F9AC3-B512-4516-A35B-6BD4A1142030}" srcOrd="0" destOrd="0" parTransId="{A9B0FD5A-75EC-484E-A866-E02B893A01A8}" sibTransId="{D6D2E616-B22A-43DF-97D5-AE7385A558AC}"/>
    <dgm:cxn modelId="{00BD4AB1-8227-43AC-9D23-098823DA1551}" srcId="{20E97E20-7F2F-4149-88C6-3216F3E9BEB3}" destId="{FC4A1028-0A6A-4805-A0CF-BA45046C0217}" srcOrd="1" destOrd="0" parTransId="{E73104D6-E249-4B1A-9880-9827AEC6146D}" sibTransId="{4D51769E-AF79-4A71-B388-27AA0AC54A87}"/>
    <dgm:cxn modelId="{52B7E3C0-A77D-D746-B86F-B62CCDE8E709}" type="presOf" srcId="{60749676-6240-4957-B0F6-A9104A1C5F81}" destId="{53EF9456-1D29-3242-AA7A-580704D41D55}" srcOrd="0" destOrd="1" presId="urn:microsoft.com/office/officeart/2005/8/layout/vList2"/>
    <dgm:cxn modelId="{232F75C2-FACA-42A4-9A35-E780B5C27E2C}" srcId="{251586D6-5D53-464F-9DE2-5535D1E5C4C1}" destId="{60749676-6240-4957-B0F6-A9104A1C5F81}" srcOrd="0" destOrd="0" parTransId="{DAFADB44-F8A5-439B-9844-27EF55FA7731}" sibTransId="{5E15CB1B-7FA0-4ABD-8FF1-E9D04003F0C6}"/>
    <dgm:cxn modelId="{511159C6-76B0-4502-BFF1-7C6B2B6B51D8}" srcId="{20E97E20-7F2F-4149-88C6-3216F3E9BEB3}" destId="{BE20DB04-94EC-46B7-934D-3CF132206300}" srcOrd="0" destOrd="0" parTransId="{1D4D4609-4C4D-40B8-977D-F1ABCFBE7C50}" sibTransId="{57E504AD-4207-47DD-8A33-293188AFEC67}"/>
    <dgm:cxn modelId="{D4CFF3D5-E1B0-D34F-A6AB-7519E7C8DED5}" type="presOf" srcId="{20E97E20-7F2F-4149-88C6-3216F3E9BEB3}" destId="{D99A52E3-8894-D347-A31E-71DD3CD26BD7}" srcOrd="0" destOrd="0" presId="urn:microsoft.com/office/officeart/2005/8/layout/vList2"/>
    <dgm:cxn modelId="{629828D7-9385-45FE-AEEE-2DB491EBFE3D}" srcId="{FC4A1028-0A6A-4805-A0CF-BA45046C0217}" destId="{251586D6-5D53-464F-9DE2-5535D1E5C4C1}" srcOrd="0" destOrd="0" parTransId="{D9FBEF8C-D178-4D54-8DAF-01381D25CD18}" sibTransId="{73CEE026-8167-4193-9F42-72ED11227D33}"/>
    <dgm:cxn modelId="{964797FB-42D3-BC49-B959-B9803EEF7946}" type="presOf" srcId="{251586D6-5D53-464F-9DE2-5535D1E5C4C1}" destId="{53EF9456-1D29-3242-AA7A-580704D41D55}" srcOrd="0" destOrd="0" presId="urn:microsoft.com/office/officeart/2005/8/layout/vList2"/>
    <dgm:cxn modelId="{BCC15582-1A57-E24A-AF94-5DF12D7A92D8}" type="presParOf" srcId="{D99A52E3-8894-D347-A31E-71DD3CD26BD7}" destId="{EACFF5F0-66BB-0A46-BFEE-4CDE0443C5B8}" srcOrd="0" destOrd="0" presId="urn:microsoft.com/office/officeart/2005/8/layout/vList2"/>
    <dgm:cxn modelId="{0AE99934-43F4-0C46-9BAB-F737DD29BA1A}" type="presParOf" srcId="{D99A52E3-8894-D347-A31E-71DD3CD26BD7}" destId="{70349E4B-8286-034C-A33C-CDD34015A43B}" srcOrd="1" destOrd="0" presId="urn:microsoft.com/office/officeart/2005/8/layout/vList2"/>
    <dgm:cxn modelId="{BFDD5DE1-755E-0648-B956-C6E710A2BB9B}" type="presParOf" srcId="{D99A52E3-8894-D347-A31E-71DD3CD26BD7}" destId="{DE6854B2-D11C-8E4C-BCCF-8A8EFEB399DD}" srcOrd="2" destOrd="0" presId="urn:microsoft.com/office/officeart/2005/8/layout/vList2"/>
    <dgm:cxn modelId="{69DACE0A-9215-AD45-B03E-D9C107C7EC80}" type="presParOf" srcId="{D99A52E3-8894-D347-A31E-71DD3CD26BD7}" destId="{53EF9456-1D29-3242-AA7A-580704D41D5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E14481-B2FE-4293-A8D5-667B37BB089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5908632-941F-4D04-8C41-84B1C0A005B4}">
      <dgm:prSet/>
      <dgm:spPr/>
      <dgm:t>
        <a:bodyPr/>
        <a:lstStyle/>
        <a:p>
          <a:r>
            <a:rPr lang="en-US"/>
            <a:t>Data validation</a:t>
          </a:r>
        </a:p>
      </dgm:t>
    </dgm:pt>
    <dgm:pt modelId="{1CBCB287-DE89-449A-A2E2-B6516B70D096}" type="parTrans" cxnId="{48C66AFD-DCB8-427D-A73B-1063018B3040}">
      <dgm:prSet/>
      <dgm:spPr/>
      <dgm:t>
        <a:bodyPr/>
        <a:lstStyle/>
        <a:p>
          <a:endParaRPr lang="en-US"/>
        </a:p>
      </dgm:t>
    </dgm:pt>
    <dgm:pt modelId="{A86BE714-0959-48EB-ADE1-721F59A23C41}" type="sibTrans" cxnId="{48C66AFD-DCB8-427D-A73B-1063018B3040}">
      <dgm:prSet/>
      <dgm:spPr/>
      <dgm:t>
        <a:bodyPr/>
        <a:lstStyle/>
        <a:p>
          <a:endParaRPr lang="en-US"/>
        </a:p>
      </dgm:t>
    </dgm:pt>
    <dgm:pt modelId="{23EBCD75-9168-4799-8FD1-5CC0EF4ED3B1}">
      <dgm:prSet/>
      <dgm:spPr/>
      <dgm:t>
        <a:bodyPr/>
        <a:lstStyle/>
        <a:p>
          <a:r>
            <a:rPr lang="en-US"/>
            <a:t>Formatting data to a common value (standardization / consistency)</a:t>
          </a:r>
        </a:p>
      </dgm:t>
    </dgm:pt>
    <dgm:pt modelId="{F7B3CF98-3C04-46BE-8A53-E6FF141978D6}" type="parTrans" cxnId="{B2CF481E-3C4A-40BD-8B1B-9735773135CC}">
      <dgm:prSet/>
      <dgm:spPr/>
      <dgm:t>
        <a:bodyPr/>
        <a:lstStyle/>
        <a:p>
          <a:endParaRPr lang="en-US"/>
        </a:p>
      </dgm:t>
    </dgm:pt>
    <dgm:pt modelId="{C85B802F-DFFB-4D19-AC59-7D2401E97182}" type="sibTrans" cxnId="{B2CF481E-3C4A-40BD-8B1B-9735773135CC}">
      <dgm:prSet/>
      <dgm:spPr/>
      <dgm:t>
        <a:bodyPr/>
        <a:lstStyle/>
        <a:p>
          <a:endParaRPr lang="en-US"/>
        </a:p>
      </dgm:t>
    </dgm:pt>
    <dgm:pt modelId="{5DB0576D-C984-43A8-9F34-82BA9D2187BC}">
      <dgm:prSet/>
      <dgm:spPr/>
      <dgm:t>
        <a:bodyPr/>
        <a:lstStyle/>
        <a:p>
          <a:r>
            <a:rPr lang="en-US"/>
            <a:t>Cleaning up duplicates</a:t>
          </a:r>
        </a:p>
      </dgm:t>
    </dgm:pt>
    <dgm:pt modelId="{09F86EB1-3F26-4BF4-9B46-3DDDFBE72B0C}" type="parTrans" cxnId="{9582F81E-3371-45B2-8EFC-7B026B31E1E8}">
      <dgm:prSet/>
      <dgm:spPr/>
      <dgm:t>
        <a:bodyPr/>
        <a:lstStyle/>
        <a:p>
          <a:endParaRPr lang="en-US"/>
        </a:p>
      </dgm:t>
    </dgm:pt>
    <dgm:pt modelId="{C041735F-E5FD-4779-BD32-16DFA2248A4E}" type="sibTrans" cxnId="{9582F81E-3371-45B2-8EFC-7B026B31E1E8}">
      <dgm:prSet/>
      <dgm:spPr/>
      <dgm:t>
        <a:bodyPr/>
        <a:lstStyle/>
        <a:p>
          <a:endParaRPr lang="en-US"/>
        </a:p>
      </dgm:t>
    </dgm:pt>
    <dgm:pt modelId="{0A5CAC65-33DE-4D1C-89C4-672A4014AE26}">
      <dgm:prSet/>
      <dgm:spPr/>
      <dgm:t>
        <a:bodyPr/>
        <a:lstStyle/>
        <a:p>
          <a:r>
            <a:rPr lang="en-US"/>
            <a:t>Filling missing data vs. erasing incomplete data</a:t>
          </a:r>
        </a:p>
      </dgm:t>
    </dgm:pt>
    <dgm:pt modelId="{E93851B8-507B-4106-B85B-D9B681374441}" type="parTrans" cxnId="{4DA94466-6646-40D4-AE55-352AC7430DBF}">
      <dgm:prSet/>
      <dgm:spPr/>
      <dgm:t>
        <a:bodyPr/>
        <a:lstStyle/>
        <a:p>
          <a:endParaRPr lang="en-US"/>
        </a:p>
      </dgm:t>
    </dgm:pt>
    <dgm:pt modelId="{846EC0EF-85AE-4501-888F-49B6233C76B0}" type="sibTrans" cxnId="{4DA94466-6646-40D4-AE55-352AC7430DBF}">
      <dgm:prSet/>
      <dgm:spPr/>
      <dgm:t>
        <a:bodyPr/>
        <a:lstStyle/>
        <a:p>
          <a:endParaRPr lang="en-US"/>
        </a:p>
      </dgm:t>
    </dgm:pt>
    <dgm:pt modelId="{0814F1A6-B88B-4D6C-948C-32B6C710BCDF}">
      <dgm:prSet/>
      <dgm:spPr/>
      <dgm:t>
        <a:bodyPr/>
        <a:lstStyle/>
        <a:p>
          <a:r>
            <a:rPr lang="en-US"/>
            <a:t>Detecting conflicts in the database</a:t>
          </a:r>
        </a:p>
      </dgm:t>
    </dgm:pt>
    <dgm:pt modelId="{D3B45A6C-71AE-4C1F-801F-04A60EEA4BF5}" type="parTrans" cxnId="{E4FD6097-035A-4F36-898D-F7CAFD54F6A8}">
      <dgm:prSet/>
      <dgm:spPr/>
      <dgm:t>
        <a:bodyPr/>
        <a:lstStyle/>
        <a:p>
          <a:endParaRPr lang="en-US"/>
        </a:p>
      </dgm:t>
    </dgm:pt>
    <dgm:pt modelId="{BE2C4DBB-BB34-407F-A560-E70C3F79CE14}" type="sibTrans" cxnId="{E4FD6097-035A-4F36-898D-F7CAFD54F6A8}">
      <dgm:prSet/>
      <dgm:spPr/>
      <dgm:t>
        <a:bodyPr/>
        <a:lstStyle/>
        <a:p>
          <a:endParaRPr lang="en-US"/>
        </a:p>
      </dgm:t>
    </dgm:pt>
    <dgm:pt modelId="{4ABDA920-231F-244E-ACEE-B934423D8CA0}" type="pres">
      <dgm:prSet presAssocID="{65E14481-B2FE-4293-A8D5-667B37BB0898}" presName="linear" presStyleCnt="0">
        <dgm:presLayoutVars>
          <dgm:animLvl val="lvl"/>
          <dgm:resizeHandles val="exact"/>
        </dgm:presLayoutVars>
      </dgm:prSet>
      <dgm:spPr/>
    </dgm:pt>
    <dgm:pt modelId="{1137E676-1842-FD4E-B32B-F6F24EB19425}" type="pres">
      <dgm:prSet presAssocID="{B5908632-941F-4D04-8C41-84B1C0A005B4}" presName="parentText" presStyleLbl="node1" presStyleIdx="0" presStyleCnt="5">
        <dgm:presLayoutVars>
          <dgm:chMax val="0"/>
          <dgm:bulletEnabled val="1"/>
        </dgm:presLayoutVars>
      </dgm:prSet>
      <dgm:spPr/>
    </dgm:pt>
    <dgm:pt modelId="{F1CFE905-34C6-DB4F-9E84-DEFE1B59E711}" type="pres">
      <dgm:prSet presAssocID="{A86BE714-0959-48EB-ADE1-721F59A23C41}" presName="spacer" presStyleCnt="0"/>
      <dgm:spPr/>
    </dgm:pt>
    <dgm:pt modelId="{5E63D38F-DE2F-784B-8FB9-4FD0472B13B4}" type="pres">
      <dgm:prSet presAssocID="{23EBCD75-9168-4799-8FD1-5CC0EF4ED3B1}" presName="parentText" presStyleLbl="node1" presStyleIdx="1" presStyleCnt="5">
        <dgm:presLayoutVars>
          <dgm:chMax val="0"/>
          <dgm:bulletEnabled val="1"/>
        </dgm:presLayoutVars>
      </dgm:prSet>
      <dgm:spPr/>
    </dgm:pt>
    <dgm:pt modelId="{D5DAAA5D-B9D4-954F-A050-4398794911C1}" type="pres">
      <dgm:prSet presAssocID="{C85B802F-DFFB-4D19-AC59-7D2401E97182}" presName="spacer" presStyleCnt="0"/>
      <dgm:spPr/>
    </dgm:pt>
    <dgm:pt modelId="{CE75783E-430A-9D41-B6E7-33AC483005BE}" type="pres">
      <dgm:prSet presAssocID="{5DB0576D-C984-43A8-9F34-82BA9D2187BC}" presName="parentText" presStyleLbl="node1" presStyleIdx="2" presStyleCnt="5">
        <dgm:presLayoutVars>
          <dgm:chMax val="0"/>
          <dgm:bulletEnabled val="1"/>
        </dgm:presLayoutVars>
      </dgm:prSet>
      <dgm:spPr/>
    </dgm:pt>
    <dgm:pt modelId="{DE082F3E-AB39-B846-838F-902B11B69212}" type="pres">
      <dgm:prSet presAssocID="{C041735F-E5FD-4779-BD32-16DFA2248A4E}" presName="spacer" presStyleCnt="0"/>
      <dgm:spPr/>
    </dgm:pt>
    <dgm:pt modelId="{0B940CCE-16D1-4F43-967D-60E429BFB528}" type="pres">
      <dgm:prSet presAssocID="{0A5CAC65-33DE-4D1C-89C4-672A4014AE26}" presName="parentText" presStyleLbl="node1" presStyleIdx="3" presStyleCnt="5">
        <dgm:presLayoutVars>
          <dgm:chMax val="0"/>
          <dgm:bulletEnabled val="1"/>
        </dgm:presLayoutVars>
      </dgm:prSet>
      <dgm:spPr/>
    </dgm:pt>
    <dgm:pt modelId="{131AF2AF-E032-DD45-9AF2-2CC66B8E1AE0}" type="pres">
      <dgm:prSet presAssocID="{846EC0EF-85AE-4501-888F-49B6233C76B0}" presName="spacer" presStyleCnt="0"/>
      <dgm:spPr/>
    </dgm:pt>
    <dgm:pt modelId="{D40FA10A-015E-5547-8CB9-DCB34532697E}" type="pres">
      <dgm:prSet presAssocID="{0814F1A6-B88B-4D6C-948C-32B6C710BCDF}" presName="parentText" presStyleLbl="node1" presStyleIdx="4" presStyleCnt="5">
        <dgm:presLayoutVars>
          <dgm:chMax val="0"/>
          <dgm:bulletEnabled val="1"/>
        </dgm:presLayoutVars>
      </dgm:prSet>
      <dgm:spPr/>
    </dgm:pt>
  </dgm:ptLst>
  <dgm:cxnLst>
    <dgm:cxn modelId="{47D55E1B-ECDF-FE40-BDA3-E012FB419DD7}" type="presOf" srcId="{0814F1A6-B88B-4D6C-948C-32B6C710BCDF}" destId="{D40FA10A-015E-5547-8CB9-DCB34532697E}" srcOrd="0" destOrd="0" presId="urn:microsoft.com/office/officeart/2005/8/layout/vList2"/>
    <dgm:cxn modelId="{B2CF481E-3C4A-40BD-8B1B-9735773135CC}" srcId="{65E14481-B2FE-4293-A8D5-667B37BB0898}" destId="{23EBCD75-9168-4799-8FD1-5CC0EF4ED3B1}" srcOrd="1" destOrd="0" parTransId="{F7B3CF98-3C04-46BE-8A53-E6FF141978D6}" sibTransId="{C85B802F-DFFB-4D19-AC59-7D2401E97182}"/>
    <dgm:cxn modelId="{9582F81E-3371-45B2-8EFC-7B026B31E1E8}" srcId="{65E14481-B2FE-4293-A8D5-667B37BB0898}" destId="{5DB0576D-C984-43A8-9F34-82BA9D2187BC}" srcOrd="2" destOrd="0" parTransId="{09F86EB1-3F26-4BF4-9B46-3DDDFBE72B0C}" sibTransId="{C041735F-E5FD-4779-BD32-16DFA2248A4E}"/>
    <dgm:cxn modelId="{22416D40-633B-5848-9DB2-0CF339D9C8E9}" type="presOf" srcId="{0A5CAC65-33DE-4D1C-89C4-672A4014AE26}" destId="{0B940CCE-16D1-4F43-967D-60E429BFB528}" srcOrd="0" destOrd="0" presId="urn:microsoft.com/office/officeart/2005/8/layout/vList2"/>
    <dgm:cxn modelId="{43EC794A-E962-7341-A93A-375CB0899684}" type="presOf" srcId="{23EBCD75-9168-4799-8FD1-5CC0EF4ED3B1}" destId="{5E63D38F-DE2F-784B-8FB9-4FD0472B13B4}" srcOrd="0" destOrd="0" presId="urn:microsoft.com/office/officeart/2005/8/layout/vList2"/>
    <dgm:cxn modelId="{4DA94466-6646-40D4-AE55-352AC7430DBF}" srcId="{65E14481-B2FE-4293-A8D5-667B37BB0898}" destId="{0A5CAC65-33DE-4D1C-89C4-672A4014AE26}" srcOrd="3" destOrd="0" parTransId="{E93851B8-507B-4106-B85B-D9B681374441}" sibTransId="{846EC0EF-85AE-4501-888F-49B6233C76B0}"/>
    <dgm:cxn modelId="{EBBED77B-29BD-3247-B226-ABA85B77D2CE}" type="presOf" srcId="{B5908632-941F-4D04-8C41-84B1C0A005B4}" destId="{1137E676-1842-FD4E-B32B-F6F24EB19425}" srcOrd="0" destOrd="0" presId="urn:microsoft.com/office/officeart/2005/8/layout/vList2"/>
    <dgm:cxn modelId="{E4FD6097-035A-4F36-898D-F7CAFD54F6A8}" srcId="{65E14481-B2FE-4293-A8D5-667B37BB0898}" destId="{0814F1A6-B88B-4D6C-948C-32B6C710BCDF}" srcOrd="4" destOrd="0" parTransId="{D3B45A6C-71AE-4C1F-801F-04A60EEA4BF5}" sibTransId="{BE2C4DBB-BB34-407F-A560-E70C3F79CE14}"/>
    <dgm:cxn modelId="{FD55FEB7-0204-A747-A7B8-4D1548555178}" type="presOf" srcId="{65E14481-B2FE-4293-A8D5-667B37BB0898}" destId="{4ABDA920-231F-244E-ACEE-B934423D8CA0}" srcOrd="0" destOrd="0" presId="urn:microsoft.com/office/officeart/2005/8/layout/vList2"/>
    <dgm:cxn modelId="{9BAD1EBC-B141-5A47-A452-8CB4EB837BBD}" type="presOf" srcId="{5DB0576D-C984-43A8-9F34-82BA9D2187BC}" destId="{CE75783E-430A-9D41-B6E7-33AC483005BE}" srcOrd="0" destOrd="0" presId="urn:microsoft.com/office/officeart/2005/8/layout/vList2"/>
    <dgm:cxn modelId="{48C66AFD-DCB8-427D-A73B-1063018B3040}" srcId="{65E14481-B2FE-4293-A8D5-667B37BB0898}" destId="{B5908632-941F-4D04-8C41-84B1C0A005B4}" srcOrd="0" destOrd="0" parTransId="{1CBCB287-DE89-449A-A2E2-B6516B70D096}" sibTransId="{A86BE714-0959-48EB-ADE1-721F59A23C41}"/>
    <dgm:cxn modelId="{0A64A789-0220-D141-8234-FF3BEC29B578}" type="presParOf" srcId="{4ABDA920-231F-244E-ACEE-B934423D8CA0}" destId="{1137E676-1842-FD4E-B32B-F6F24EB19425}" srcOrd="0" destOrd="0" presId="urn:microsoft.com/office/officeart/2005/8/layout/vList2"/>
    <dgm:cxn modelId="{A922D211-A1CF-7F44-AA0A-DF3E0AA3ED51}" type="presParOf" srcId="{4ABDA920-231F-244E-ACEE-B934423D8CA0}" destId="{F1CFE905-34C6-DB4F-9E84-DEFE1B59E711}" srcOrd="1" destOrd="0" presId="urn:microsoft.com/office/officeart/2005/8/layout/vList2"/>
    <dgm:cxn modelId="{89524F82-8C11-2B4C-85EA-8E853B7C2C4F}" type="presParOf" srcId="{4ABDA920-231F-244E-ACEE-B934423D8CA0}" destId="{5E63D38F-DE2F-784B-8FB9-4FD0472B13B4}" srcOrd="2" destOrd="0" presId="urn:microsoft.com/office/officeart/2005/8/layout/vList2"/>
    <dgm:cxn modelId="{253B74AA-CB8A-544C-B9AA-205D6E879E12}" type="presParOf" srcId="{4ABDA920-231F-244E-ACEE-B934423D8CA0}" destId="{D5DAAA5D-B9D4-954F-A050-4398794911C1}" srcOrd="3" destOrd="0" presId="urn:microsoft.com/office/officeart/2005/8/layout/vList2"/>
    <dgm:cxn modelId="{CA05E0C8-0694-5847-89B1-D5C38C078D54}" type="presParOf" srcId="{4ABDA920-231F-244E-ACEE-B934423D8CA0}" destId="{CE75783E-430A-9D41-B6E7-33AC483005BE}" srcOrd="4" destOrd="0" presId="urn:microsoft.com/office/officeart/2005/8/layout/vList2"/>
    <dgm:cxn modelId="{B60CF19C-C883-6B45-A9B1-6B10C3A33B8E}" type="presParOf" srcId="{4ABDA920-231F-244E-ACEE-B934423D8CA0}" destId="{DE082F3E-AB39-B846-838F-902B11B69212}" srcOrd="5" destOrd="0" presId="urn:microsoft.com/office/officeart/2005/8/layout/vList2"/>
    <dgm:cxn modelId="{74111E36-3C34-644F-9CF9-55E5C98EC565}" type="presParOf" srcId="{4ABDA920-231F-244E-ACEE-B934423D8CA0}" destId="{0B940CCE-16D1-4F43-967D-60E429BFB528}" srcOrd="6" destOrd="0" presId="urn:microsoft.com/office/officeart/2005/8/layout/vList2"/>
    <dgm:cxn modelId="{8FD47ADB-A943-6749-ACDC-209B424DB2FD}" type="presParOf" srcId="{4ABDA920-231F-244E-ACEE-B934423D8CA0}" destId="{131AF2AF-E032-DD45-9AF2-2CC66B8E1AE0}" srcOrd="7" destOrd="0" presId="urn:microsoft.com/office/officeart/2005/8/layout/vList2"/>
    <dgm:cxn modelId="{51EC787B-E8CD-4543-B3A3-4951BB1D25EE}" type="presParOf" srcId="{4ABDA920-231F-244E-ACEE-B934423D8CA0}" destId="{D40FA10A-015E-5547-8CB9-DCB34532697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FF5F0-66BB-0A46-BFEE-4CDE0443C5B8}">
      <dsp:nvSpPr>
        <dsp:cNvPr id="0" name=""/>
        <dsp:cNvSpPr/>
      </dsp:nvSpPr>
      <dsp:spPr>
        <a:xfrm>
          <a:off x="0" y="451861"/>
          <a:ext cx="6245265"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a:t>Descriptive methods</a:t>
          </a:r>
          <a:endParaRPr lang="en-US" sz="3500" kern="1200"/>
        </a:p>
      </dsp:txBody>
      <dsp:txXfrm>
        <a:off x="40980" y="492841"/>
        <a:ext cx="6163305" cy="757514"/>
      </dsp:txXfrm>
    </dsp:sp>
    <dsp:sp modelId="{70349E4B-8286-034C-A33C-CDD34015A43B}">
      <dsp:nvSpPr>
        <dsp:cNvPr id="0" name=""/>
        <dsp:cNvSpPr/>
      </dsp:nvSpPr>
      <dsp:spPr>
        <a:xfrm>
          <a:off x="0" y="1291336"/>
          <a:ext cx="6245265" cy="170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Find human-interpretable patterns that </a:t>
          </a:r>
          <a:br>
            <a:rPr lang="en-US" sz="2700" kern="1200"/>
          </a:br>
          <a:r>
            <a:rPr lang="en-US" sz="2700" kern="1200"/>
            <a:t>describe the data</a:t>
          </a:r>
        </a:p>
        <a:p>
          <a:pPr marL="457200" lvl="2" indent="-228600" algn="l" defTabSz="1200150">
            <a:lnSpc>
              <a:spcPct val="90000"/>
            </a:lnSpc>
            <a:spcBef>
              <a:spcPct val="0"/>
            </a:spcBef>
            <a:spcAft>
              <a:spcPct val="20000"/>
            </a:spcAft>
            <a:buChar char="•"/>
          </a:pPr>
          <a:r>
            <a:rPr lang="en-US" sz="2700" b="1" kern="1200"/>
            <a:t>Example:</a:t>
          </a:r>
          <a:r>
            <a:rPr lang="en-US" sz="2700" kern="1200"/>
            <a:t> Clustering</a:t>
          </a:r>
          <a:r>
            <a:rPr lang="zh-CN" sz="2700" kern="1200"/>
            <a:t> </a:t>
          </a:r>
          <a:r>
            <a:rPr lang="en-US" sz="2700" kern="1200"/>
            <a:t>(e.g.</a:t>
          </a:r>
          <a:r>
            <a:rPr lang="zh-CN" sz="2700" kern="1200"/>
            <a:t> </a:t>
          </a:r>
          <a:r>
            <a:rPr lang="en-US" sz="2700" kern="1200"/>
            <a:t>customer</a:t>
          </a:r>
          <a:r>
            <a:rPr lang="zh-CN" sz="2700" kern="1200"/>
            <a:t> </a:t>
          </a:r>
          <a:r>
            <a:rPr lang="en-US" sz="2700" kern="1200"/>
            <a:t>segmentation)</a:t>
          </a:r>
        </a:p>
      </dsp:txBody>
      <dsp:txXfrm>
        <a:off x="0" y="1291336"/>
        <a:ext cx="6245265" cy="1702575"/>
      </dsp:txXfrm>
    </dsp:sp>
    <dsp:sp modelId="{DE6854B2-D11C-8E4C-BCCF-8A8EFEB399DD}">
      <dsp:nvSpPr>
        <dsp:cNvPr id="0" name=""/>
        <dsp:cNvSpPr/>
      </dsp:nvSpPr>
      <dsp:spPr>
        <a:xfrm>
          <a:off x="0" y="2993911"/>
          <a:ext cx="6245265"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a:t>Predictive methods</a:t>
          </a:r>
          <a:endParaRPr lang="en-US" sz="3500" kern="1200"/>
        </a:p>
      </dsp:txBody>
      <dsp:txXfrm>
        <a:off x="40980" y="3034891"/>
        <a:ext cx="6163305" cy="757514"/>
      </dsp:txXfrm>
    </dsp:sp>
    <dsp:sp modelId="{53EF9456-1D29-3242-AA7A-580704D41D55}">
      <dsp:nvSpPr>
        <dsp:cNvPr id="0" name=""/>
        <dsp:cNvSpPr/>
      </dsp:nvSpPr>
      <dsp:spPr>
        <a:xfrm>
          <a:off x="0" y="3833386"/>
          <a:ext cx="6245265"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Use some variables to predict unknown </a:t>
          </a:r>
          <a:br>
            <a:rPr lang="en-US" sz="2700" kern="1200"/>
          </a:br>
          <a:r>
            <a:rPr lang="en-US" sz="2700" kern="1200"/>
            <a:t>or future values of other variables</a:t>
          </a:r>
        </a:p>
        <a:p>
          <a:pPr marL="457200" lvl="2" indent="-228600" algn="l" defTabSz="1200150">
            <a:lnSpc>
              <a:spcPct val="90000"/>
            </a:lnSpc>
            <a:spcBef>
              <a:spcPct val="0"/>
            </a:spcBef>
            <a:spcAft>
              <a:spcPct val="20000"/>
            </a:spcAft>
            <a:buChar char="•"/>
          </a:pPr>
          <a:r>
            <a:rPr lang="en-US" sz="2700" b="1" kern="1200"/>
            <a:t>Example:</a:t>
          </a:r>
          <a:r>
            <a:rPr lang="en-US" sz="2700" kern="1200"/>
            <a:t> Classification</a:t>
          </a:r>
          <a:r>
            <a:rPr lang="zh-CN" sz="2700" kern="1200"/>
            <a:t> </a:t>
          </a:r>
          <a:r>
            <a:rPr lang="en-US" sz="2700" kern="1200"/>
            <a:t>/</a:t>
          </a:r>
          <a:r>
            <a:rPr lang="zh-CN" sz="2700" kern="1200"/>
            <a:t> </a:t>
          </a:r>
          <a:r>
            <a:rPr lang="en-US" sz="2700" kern="1200"/>
            <a:t>Regression</a:t>
          </a:r>
        </a:p>
      </dsp:txBody>
      <dsp:txXfrm>
        <a:off x="0" y="3833386"/>
        <a:ext cx="6245265" cy="130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7E676-1842-FD4E-B32B-F6F24EB19425}">
      <dsp:nvSpPr>
        <dsp:cNvPr id="0" name=""/>
        <dsp:cNvSpPr/>
      </dsp:nvSpPr>
      <dsp:spPr>
        <a:xfrm>
          <a:off x="0" y="269716"/>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Data validation</a:t>
          </a:r>
        </a:p>
      </dsp:txBody>
      <dsp:txXfrm>
        <a:off x="33955" y="303671"/>
        <a:ext cx="10447690" cy="627655"/>
      </dsp:txXfrm>
    </dsp:sp>
    <dsp:sp modelId="{5E63D38F-DE2F-784B-8FB9-4FD0472B13B4}">
      <dsp:nvSpPr>
        <dsp:cNvPr id="0" name=""/>
        <dsp:cNvSpPr/>
      </dsp:nvSpPr>
      <dsp:spPr>
        <a:xfrm>
          <a:off x="0" y="1048801"/>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Formatting data to a common value (standardization / consistency)</a:t>
          </a:r>
        </a:p>
      </dsp:txBody>
      <dsp:txXfrm>
        <a:off x="33955" y="1082756"/>
        <a:ext cx="10447690" cy="627655"/>
      </dsp:txXfrm>
    </dsp:sp>
    <dsp:sp modelId="{CE75783E-430A-9D41-B6E7-33AC483005BE}">
      <dsp:nvSpPr>
        <dsp:cNvPr id="0" name=""/>
        <dsp:cNvSpPr/>
      </dsp:nvSpPr>
      <dsp:spPr>
        <a:xfrm>
          <a:off x="0" y="1827886"/>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Cleaning up duplicates</a:t>
          </a:r>
        </a:p>
      </dsp:txBody>
      <dsp:txXfrm>
        <a:off x="33955" y="1861841"/>
        <a:ext cx="10447690" cy="627655"/>
      </dsp:txXfrm>
    </dsp:sp>
    <dsp:sp modelId="{0B940CCE-16D1-4F43-967D-60E429BFB528}">
      <dsp:nvSpPr>
        <dsp:cNvPr id="0" name=""/>
        <dsp:cNvSpPr/>
      </dsp:nvSpPr>
      <dsp:spPr>
        <a:xfrm>
          <a:off x="0" y="2606971"/>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Filling missing data vs. erasing incomplete data</a:t>
          </a:r>
        </a:p>
      </dsp:txBody>
      <dsp:txXfrm>
        <a:off x="33955" y="2640926"/>
        <a:ext cx="10447690" cy="627655"/>
      </dsp:txXfrm>
    </dsp:sp>
    <dsp:sp modelId="{D40FA10A-015E-5547-8CB9-DCB34532697E}">
      <dsp:nvSpPr>
        <dsp:cNvPr id="0" name=""/>
        <dsp:cNvSpPr/>
      </dsp:nvSpPr>
      <dsp:spPr>
        <a:xfrm>
          <a:off x="0" y="3386056"/>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Detecting conflicts in the database</a:t>
          </a:r>
        </a:p>
      </dsp:txBody>
      <dsp:txXfrm>
        <a:off x="33955" y="3420011"/>
        <a:ext cx="10447690"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44A56-5F95-AE43-8877-9DADE9297938}"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D307B-E622-4F43-A8B0-8F7D83D77FD6}" type="slidenum">
              <a:rPr lang="en-US" smtClean="0"/>
              <a:t>‹#›</a:t>
            </a:fld>
            <a:endParaRPr lang="en-US"/>
          </a:p>
        </p:txBody>
      </p:sp>
    </p:spTree>
    <p:extLst>
      <p:ext uri="{BB962C8B-B14F-4D97-AF65-F5344CB8AC3E}">
        <p14:creationId xmlns:p14="http://schemas.microsoft.com/office/powerpoint/2010/main" val="2276823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9B31-0A82-564A-BDAC-D55D4C7FA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44595E-066B-B549-859D-B6E1F85CB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D62314-A970-824A-A3A5-70E0E4E50DDB}"/>
              </a:ext>
            </a:extLst>
          </p:cNvPr>
          <p:cNvSpPr>
            <a:spLocks noGrp="1"/>
          </p:cNvSpPr>
          <p:nvPr>
            <p:ph type="dt" sz="half" idx="10"/>
          </p:nvPr>
        </p:nvSpPr>
        <p:spPr/>
        <p:txBody>
          <a:bodyPr/>
          <a:lstStyle/>
          <a:p>
            <a:fld id="{653B6D31-4B14-EE47-9340-BAF550FEFEC7}" type="datetimeFigureOut">
              <a:rPr lang="en-US" smtClean="0"/>
              <a:t>5/2/22</a:t>
            </a:fld>
            <a:endParaRPr lang="en-US"/>
          </a:p>
        </p:txBody>
      </p:sp>
      <p:sp>
        <p:nvSpPr>
          <p:cNvPr id="5" name="Footer Placeholder 4">
            <a:extLst>
              <a:ext uri="{FF2B5EF4-FFF2-40B4-BE49-F238E27FC236}">
                <a16:creationId xmlns:a16="http://schemas.microsoft.com/office/drawing/2014/main" id="{8B1A5479-93B1-214D-B98D-C2753558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64E4C-7897-F04F-96E8-3F5064EF01D3}"/>
              </a:ext>
            </a:extLst>
          </p:cNvPr>
          <p:cNvSpPr>
            <a:spLocks noGrp="1"/>
          </p:cNvSpPr>
          <p:nvPr>
            <p:ph type="sldNum" sz="quarter" idx="12"/>
          </p:nvPr>
        </p:nvSpPr>
        <p:spPr/>
        <p:txBody>
          <a:bodyPr/>
          <a:lstStyle/>
          <a:p>
            <a:fld id="{5CA5D66E-D479-F442-A413-144E07D06BAE}" type="slidenum">
              <a:rPr lang="en-US" smtClean="0"/>
              <a:t>‹#›</a:t>
            </a:fld>
            <a:endParaRPr lang="en-US"/>
          </a:p>
        </p:txBody>
      </p:sp>
    </p:spTree>
    <p:extLst>
      <p:ext uri="{BB962C8B-B14F-4D97-AF65-F5344CB8AC3E}">
        <p14:creationId xmlns:p14="http://schemas.microsoft.com/office/powerpoint/2010/main" val="81573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3FFF-5B19-1D4D-95F3-08407D9B0A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3B8611-BD80-FB4F-9F23-C2B6AA3B3B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802BB-9CA5-814F-827E-F24B387A12E1}"/>
              </a:ext>
            </a:extLst>
          </p:cNvPr>
          <p:cNvSpPr>
            <a:spLocks noGrp="1"/>
          </p:cNvSpPr>
          <p:nvPr>
            <p:ph type="dt" sz="half" idx="10"/>
          </p:nvPr>
        </p:nvSpPr>
        <p:spPr/>
        <p:txBody>
          <a:bodyPr/>
          <a:lstStyle/>
          <a:p>
            <a:fld id="{653B6D31-4B14-EE47-9340-BAF550FEFEC7}" type="datetimeFigureOut">
              <a:rPr lang="en-US" smtClean="0"/>
              <a:t>5/2/22</a:t>
            </a:fld>
            <a:endParaRPr lang="en-US"/>
          </a:p>
        </p:txBody>
      </p:sp>
      <p:sp>
        <p:nvSpPr>
          <p:cNvPr id="5" name="Footer Placeholder 4">
            <a:extLst>
              <a:ext uri="{FF2B5EF4-FFF2-40B4-BE49-F238E27FC236}">
                <a16:creationId xmlns:a16="http://schemas.microsoft.com/office/drawing/2014/main" id="{A7997BB8-7852-6A4C-BA5B-2619B2424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DF102-47BA-4E42-BCF0-6910C5D1F93E}"/>
              </a:ext>
            </a:extLst>
          </p:cNvPr>
          <p:cNvSpPr>
            <a:spLocks noGrp="1"/>
          </p:cNvSpPr>
          <p:nvPr>
            <p:ph type="sldNum" sz="quarter" idx="12"/>
          </p:nvPr>
        </p:nvSpPr>
        <p:spPr/>
        <p:txBody>
          <a:bodyPr/>
          <a:lstStyle/>
          <a:p>
            <a:fld id="{5CA5D66E-D479-F442-A413-144E07D06BAE}" type="slidenum">
              <a:rPr lang="en-US" smtClean="0"/>
              <a:t>‹#›</a:t>
            </a:fld>
            <a:endParaRPr lang="en-US"/>
          </a:p>
        </p:txBody>
      </p:sp>
    </p:spTree>
    <p:extLst>
      <p:ext uri="{BB962C8B-B14F-4D97-AF65-F5344CB8AC3E}">
        <p14:creationId xmlns:p14="http://schemas.microsoft.com/office/powerpoint/2010/main" val="258059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02B692-11CB-EC40-A18B-1A8441E627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720D2-696E-8948-88EE-819D09C09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101AC-CD26-E64C-8FAE-428557FCECB3}"/>
              </a:ext>
            </a:extLst>
          </p:cNvPr>
          <p:cNvSpPr>
            <a:spLocks noGrp="1"/>
          </p:cNvSpPr>
          <p:nvPr>
            <p:ph type="dt" sz="half" idx="10"/>
          </p:nvPr>
        </p:nvSpPr>
        <p:spPr/>
        <p:txBody>
          <a:bodyPr/>
          <a:lstStyle/>
          <a:p>
            <a:fld id="{653B6D31-4B14-EE47-9340-BAF550FEFEC7}" type="datetimeFigureOut">
              <a:rPr lang="en-US" smtClean="0"/>
              <a:t>5/2/22</a:t>
            </a:fld>
            <a:endParaRPr lang="en-US"/>
          </a:p>
        </p:txBody>
      </p:sp>
      <p:sp>
        <p:nvSpPr>
          <p:cNvPr id="5" name="Footer Placeholder 4">
            <a:extLst>
              <a:ext uri="{FF2B5EF4-FFF2-40B4-BE49-F238E27FC236}">
                <a16:creationId xmlns:a16="http://schemas.microsoft.com/office/drawing/2014/main" id="{59443E5E-106E-834C-84FE-098DEA114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BF904-208D-2F45-9835-27028534B22D}"/>
              </a:ext>
            </a:extLst>
          </p:cNvPr>
          <p:cNvSpPr>
            <a:spLocks noGrp="1"/>
          </p:cNvSpPr>
          <p:nvPr>
            <p:ph type="sldNum" sz="quarter" idx="12"/>
          </p:nvPr>
        </p:nvSpPr>
        <p:spPr/>
        <p:txBody>
          <a:bodyPr/>
          <a:lstStyle/>
          <a:p>
            <a:fld id="{5CA5D66E-D479-F442-A413-144E07D06BAE}" type="slidenum">
              <a:rPr lang="en-US" smtClean="0"/>
              <a:t>‹#›</a:t>
            </a:fld>
            <a:endParaRPr lang="en-US"/>
          </a:p>
        </p:txBody>
      </p:sp>
    </p:spTree>
    <p:extLst>
      <p:ext uri="{BB962C8B-B14F-4D97-AF65-F5344CB8AC3E}">
        <p14:creationId xmlns:p14="http://schemas.microsoft.com/office/powerpoint/2010/main" val="315604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66700"/>
            <a:ext cx="10363200" cy="1104900"/>
          </a:xfrm>
        </p:spPr>
        <p:txBody>
          <a:bodyPr/>
          <a:lstStyle/>
          <a:p>
            <a:r>
              <a:rPr lang="en-US"/>
              <a:t>Click to edit Master title style</a:t>
            </a:r>
          </a:p>
        </p:txBody>
      </p:sp>
      <p:sp>
        <p:nvSpPr>
          <p:cNvPr id="3" name="Table Placeholder 2"/>
          <p:cNvSpPr>
            <a:spLocks noGrp="1"/>
          </p:cNvSpPr>
          <p:nvPr>
            <p:ph type="tbl" idx="1"/>
          </p:nvPr>
        </p:nvSpPr>
        <p:spPr>
          <a:xfrm>
            <a:off x="1380067" y="1676400"/>
            <a:ext cx="10303933" cy="4114800"/>
          </a:xfrm>
        </p:spPr>
        <p:txBody>
          <a:bodyPr/>
          <a:lstStyle/>
          <a:p>
            <a:pPr lvl="0"/>
            <a:endParaRPr lang="en-US" noProof="0"/>
          </a:p>
        </p:txBody>
      </p:sp>
      <p:sp>
        <p:nvSpPr>
          <p:cNvPr id="4" name="Rectangle 5"/>
          <p:cNvSpPr>
            <a:spLocks noGrp="1" noChangeArrowheads="1"/>
          </p:cNvSpPr>
          <p:nvPr>
            <p:ph type="sldNum" sz="quarter" idx="10"/>
          </p:nvPr>
        </p:nvSpPr>
        <p:spPr>
          <a:ln/>
        </p:spPr>
        <p:txBody>
          <a:bodyPr/>
          <a:lstStyle>
            <a:lvl1pPr>
              <a:defRPr/>
            </a:lvl1pPr>
          </a:lstStyle>
          <a:p>
            <a:fld id="{36F41C35-4DF4-445C-8B60-384E06D33CDF}" type="slidenum">
              <a:rPr lang="en-GB"/>
              <a:pPr/>
              <a:t>‹#›</a:t>
            </a:fld>
            <a:endParaRPr lang="en-GB"/>
          </a:p>
        </p:txBody>
      </p:sp>
    </p:spTree>
    <p:extLst>
      <p:ext uri="{BB962C8B-B14F-4D97-AF65-F5344CB8AC3E}">
        <p14:creationId xmlns:p14="http://schemas.microsoft.com/office/powerpoint/2010/main" val="184885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20A9-F856-9449-A6D8-948AEC9DB3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BBF9C-266F-1443-89A4-B04B94233B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C0D514-42C3-6A4A-850B-FBE4F023F3BF}"/>
              </a:ext>
            </a:extLst>
          </p:cNvPr>
          <p:cNvSpPr>
            <a:spLocks noGrp="1"/>
          </p:cNvSpPr>
          <p:nvPr>
            <p:ph type="dt" sz="half" idx="10"/>
          </p:nvPr>
        </p:nvSpPr>
        <p:spPr/>
        <p:txBody>
          <a:bodyPr/>
          <a:lstStyle/>
          <a:p>
            <a:fld id="{653B6D31-4B14-EE47-9340-BAF550FEFEC7}" type="datetimeFigureOut">
              <a:rPr lang="en-US" smtClean="0"/>
              <a:t>5/2/22</a:t>
            </a:fld>
            <a:endParaRPr lang="en-US"/>
          </a:p>
        </p:txBody>
      </p:sp>
      <p:sp>
        <p:nvSpPr>
          <p:cNvPr id="5" name="Footer Placeholder 4">
            <a:extLst>
              <a:ext uri="{FF2B5EF4-FFF2-40B4-BE49-F238E27FC236}">
                <a16:creationId xmlns:a16="http://schemas.microsoft.com/office/drawing/2014/main" id="{A750905F-8BBB-F340-8CF4-3C692528E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D0696-866C-D14D-8F11-42C6F822714D}"/>
              </a:ext>
            </a:extLst>
          </p:cNvPr>
          <p:cNvSpPr>
            <a:spLocks noGrp="1"/>
          </p:cNvSpPr>
          <p:nvPr>
            <p:ph type="sldNum" sz="quarter" idx="12"/>
          </p:nvPr>
        </p:nvSpPr>
        <p:spPr/>
        <p:txBody>
          <a:bodyPr/>
          <a:lstStyle/>
          <a:p>
            <a:fld id="{5CA5D66E-D479-F442-A413-144E07D06BAE}" type="slidenum">
              <a:rPr lang="en-US" smtClean="0"/>
              <a:t>‹#›</a:t>
            </a:fld>
            <a:endParaRPr lang="en-US"/>
          </a:p>
        </p:txBody>
      </p:sp>
    </p:spTree>
    <p:extLst>
      <p:ext uri="{BB962C8B-B14F-4D97-AF65-F5344CB8AC3E}">
        <p14:creationId xmlns:p14="http://schemas.microsoft.com/office/powerpoint/2010/main" val="59400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32FB-AE14-8F4E-BFB4-592564520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BEB3BA-2B40-EA40-A24A-8E469CD80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8CC3A-97EB-D841-B87E-C8A145D2F002}"/>
              </a:ext>
            </a:extLst>
          </p:cNvPr>
          <p:cNvSpPr>
            <a:spLocks noGrp="1"/>
          </p:cNvSpPr>
          <p:nvPr>
            <p:ph type="dt" sz="half" idx="10"/>
          </p:nvPr>
        </p:nvSpPr>
        <p:spPr/>
        <p:txBody>
          <a:bodyPr/>
          <a:lstStyle/>
          <a:p>
            <a:fld id="{653B6D31-4B14-EE47-9340-BAF550FEFEC7}" type="datetimeFigureOut">
              <a:rPr lang="en-US" smtClean="0"/>
              <a:t>5/2/22</a:t>
            </a:fld>
            <a:endParaRPr lang="en-US"/>
          </a:p>
        </p:txBody>
      </p:sp>
      <p:sp>
        <p:nvSpPr>
          <p:cNvPr id="5" name="Footer Placeholder 4">
            <a:extLst>
              <a:ext uri="{FF2B5EF4-FFF2-40B4-BE49-F238E27FC236}">
                <a16:creationId xmlns:a16="http://schemas.microsoft.com/office/drawing/2014/main" id="{D81AA3CE-4421-1B4C-91A5-6B1D4A4F1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33BE0-32EB-B34E-B8DB-00418B313A7D}"/>
              </a:ext>
            </a:extLst>
          </p:cNvPr>
          <p:cNvSpPr>
            <a:spLocks noGrp="1"/>
          </p:cNvSpPr>
          <p:nvPr>
            <p:ph type="sldNum" sz="quarter" idx="12"/>
          </p:nvPr>
        </p:nvSpPr>
        <p:spPr/>
        <p:txBody>
          <a:bodyPr/>
          <a:lstStyle/>
          <a:p>
            <a:fld id="{5CA5D66E-D479-F442-A413-144E07D06BAE}" type="slidenum">
              <a:rPr lang="en-US" smtClean="0"/>
              <a:t>‹#›</a:t>
            </a:fld>
            <a:endParaRPr lang="en-US"/>
          </a:p>
        </p:txBody>
      </p:sp>
    </p:spTree>
    <p:extLst>
      <p:ext uri="{BB962C8B-B14F-4D97-AF65-F5344CB8AC3E}">
        <p14:creationId xmlns:p14="http://schemas.microsoft.com/office/powerpoint/2010/main" val="131210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DA11-03DC-AB47-8DB8-8A8D6091F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FC1821-4B0B-DB40-8304-189873D578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DABCA7-5582-6244-8EC0-E22C1301FC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004984-556C-B146-8F47-B87063D4FE8D}"/>
              </a:ext>
            </a:extLst>
          </p:cNvPr>
          <p:cNvSpPr>
            <a:spLocks noGrp="1"/>
          </p:cNvSpPr>
          <p:nvPr>
            <p:ph type="dt" sz="half" idx="10"/>
          </p:nvPr>
        </p:nvSpPr>
        <p:spPr/>
        <p:txBody>
          <a:bodyPr/>
          <a:lstStyle/>
          <a:p>
            <a:fld id="{653B6D31-4B14-EE47-9340-BAF550FEFEC7}" type="datetimeFigureOut">
              <a:rPr lang="en-US" smtClean="0"/>
              <a:t>5/2/22</a:t>
            </a:fld>
            <a:endParaRPr lang="en-US"/>
          </a:p>
        </p:txBody>
      </p:sp>
      <p:sp>
        <p:nvSpPr>
          <p:cNvPr id="6" name="Footer Placeholder 5">
            <a:extLst>
              <a:ext uri="{FF2B5EF4-FFF2-40B4-BE49-F238E27FC236}">
                <a16:creationId xmlns:a16="http://schemas.microsoft.com/office/drawing/2014/main" id="{6B6561FC-7302-7146-8551-5B995F3B7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BEC69-4F88-C443-A841-5E7EE509D6F6}"/>
              </a:ext>
            </a:extLst>
          </p:cNvPr>
          <p:cNvSpPr>
            <a:spLocks noGrp="1"/>
          </p:cNvSpPr>
          <p:nvPr>
            <p:ph type="sldNum" sz="quarter" idx="12"/>
          </p:nvPr>
        </p:nvSpPr>
        <p:spPr/>
        <p:txBody>
          <a:bodyPr/>
          <a:lstStyle/>
          <a:p>
            <a:fld id="{5CA5D66E-D479-F442-A413-144E07D06BAE}" type="slidenum">
              <a:rPr lang="en-US" smtClean="0"/>
              <a:t>‹#›</a:t>
            </a:fld>
            <a:endParaRPr lang="en-US"/>
          </a:p>
        </p:txBody>
      </p:sp>
    </p:spTree>
    <p:extLst>
      <p:ext uri="{BB962C8B-B14F-4D97-AF65-F5344CB8AC3E}">
        <p14:creationId xmlns:p14="http://schemas.microsoft.com/office/powerpoint/2010/main" val="229855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0D8B-F48E-FF45-8B2C-CBA34F0939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52EC9B-8FD6-9C41-B660-8549C414E3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F61732-0180-7A49-BD19-71F1F1352A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67097C-2C42-FA4A-B16C-66DD01A6C0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C14E92-A594-4C42-A086-BF7268DE3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44923A-41F7-B14A-867F-9E17FBC90FE1}"/>
              </a:ext>
            </a:extLst>
          </p:cNvPr>
          <p:cNvSpPr>
            <a:spLocks noGrp="1"/>
          </p:cNvSpPr>
          <p:nvPr>
            <p:ph type="dt" sz="half" idx="10"/>
          </p:nvPr>
        </p:nvSpPr>
        <p:spPr/>
        <p:txBody>
          <a:bodyPr/>
          <a:lstStyle/>
          <a:p>
            <a:fld id="{653B6D31-4B14-EE47-9340-BAF550FEFEC7}" type="datetimeFigureOut">
              <a:rPr lang="en-US" smtClean="0"/>
              <a:t>5/2/22</a:t>
            </a:fld>
            <a:endParaRPr lang="en-US"/>
          </a:p>
        </p:txBody>
      </p:sp>
      <p:sp>
        <p:nvSpPr>
          <p:cNvPr id="8" name="Footer Placeholder 7">
            <a:extLst>
              <a:ext uri="{FF2B5EF4-FFF2-40B4-BE49-F238E27FC236}">
                <a16:creationId xmlns:a16="http://schemas.microsoft.com/office/drawing/2014/main" id="{2FACD485-D4B7-624B-93B8-C05D0B45CB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04BEF2-245A-E549-9DE8-2A9672F779B8}"/>
              </a:ext>
            </a:extLst>
          </p:cNvPr>
          <p:cNvSpPr>
            <a:spLocks noGrp="1"/>
          </p:cNvSpPr>
          <p:nvPr>
            <p:ph type="sldNum" sz="quarter" idx="12"/>
          </p:nvPr>
        </p:nvSpPr>
        <p:spPr/>
        <p:txBody>
          <a:bodyPr/>
          <a:lstStyle/>
          <a:p>
            <a:fld id="{5CA5D66E-D479-F442-A413-144E07D06BAE}" type="slidenum">
              <a:rPr lang="en-US" smtClean="0"/>
              <a:t>‹#›</a:t>
            </a:fld>
            <a:endParaRPr lang="en-US"/>
          </a:p>
        </p:txBody>
      </p:sp>
    </p:spTree>
    <p:extLst>
      <p:ext uri="{BB962C8B-B14F-4D97-AF65-F5344CB8AC3E}">
        <p14:creationId xmlns:p14="http://schemas.microsoft.com/office/powerpoint/2010/main" val="141054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1A31-F9BE-9D43-8CAD-9EF29ED97E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0B24FF-585C-3142-B9BA-E48B370280D4}"/>
              </a:ext>
            </a:extLst>
          </p:cNvPr>
          <p:cNvSpPr>
            <a:spLocks noGrp="1"/>
          </p:cNvSpPr>
          <p:nvPr>
            <p:ph type="dt" sz="half" idx="10"/>
          </p:nvPr>
        </p:nvSpPr>
        <p:spPr/>
        <p:txBody>
          <a:bodyPr/>
          <a:lstStyle/>
          <a:p>
            <a:fld id="{653B6D31-4B14-EE47-9340-BAF550FEFEC7}" type="datetimeFigureOut">
              <a:rPr lang="en-US" smtClean="0"/>
              <a:t>5/2/22</a:t>
            </a:fld>
            <a:endParaRPr lang="en-US"/>
          </a:p>
        </p:txBody>
      </p:sp>
      <p:sp>
        <p:nvSpPr>
          <p:cNvPr id="4" name="Footer Placeholder 3">
            <a:extLst>
              <a:ext uri="{FF2B5EF4-FFF2-40B4-BE49-F238E27FC236}">
                <a16:creationId xmlns:a16="http://schemas.microsoft.com/office/drawing/2014/main" id="{44584970-ED60-F042-8BE7-6060FD75D2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060615-E1EF-2C47-83A8-490A77B8E9CA}"/>
              </a:ext>
            </a:extLst>
          </p:cNvPr>
          <p:cNvSpPr>
            <a:spLocks noGrp="1"/>
          </p:cNvSpPr>
          <p:nvPr>
            <p:ph type="sldNum" sz="quarter" idx="12"/>
          </p:nvPr>
        </p:nvSpPr>
        <p:spPr/>
        <p:txBody>
          <a:bodyPr/>
          <a:lstStyle/>
          <a:p>
            <a:fld id="{5CA5D66E-D479-F442-A413-144E07D06BAE}" type="slidenum">
              <a:rPr lang="en-US" smtClean="0"/>
              <a:t>‹#›</a:t>
            </a:fld>
            <a:endParaRPr lang="en-US"/>
          </a:p>
        </p:txBody>
      </p:sp>
    </p:spTree>
    <p:extLst>
      <p:ext uri="{BB962C8B-B14F-4D97-AF65-F5344CB8AC3E}">
        <p14:creationId xmlns:p14="http://schemas.microsoft.com/office/powerpoint/2010/main" val="351233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F043A2-9297-B841-B491-0C500EC8E2F0}"/>
              </a:ext>
            </a:extLst>
          </p:cNvPr>
          <p:cNvSpPr>
            <a:spLocks noGrp="1"/>
          </p:cNvSpPr>
          <p:nvPr>
            <p:ph type="dt" sz="half" idx="10"/>
          </p:nvPr>
        </p:nvSpPr>
        <p:spPr/>
        <p:txBody>
          <a:bodyPr/>
          <a:lstStyle/>
          <a:p>
            <a:fld id="{653B6D31-4B14-EE47-9340-BAF550FEFEC7}" type="datetimeFigureOut">
              <a:rPr lang="en-US" smtClean="0"/>
              <a:t>5/2/22</a:t>
            </a:fld>
            <a:endParaRPr lang="en-US"/>
          </a:p>
        </p:txBody>
      </p:sp>
      <p:sp>
        <p:nvSpPr>
          <p:cNvPr id="3" name="Footer Placeholder 2">
            <a:extLst>
              <a:ext uri="{FF2B5EF4-FFF2-40B4-BE49-F238E27FC236}">
                <a16:creationId xmlns:a16="http://schemas.microsoft.com/office/drawing/2014/main" id="{E3226560-2493-4947-A35E-8C38FFC5AB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81A338-DCC5-B545-8AC7-2F8B1AA50F0A}"/>
              </a:ext>
            </a:extLst>
          </p:cNvPr>
          <p:cNvSpPr>
            <a:spLocks noGrp="1"/>
          </p:cNvSpPr>
          <p:nvPr>
            <p:ph type="sldNum" sz="quarter" idx="12"/>
          </p:nvPr>
        </p:nvSpPr>
        <p:spPr/>
        <p:txBody>
          <a:bodyPr/>
          <a:lstStyle/>
          <a:p>
            <a:fld id="{5CA5D66E-D479-F442-A413-144E07D06BAE}" type="slidenum">
              <a:rPr lang="en-US" smtClean="0"/>
              <a:t>‹#›</a:t>
            </a:fld>
            <a:endParaRPr lang="en-US"/>
          </a:p>
        </p:txBody>
      </p:sp>
    </p:spTree>
    <p:extLst>
      <p:ext uri="{BB962C8B-B14F-4D97-AF65-F5344CB8AC3E}">
        <p14:creationId xmlns:p14="http://schemas.microsoft.com/office/powerpoint/2010/main" val="26744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8D2F-D2EB-5D42-9026-62C60948B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87383-6543-9C47-BADD-8BE5639E0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DFD31-EDFD-4541-902F-9267A9595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AB9E1-EADD-0B42-B489-47CA14EEA18B}"/>
              </a:ext>
            </a:extLst>
          </p:cNvPr>
          <p:cNvSpPr>
            <a:spLocks noGrp="1"/>
          </p:cNvSpPr>
          <p:nvPr>
            <p:ph type="dt" sz="half" idx="10"/>
          </p:nvPr>
        </p:nvSpPr>
        <p:spPr/>
        <p:txBody>
          <a:bodyPr/>
          <a:lstStyle/>
          <a:p>
            <a:fld id="{653B6D31-4B14-EE47-9340-BAF550FEFEC7}" type="datetimeFigureOut">
              <a:rPr lang="en-US" smtClean="0"/>
              <a:t>5/2/22</a:t>
            </a:fld>
            <a:endParaRPr lang="en-US"/>
          </a:p>
        </p:txBody>
      </p:sp>
      <p:sp>
        <p:nvSpPr>
          <p:cNvPr id="6" name="Footer Placeholder 5">
            <a:extLst>
              <a:ext uri="{FF2B5EF4-FFF2-40B4-BE49-F238E27FC236}">
                <a16:creationId xmlns:a16="http://schemas.microsoft.com/office/drawing/2014/main" id="{2A8E5320-096D-2B4D-A194-CC54243FE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249C5-6292-CB42-A825-DC4EC9227FAA}"/>
              </a:ext>
            </a:extLst>
          </p:cNvPr>
          <p:cNvSpPr>
            <a:spLocks noGrp="1"/>
          </p:cNvSpPr>
          <p:nvPr>
            <p:ph type="sldNum" sz="quarter" idx="12"/>
          </p:nvPr>
        </p:nvSpPr>
        <p:spPr/>
        <p:txBody>
          <a:bodyPr/>
          <a:lstStyle/>
          <a:p>
            <a:fld id="{5CA5D66E-D479-F442-A413-144E07D06BAE}" type="slidenum">
              <a:rPr lang="en-US" smtClean="0"/>
              <a:t>‹#›</a:t>
            </a:fld>
            <a:endParaRPr lang="en-US"/>
          </a:p>
        </p:txBody>
      </p:sp>
    </p:spTree>
    <p:extLst>
      <p:ext uri="{BB962C8B-B14F-4D97-AF65-F5344CB8AC3E}">
        <p14:creationId xmlns:p14="http://schemas.microsoft.com/office/powerpoint/2010/main" val="76179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DC41-6156-5349-91DF-80D6E0FD1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713B6-EFC9-824B-ACF4-5800BF1AD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E60216-9F04-034F-8550-41BBD8005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714AD-9483-9A4B-88F5-C585048A7C5C}"/>
              </a:ext>
            </a:extLst>
          </p:cNvPr>
          <p:cNvSpPr>
            <a:spLocks noGrp="1"/>
          </p:cNvSpPr>
          <p:nvPr>
            <p:ph type="dt" sz="half" idx="10"/>
          </p:nvPr>
        </p:nvSpPr>
        <p:spPr/>
        <p:txBody>
          <a:bodyPr/>
          <a:lstStyle/>
          <a:p>
            <a:fld id="{653B6D31-4B14-EE47-9340-BAF550FEFEC7}" type="datetimeFigureOut">
              <a:rPr lang="en-US" smtClean="0"/>
              <a:t>5/2/22</a:t>
            </a:fld>
            <a:endParaRPr lang="en-US"/>
          </a:p>
        </p:txBody>
      </p:sp>
      <p:sp>
        <p:nvSpPr>
          <p:cNvPr id="6" name="Footer Placeholder 5">
            <a:extLst>
              <a:ext uri="{FF2B5EF4-FFF2-40B4-BE49-F238E27FC236}">
                <a16:creationId xmlns:a16="http://schemas.microsoft.com/office/drawing/2014/main" id="{88E05D18-7D5F-004A-A4C0-C080F29E9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6895C-250B-DA44-932D-5688BD5DD0E9}"/>
              </a:ext>
            </a:extLst>
          </p:cNvPr>
          <p:cNvSpPr>
            <a:spLocks noGrp="1"/>
          </p:cNvSpPr>
          <p:nvPr>
            <p:ph type="sldNum" sz="quarter" idx="12"/>
          </p:nvPr>
        </p:nvSpPr>
        <p:spPr/>
        <p:txBody>
          <a:bodyPr/>
          <a:lstStyle/>
          <a:p>
            <a:fld id="{5CA5D66E-D479-F442-A413-144E07D06BAE}" type="slidenum">
              <a:rPr lang="en-US" smtClean="0"/>
              <a:t>‹#›</a:t>
            </a:fld>
            <a:endParaRPr lang="en-US"/>
          </a:p>
        </p:txBody>
      </p:sp>
    </p:spTree>
    <p:extLst>
      <p:ext uri="{BB962C8B-B14F-4D97-AF65-F5344CB8AC3E}">
        <p14:creationId xmlns:p14="http://schemas.microsoft.com/office/powerpoint/2010/main" val="19948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FA923-828F-774A-852B-1312C2EE12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B8099-4A3D-BF49-9895-185457958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B2DC4-F3BC-954A-8686-78BE62451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B6D31-4B14-EE47-9340-BAF550FEFEC7}" type="datetimeFigureOut">
              <a:rPr lang="en-US" smtClean="0"/>
              <a:t>5/2/22</a:t>
            </a:fld>
            <a:endParaRPr lang="en-US"/>
          </a:p>
        </p:txBody>
      </p:sp>
      <p:sp>
        <p:nvSpPr>
          <p:cNvPr id="5" name="Footer Placeholder 4">
            <a:extLst>
              <a:ext uri="{FF2B5EF4-FFF2-40B4-BE49-F238E27FC236}">
                <a16:creationId xmlns:a16="http://schemas.microsoft.com/office/drawing/2014/main" id="{978BA24A-4962-244C-82C3-F5CAA21ED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A63F4F-F88E-CC44-9E4A-5B95A7F89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5D66E-D479-F442-A413-144E07D06BAE}" type="slidenum">
              <a:rPr lang="en-US" smtClean="0"/>
              <a:t>‹#›</a:t>
            </a:fld>
            <a:endParaRPr lang="en-US"/>
          </a:p>
        </p:txBody>
      </p:sp>
    </p:spTree>
    <p:extLst>
      <p:ext uri="{BB962C8B-B14F-4D97-AF65-F5344CB8AC3E}">
        <p14:creationId xmlns:p14="http://schemas.microsoft.com/office/powerpoint/2010/main" val="2513867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US" sz="3800"/>
              <a:t>Supervised/Unsupervised/Reinforcement Learning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r>
              <a:rPr lang="en-US" sz="1700" i="1"/>
              <a:t>Supervised </a:t>
            </a:r>
          </a:p>
          <a:p>
            <a:pPr lvl="1"/>
            <a:r>
              <a:rPr lang="en-US" sz="1700"/>
              <a:t>Labeled data used to "train" the machine learning system to recognize certain rules for correlating inputs to outputs. </a:t>
            </a:r>
          </a:p>
          <a:p>
            <a:pPr lvl="2"/>
            <a:r>
              <a:rPr lang="en-US" sz="1700"/>
              <a:t>Example: facial recognition</a:t>
            </a:r>
          </a:p>
          <a:p>
            <a:r>
              <a:rPr lang="en-US" sz="1700" i="1"/>
              <a:t>Unsupervised </a:t>
            </a:r>
          </a:p>
          <a:p>
            <a:pPr lvl="1"/>
            <a:r>
              <a:rPr lang="en-US" sz="1700"/>
              <a:t>Labels are omitted. The machine learning system finds structures and patterns in the data on its own</a:t>
            </a:r>
          </a:p>
          <a:p>
            <a:pPr lvl="2"/>
            <a:r>
              <a:rPr lang="en-US" sz="1700"/>
              <a:t>Example: identify target customer using clustering algorithm</a:t>
            </a:r>
          </a:p>
          <a:p>
            <a:r>
              <a:rPr lang="en-US" sz="1700" i="1"/>
              <a:t>Reinforcement</a:t>
            </a:r>
          </a:p>
          <a:p>
            <a:pPr lvl="1"/>
            <a:r>
              <a:rPr lang="en-US" sz="1700"/>
              <a:t>Evaluations are given about how good or bad a certain situation is</a:t>
            </a:r>
          </a:p>
          <a:p>
            <a:pPr lvl="2"/>
            <a:r>
              <a:rPr lang="en-US" sz="1700"/>
              <a:t>Example: self-driving vehicles. </a:t>
            </a:r>
          </a:p>
          <a:p>
            <a:endParaRPr lang="en-US" sz="1700"/>
          </a:p>
        </p:txBody>
      </p:sp>
    </p:spTree>
    <p:extLst>
      <p:ext uri="{BB962C8B-B14F-4D97-AF65-F5344CB8AC3E}">
        <p14:creationId xmlns:p14="http://schemas.microsoft.com/office/powerpoint/2010/main" val="90417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93174" y="1482726"/>
          <a:ext cx="11031794" cy="4647316"/>
        </p:xfrm>
        <a:graphic>
          <a:graphicData uri="http://schemas.openxmlformats.org/drawingml/2006/table">
            <a:tbl>
              <a:tblPr>
                <a:tableStyleId>{5C22544A-7EE6-4342-B048-85BDC9FD1C3A}</a:tableStyleId>
              </a:tblPr>
              <a:tblGrid>
                <a:gridCol w="1516693">
                  <a:extLst>
                    <a:ext uri="{9D8B030D-6E8A-4147-A177-3AD203B41FA5}">
                      <a16:colId xmlns:a16="http://schemas.microsoft.com/office/drawing/2014/main" val="20000"/>
                    </a:ext>
                  </a:extLst>
                </a:gridCol>
                <a:gridCol w="1717010">
                  <a:extLst>
                    <a:ext uri="{9D8B030D-6E8A-4147-A177-3AD203B41FA5}">
                      <a16:colId xmlns:a16="http://schemas.microsoft.com/office/drawing/2014/main" val="20001"/>
                    </a:ext>
                  </a:extLst>
                </a:gridCol>
                <a:gridCol w="4349760">
                  <a:extLst>
                    <a:ext uri="{9D8B030D-6E8A-4147-A177-3AD203B41FA5}">
                      <a16:colId xmlns:a16="http://schemas.microsoft.com/office/drawing/2014/main" val="20002"/>
                    </a:ext>
                  </a:extLst>
                </a:gridCol>
                <a:gridCol w="3448331">
                  <a:extLst>
                    <a:ext uri="{9D8B030D-6E8A-4147-A177-3AD203B41FA5}">
                      <a16:colId xmlns:a16="http://schemas.microsoft.com/office/drawing/2014/main" val="20003"/>
                    </a:ext>
                  </a:extLst>
                </a:gridCol>
              </a:tblGrid>
              <a:tr h="326167">
                <a:tc>
                  <a:txBody>
                    <a:bodyPr/>
                    <a:lstStyle/>
                    <a:p>
                      <a:pPr marL="0" marR="0" algn="l">
                        <a:lnSpc>
                          <a:spcPts val="1400"/>
                        </a:lnSpc>
                        <a:spcBef>
                          <a:spcPts val="0"/>
                        </a:spcBef>
                        <a:spcAft>
                          <a:spcPts val="1200"/>
                        </a:spcAft>
                      </a:pPr>
                      <a:r>
                        <a:rPr lang="en-US" sz="1100" dirty="0">
                          <a:effectLst/>
                        </a:rPr>
                        <a:t>Type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Model/ Algorithm or Task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Description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Usage Examples in Business </a:t>
                      </a:r>
                      <a:endParaRPr lang="en-US" sz="1100" dirty="0">
                        <a:effectLst/>
                        <a:latin typeface="Times" charset="0"/>
                        <a:ea typeface="SimSun" charset="-122"/>
                        <a:cs typeface="Times New Roman" charset="0"/>
                      </a:endParaRPr>
                    </a:p>
                  </a:txBody>
                  <a:tcPr marL="41936" marR="41936" marT="0" marB="0" anchor="ctr"/>
                </a:tc>
                <a:extLst>
                  <a:ext uri="{0D108BD9-81ED-4DB2-BD59-A6C34878D82A}">
                    <a16:rowId xmlns:a16="http://schemas.microsoft.com/office/drawing/2014/main" val="10000"/>
                  </a:ext>
                </a:extLst>
              </a:tr>
              <a:tr h="978501">
                <a:tc>
                  <a:txBody>
                    <a:bodyPr/>
                    <a:lstStyle/>
                    <a:p>
                      <a:pPr marL="0" marR="0" algn="l">
                        <a:lnSpc>
                          <a:spcPts val="1400"/>
                        </a:lnSpc>
                        <a:spcBef>
                          <a:spcPts val="0"/>
                        </a:spcBef>
                        <a:spcAft>
                          <a:spcPts val="1200"/>
                        </a:spcAft>
                      </a:pPr>
                      <a:r>
                        <a:rPr lang="en-US" sz="1100" dirty="0">
                          <a:effectLst/>
                        </a:rPr>
                        <a:t>Supervised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Neural network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Computations are structured in terms of interconnected groups, much like the neurons in a brain. Neural networks are used to model complex relationships between inputs and outputs to find patterns in data or to capture a statistical structure among variables with unknown relationships. They may also be used to discover unknown inputs (unsupervised).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500"/>
                        </a:lnSpc>
                        <a:spcBef>
                          <a:spcPts val="0"/>
                        </a:spcBef>
                        <a:spcAft>
                          <a:spcPts val="1200"/>
                        </a:spcAft>
                      </a:pPr>
                      <a:r>
                        <a:rPr lang="en-US" sz="1100" dirty="0">
                          <a:effectLst/>
                        </a:rPr>
                        <a:t>Predicting financial results </a:t>
                      </a:r>
                    </a:p>
                    <a:p>
                      <a:pPr marL="0" marR="0" algn="l">
                        <a:lnSpc>
                          <a:spcPts val="1500"/>
                        </a:lnSpc>
                        <a:spcBef>
                          <a:spcPts val="0"/>
                        </a:spcBef>
                        <a:spcAft>
                          <a:spcPts val="1200"/>
                        </a:spcAft>
                      </a:pPr>
                      <a:r>
                        <a:rPr lang="en-US" sz="1100" dirty="0">
                          <a:effectLst/>
                        </a:rPr>
                        <a:t>Fraud detection </a:t>
                      </a:r>
                      <a:endParaRPr lang="en-US" sz="1100" dirty="0">
                        <a:effectLst/>
                        <a:latin typeface="Times" charset="0"/>
                        <a:ea typeface="SimSun" charset="-122"/>
                        <a:cs typeface="Times New Roman" charset="0"/>
                      </a:endParaRPr>
                    </a:p>
                  </a:txBody>
                  <a:tcPr marL="41936" marR="41936" marT="0" marB="0" anchor="ctr"/>
                </a:tc>
                <a:extLst>
                  <a:ext uri="{0D108BD9-81ED-4DB2-BD59-A6C34878D82A}">
                    <a16:rowId xmlns:a16="http://schemas.microsoft.com/office/drawing/2014/main" val="10001"/>
                  </a:ext>
                </a:extLst>
              </a:tr>
              <a:tr h="761056">
                <a:tc>
                  <a:txBody>
                    <a:bodyPr/>
                    <a:lstStyle/>
                    <a:p>
                      <a:pPr marL="0" marR="0" algn="l">
                        <a:lnSpc>
                          <a:spcPts val="1400"/>
                        </a:lnSpc>
                        <a:spcBef>
                          <a:spcPts val="0"/>
                        </a:spcBef>
                        <a:spcAft>
                          <a:spcPts val="1200"/>
                        </a:spcAft>
                      </a:pPr>
                      <a:r>
                        <a:rPr lang="en-US" sz="1100" dirty="0">
                          <a:effectLst/>
                        </a:rPr>
                        <a:t>Supervised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Classification and/or regression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Computations are structured in terms of categorized outputs or observations based on defined classifications. Classification models are used to predict new outputs based on classification rules. Regression models are generally used to predict outputs from training data.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500"/>
                        </a:lnSpc>
                        <a:spcBef>
                          <a:spcPts val="0"/>
                        </a:spcBef>
                        <a:spcAft>
                          <a:spcPts val="1200"/>
                        </a:spcAft>
                      </a:pPr>
                      <a:r>
                        <a:rPr lang="en-US" sz="1100" dirty="0">
                          <a:effectLst/>
                        </a:rPr>
                        <a:t>Spam Filtering Fraud detection </a:t>
                      </a:r>
                      <a:endParaRPr lang="en-US" sz="1100" dirty="0">
                        <a:effectLst/>
                        <a:latin typeface="Times" charset="0"/>
                        <a:ea typeface="SimSun" charset="-122"/>
                        <a:cs typeface="Times New Roman" charset="0"/>
                      </a:endParaRPr>
                    </a:p>
                  </a:txBody>
                  <a:tcPr marL="41936" marR="41936" marT="0" marB="0" anchor="ctr"/>
                </a:tc>
                <a:extLst>
                  <a:ext uri="{0D108BD9-81ED-4DB2-BD59-A6C34878D82A}">
                    <a16:rowId xmlns:a16="http://schemas.microsoft.com/office/drawing/2014/main" val="10002"/>
                  </a:ext>
                </a:extLst>
              </a:tr>
              <a:tr h="652334">
                <a:tc>
                  <a:txBody>
                    <a:bodyPr/>
                    <a:lstStyle/>
                    <a:p>
                      <a:pPr marL="0" marR="0" algn="l">
                        <a:lnSpc>
                          <a:spcPts val="1400"/>
                        </a:lnSpc>
                        <a:spcBef>
                          <a:spcPts val="0"/>
                        </a:spcBef>
                        <a:spcAft>
                          <a:spcPts val="1200"/>
                        </a:spcAft>
                      </a:pPr>
                      <a:r>
                        <a:rPr lang="en-US" sz="1100" dirty="0">
                          <a:effectLst/>
                        </a:rPr>
                        <a:t>Supervised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Decision tree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Computations are particular representations of possible solutions to a decision based on certain conditions. Decision trees are great for building classification models because they can decompose datasets into smaller, more manageable subsets.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500"/>
                        </a:lnSpc>
                        <a:spcBef>
                          <a:spcPts val="0"/>
                        </a:spcBef>
                        <a:spcAft>
                          <a:spcPts val="1200"/>
                        </a:spcAft>
                      </a:pPr>
                      <a:r>
                        <a:rPr lang="en-US" sz="1100" dirty="0">
                          <a:effectLst/>
                        </a:rPr>
                        <a:t>Risk assessment </a:t>
                      </a:r>
                    </a:p>
                    <a:p>
                      <a:pPr marL="0" marR="0" algn="l">
                        <a:lnSpc>
                          <a:spcPts val="1500"/>
                        </a:lnSpc>
                        <a:spcBef>
                          <a:spcPts val="0"/>
                        </a:spcBef>
                        <a:spcAft>
                          <a:spcPts val="1200"/>
                        </a:spcAft>
                      </a:pPr>
                      <a:r>
                        <a:rPr lang="en-US" sz="1100" dirty="0">
                          <a:effectLst/>
                        </a:rPr>
                        <a:t>Threat management systems </a:t>
                      </a:r>
                    </a:p>
                    <a:p>
                      <a:pPr marL="0" marR="0" algn="l">
                        <a:lnSpc>
                          <a:spcPts val="1500"/>
                        </a:lnSpc>
                        <a:spcBef>
                          <a:spcPts val="0"/>
                        </a:spcBef>
                        <a:spcAft>
                          <a:spcPts val="1200"/>
                        </a:spcAft>
                      </a:pPr>
                      <a:r>
                        <a:rPr lang="en-US" sz="1100" dirty="0">
                          <a:effectLst/>
                        </a:rPr>
                        <a:t>Any optimization problem where an exhaustive search is not feasible </a:t>
                      </a:r>
                      <a:endParaRPr lang="en-US" sz="1100" dirty="0">
                        <a:effectLst/>
                        <a:latin typeface="Times" charset="0"/>
                        <a:ea typeface="SimSun" charset="-122"/>
                        <a:cs typeface="Times New Roman" charset="0"/>
                      </a:endParaRPr>
                    </a:p>
                  </a:txBody>
                  <a:tcPr marL="41936" marR="41936" marT="0" marB="0" anchor="ctr"/>
                </a:tc>
                <a:extLst>
                  <a:ext uri="{0D108BD9-81ED-4DB2-BD59-A6C34878D82A}">
                    <a16:rowId xmlns:a16="http://schemas.microsoft.com/office/drawing/2014/main" val="10003"/>
                  </a:ext>
                </a:extLst>
              </a:tr>
              <a:tr h="652334">
                <a:tc>
                  <a:txBody>
                    <a:bodyPr/>
                    <a:lstStyle/>
                    <a:p>
                      <a:pPr marL="0" marR="0" algn="l">
                        <a:lnSpc>
                          <a:spcPts val="1400"/>
                        </a:lnSpc>
                        <a:spcBef>
                          <a:spcPts val="0"/>
                        </a:spcBef>
                        <a:spcAft>
                          <a:spcPts val="1200"/>
                        </a:spcAft>
                      </a:pPr>
                      <a:r>
                        <a:rPr lang="en-US" sz="1100" dirty="0">
                          <a:effectLst/>
                        </a:rPr>
                        <a:t>Unsupervised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Cluster analysis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Computations are structured in terms of groups of input data (clusters) based on how similar they are to one another. Cluster analysis is heavily used to solve exploratory challenges where little is known about the data.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500"/>
                        </a:lnSpc>
                        <a:spcBef>
                          <a:spcPts val="0"/>
                        </a:spcBef>
                        <a:spcAft>
                          <a:spcPts val="1200"/>
                        </a:spcAft>
                      </a:pPr>
                      <a:r>
                        <a:rPr lang="en-US" sz="1100" dirty="0">
                          <a:effectLst/>
                        </a:rPr>
                        <a:t>Financial transactions </a:t>
                      </a:r>
                    </a:p>
                    <a:p>
                      <a:pPr marL="0" marR="0" algn="l">
                        <a:lnSpc>
                          <a:spcPts val="1500"/>
                        </a:lnSpc>
                        <a:spcBef>
                          <a:spcPts val="0"/>
                        </a:spcBef>
                        <a:spcAft>
                          <a:spcPts val="1200"/>
                        </a:spcAft>
                      </a:pPr>
                      <a:r>
                        <a:rPr lang="en-US" sz="1100" dirty="0">
                          <a:effectLst/>
                        </a:rPr>
                        <a:t>Streaming analytics in IoT </a:t>
                      </a:r>
                    </a:p>
                    <a:p>
                      <a:pPr marL="0" marR="0" algn="l">
                        <a:lnSpc>
                          <a:spcPts val="1500"/>
                        </a:lnSpc>
                        <a:spcBef>
                          <a:spcPts val="0"/>
                        </a:spcBef>
                        <a:spcAft>
                          <a:spcPts val="1200"/>
                        </a:spcAft>
                      </a:pPr>
                      <a:r>
                        <a:rPr lang="en-US" sz="1100" dirty="0">
                          <a:effectLst/>
                        </a:rPr>
                        <a:t>Underwriting in insurance </a:t>
                      </a:r>
                      <a:endParaRPr lang="en-US" sz="1100" dirty="0">
                        <a:effectLst/>
                        <a:latin typeface="Times" charset="0"/>
                        <a:ea typeface="SimSun" charset="-122"/>
                        <a:cs typeface="Times New Roman" charset="0"/>
                      </a:endParaRPr>
                    </a:p>
                  </a:txBody>
                  <a:tcPr marL="41936" marR="41936" marT="0" marB="0" anchor="ctr"/>
                </a:tc>
                <a:extLst>
                  <a:ext uri="{0D108BD9-81ED-4DB2-BD59-A6C34878D82A}">
                    <a16:rowId xmlns:a16="http://schemas.microsoft.com/office/drawing/2014/main" val="10004"/>
                  </a:ext>
                </a:extLst>
              </a:tr>
              <a:tr h="652334">
                <a:tc>
                  <a:txBody>
                    <a:bodyPr/>
                    <a:lstStyle/>
                    <a:p>
                      <a:pPr marL="0" marR="0" algn="l">
                        <a:lnSpc>
                          <a:spcPts val="1400"/>
                        </a:lnSpc>
                        <a:spcBef>
                          <a:spcPts val="0"/>
                        </a:spcBef>
                        <a:spcAft>
                          <a:spcPts val="1200"/>
                        </a:spcAft>
                      </a:pPr>
                      <a:r>
                        <a:rPr lang="en-US" sz="1100" dirty="0">
                          <a:effectLst/>
                        </a:rPr>
                        <a:t>Unsupervised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Pattern recognition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400"/>
                        </a:lnSpc>
                        <a:spcBef>
                          <a:spcPts val="0"/>
                        </a:spcBef>
                        <a:spcAft>
                          <a:spcPts val="1200"/>
                        </a:spcAft>
                      </a:pPr>
                      <a:r>
                        <a:rPr lang="en-US" sz="1100" dirty="0">
                          <a:effectLst/>
                        </a:rPr>
                        <a:t>Computations are used to provide a description or label to input data, such as in classification. Each input is evaluated and matched based on a pattern identified. Pattern recognition can be used for supervised learning as well. </a:t>
                      </a:r>
                      <a:endParaRPr lang="en-US" sz="1100" dirty="0">
                        <a:effectLst/>
                        <a:latin typeface="Times" charset="0"/>
                        <a:ea typeface="SimSun" charset="-122"/>
                        <a:cs typeface="Times New Roman" charset="0"/>
                      </a:endParaRPr>
                    </a:p>
                  </a:txBody>
                  <a:tcPr marL="41936" marR="41936" marT="0" marB="0" anchor="ctr"/>
                </a:tc>
                <a:tc>
                  <a:txBody>
                    <a:bodyPr/>
                    <a:lstStyle/>
                    <a:p>
                      <a:pPr marL="0" marR="0" algn="l">
                        <a:lnSpc>
                          <a:spcPts val="1500"/>
                        </a:lnSpc>
                        <a:spcBef>
                          <a:spcPts val="0"/>
                        </a:spcBef>
                        <a:spcAft>
                          <a:spcPts val="1200"/>
                        </a:spcAft>
                      </a:pPr>
                      <a:r>
                        <a:rPr lang="en-US" sz="1100" dirty="0">
                          <a:effectLst/>
                        </a:rPr>
                        <a:t>Spam detection Biometrics Identity management </a:t>
                      </a:r>
                      <a:endParaRPr lang="en-US" sz="1100" dirty="0">
                        <a:effectLst/>
                        <a:latin typeface="Times" charset="0"/>
                        <a:ea typeface="SimSun" charset="-122"/>
                        <a:cs typeface="Times New Roman" charset="0"/>
                      </a:endParaRPr>
                    </a:p>
                  </a:txBody>
                  <a:tcPr marL="41936" marR="41936" marT="0" marB="0" anchor="ctr"/>
                </a:tc>
                <a:extLst>
                  <a:ext uri="{0D108BD9-81ED-4DB2-BD59-A6C34878D82A}">
                    <a16:rowId xmlns:a16="http://schemas.microsoft.com/office/drawing/2014/main" val="10005"/>
                  </a:ext>
                </a:extLst>
              </a:tr>
            </a:tbl>
          </a:graphicData>
        </a:graphic>
      </p:graphicFrame>
      <p:sp>
        <p:nvSpPr>
          <p:cNvPr id="4" name="TextBox 3"/>
          <p:cNvSpPr txBox="1"/>
          <p:nvPr/>
        </p:nvSpPr>
        <p:spPr>
          <a:xfrm>
            <a:off x="0" y="6518787"/>
            <a:ext cx="12191999" cy="246221"/>
          </a:xfrm>
          <a:prstGeom prst="rect">
            <a:avLst/>
          </a:prstGeom>
          <a:noFill/>
        </p:spPr>
        <p:txBody>
          <a:bodyPr wrap="square" rtlCol="0">
            <a:spAutoFit/>
          </a:bodyPr>
          <a:lstStyle/>
          <a:p>
            <a:pPr algn="ctr"/>
            <a:r>
              <a:rPr lang="en-US" sz="1000" dirty="0"/>
              <a:t>Source: </a:t>
            </a:r>
            <a:r>
              <a:rPr lang="en-US" sz="1000" i="1" dirty="0"/>
              <a:t>Preparing and Architecting for Machine Learning</a:t>
            </a:r>
            <a:r>
              <a:rPr lang="en-US" sz="1000" dirty="0"/>
              <a:t>, Gartner Group Published 17 January, 2017</a:t>
            </a:r>
          </a:p>
        </p:txBody>
      </p:sp>
      <p:sp>
        <p:nvSpPr>
          <p:cNvPr id="5" name="Title 4"/>
          <p:cNvSpPr>
            <a:spLocks noGrp="1"/>
          </p:cNvSpPr>
          <p:nvPr>
            <p:ph type="title"/>
          </p:nvPr>
        </p:nvSpPr>
        <p:spPr>
          <a:xfrm>
            <a:off x="1097280" y="286604"/>
            <a:ext cx="10058400" cy="1040752"/>
          </a:xfrm>
        </p:spPr>
        <p:txBody>
          <a:bodyPr>
            <a:normAutofit fontScale="90000"/>
          </a:bodyPr>
          <a:lstStyle/>
          <a:p>
            <a:r>
              <a:rPr lang="en-US" dirty="0"/>
              <a:t>Examples of Supervised/Unsupervised Learning</a:t>
            </a:r>
          </a:p>
        </p:txBody>
      </p:sp>
    </p:spTree>
    <p:extLst>
      <p:ext uri="{BB962C8B-B14F-4D97-AF65-F5344CB8AC3E}">
        <p14:creationId xmlns:p14="http://schemas.microsoft.com/office/powerpoint/2010/main" val="114594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33186" name="Rectangle 2"/>
          <p:cNvSpPr>
            <a:spLocks noGrp="1" noChangeArrowheads="1"/>
          </p:cNvSpPr>
          <p:nvPr>
            <p:ph type="title"/>
          </p:nvPr>
        </p:nvSpPr>
        <p:spPr>
          <a:xfrm>
            <a:off x="479394" y="1070800"/>
            <a:ext cx="3939688" cy="5583126"/>
          </a:xfrm>
        </p:spPr>
        <p:txBody>
          <a:bodyPr>
            <a:normAutofit/>
          </a:bodyPr>
          <a:lstStyle/>
          <a:p>
            <a:pPr algn="r"/>
            <a:r>
              <a:rPr lang="en-US" sz="8000"/>
              <a:t>Data Mining Tasks</a:t>
            </a:r>
          </a:p>
        </p:txBody>
      </p:sp>
      <p:cxnSp>
        <p:nvCxnSpPr>
          <p:cNvPr id="76" name="Straight Connector 7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33189" name="Rectangle 3">
            <a:extLst>
              <a:ext uri="{FF2B5EF4-FFF2-40B4-BE49-F238E27FC236}">
                <a16:creationId xmlns:a16="http://schemas.microsoft.com/office/drawing/2014/main" id="{A23EB186-FC8E-4D65-8028-82694FBF9CE2}"/>
              </a:ext>
            </a:extLst>
          </p:cNvPr>
          <p:cNvGraphicFramePr>
            <a:graphicFrameLocks noGrp="1"/>
          </p:cNvGraphicFramePr>
          <p:nvPr>
            <p:ph idx="1"/>
            <p:extLst>
              <p:ext uri="{D42A27DB-BD31-4B8C-83A1-F6EECF244321}">
                <p14:modId xmlns:p14="http://schemas.microsoft.com/office/powerpoint/2010/main" val="136815428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516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22" name="Rectangle 2"/>
          <p:cNvSpPr>
            <a:spLocks noGrp="1" noChangeArrowheads="1"/>
          </p:cNvSpPr>
          <p:nvPr>
            <p:ph type="title"/>
          </p:nvPr>
        </p:nvSpPr>
        <p:spPr>
          <a:xfrm>
            <a:off x="556532" y="643467"/>
            <a:ext cx="11210925" cy="744836"/>
          </a:xfrm>
        </p:spPr>
        <p:txBody>
          <a:bodyPr vert="horz" lIns="91440" tIns="45720" rIns="91440" bIns="45720" rtlCol="0" anchor="ctr">
            <a:normAutofit/>
          </a:bodyPr>
          <a:lstStyle/>
          <a:p>
            <a:pPr algn="ctr"/>
            <a:r>
              <a:rPr lang="en-US" altLang="en-US" sz="3200" b="1" kern="1200">
                <a:solidFill>
                  <a:schemeClr val="bg1"/>
                </a:solidFill>
                <a:latin typeface="+mj-lt"/>
                <a:ea typeface="+mj-ea"/>
                <a:cs typeface="+mj-cs"/>
              </a:rPr>
              <a:t>DBMS, OLAP, and Data Mining</a:t>
            </a:r>
            <a:r>
              <a:rPr lang="en-US" altLang="en-US" sz="3200" kern="1200">
                <a:solidFill>
                  <a:schemeClr val="bg1"/>
                </a:solidFill>
                <a:latin typeface="+mj-lt"/>
                <a:ea typeface="+mj-ea"/>
                <a:cs typeface="+mj-cs"/>
              </a:rPr>
              <a:t> </a:t>
            </a:r>
          </a:p>
        </p:txBody>
      </p:sp>
      <p:graphicFrame>
        <p:nvGraphicFramePr>
          <p:cNvPr id="82182" name="Group 262"/>
          <p:cNvGraphicFramePr>
            <a:graphicFrameLocks noGrp="1"/>
          </p:cNvGraphicFramePr>
          <p:nvPr>
            <p:ph idx="1"/>
            <p:extLst>
              <p:ext uri="{D42A27DB-BD31-4B8C-83A1-F6EECF244321}">
                <p14:modId xmlns:p14="http://schemas.microsoft.com/office/powerpoint/2010/main" val="3414159717"/>
              </p:ext>
            </p:extLst>
          </p:nvPr>
        </p:nvGraphicFramePr>
        <p:xfrm>
          <a:off x="1160128" y="1675227"/>
          <a:ext cx="9871745" cy="4394202"/>
        </p:xfrm>
        <a:graphic>
          <a:graphicData uri="http://schemas.openxmlformats.org/drawingml/2006/table">
            <a:tbl>
              <a:tblPr/>
              <a:tblGrid>
                <a:gridCol w="2118163">
                  <a:extLst>
                    <a:ext uri="{9D8B030D-6E8A-4147-A177-3AD203B41FA5}">
                      <a16:colId xmlns:a16="http://schemas.microsoft.com/office/drawing/2014/main" val="20000"/>
                    </a:ext>
                  </a:extLst>
                </a:gridCol>
                <a:gridCol w="2679730">
                  <a:extLst>
                    <a:ext uri="{9D8B030D-6E8A-4147-A177-3AD203B41FA5}">
                      <a16:colId xmlns:a16="http://schemas.microsoft.com/office/drawing/2014/main" val="20001"/>
                    </a:ext>
                  </a:extLst>
                </a:gridCol>
                <a:gridCol w="2455875">
                  <a:extLst>
                    <a:ext uri="{9D8B030D-6E8A-4147-A177-3AD203B41FA5}">
                      <a16:colId xmlns:a16="http://schemas.microsoft.com/office/drawing/2014/main" val="20002"/>
                    </a:ext>
                  </a:extLst>
                </a:gridCol>
                <a:gridCol w="2617977">
                  <a:extLst>
                    <a:ext uri="{9D8B030D-6E8A-4147-A177-3AD203B41FA5}">
                      <a16:colId xmlns:a16="http://schemas.microsoft.com/office/drawing/2014/main" val="20003"/>
                    </a:ext>
                  </a:extLst>
                </a:gridCol>
              </a:tblGrid>
              <a:tr h="478681">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tx1"/>
                          </a:solidFill>
                          <a:effectLst/>
                          <a:latin typeface="Times New Roman" charset="0"/>
                          <a:ea typeface="Times New Roman" charset="0"/>
                          <a:cs typeface="Times New Roman" charset="0"/>
                        </a:rPr>
                        <a:t>DBMS</a:t>
                      </a:r>
                      <a:endParaRPr kumimoji="0" lang="en-US" altLang="en-US" sz="22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tx1"/>
                          </a:solidFill>
                          <a:effectLst/>
                          <a:latin typeface="Times New Roman" charset="0"/>
                          <a:ea typeface="Times New Roman" charset="0"/>
                          <a:cs typeface="Times New Roman" charset="0"/>
                        </a:rPr>
                        <a:t>OLAP</a:t>
                      </a:r>
                      <a:endParaRPr kumimoji="0" lang="en-US" altLang="en-US" sz="22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tx1"/>
                          </a:solidFill>
                          <a:effectLst/>
                          <a:latin typeface="Times New Roman" charset="0"/>
                          <a:ea typeface="Times New Roman" charset="0"/>
                          <a:cs typeface="Times New Roman" charset="0"/>
                        </a:rPr>
                        <a:t>Data Mining</a:t>
                      </a:r>
                      <a:endParaRPr kumimoji="0" lang="en-US" altLang="en-US" sz="22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8880">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charset="0"/>
                          <a:ea typeface="Times New Roman" charset="0"/>
                          <a:cs typeface="Times New Roman" charset="0"/>
                        </a:rPr>
                        <a:t>Task</a:t>
                      </a:r>
                      <a:endParaRPr kumimoji="0" lang="en-US" altLang="en-US" sz="1800" b="1"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Extraction of detailed and summary data</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Summaries, trends and forecasts</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Knowledge discovery of hidden patterns and insights</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10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charset="0"/>
                          <a:ea typeface="Times New Roman" charset="0"/>
                          <a:cs typeface="Times New Roman" charset="0"/>
                        </a:rPr>
                        <a:t>Type of result</a:t>
                      </a:r>
                      <a:endParaRPr kumimoji="0" lang="en-US" altLang="en-US" sz="1800" b="1"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Information</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Analysis</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Insight and Prediction</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56769">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charset="0"/>
                          <a:ea typeface="Times New Roman" charset="0"/>
                          <a:cs typeface="Times New Roman" charset="0"/>
                        </a:rPr>
                        <a:t>Method</a:t>
                      </a:r>
                      <a:endParaRPr kumimoji="0" lang="en-US" altLang="en-US" sz="1800" b="1"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Deduction (Ask the question, verify with data)</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Multidimensional data modeling, Aggregation, Statistics</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Induction (Build the model, apply it to new data, get the result)</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56769">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charset="0"/>
                          <a:ea typeface="Times New Roman" charset="0"/>
                          <a:cs typeface="Times New Roman" charset="0"/>
                        </a:rPr>
                        <a:t>Example question</a:t>
                      </a:r>
                      <a:endParaRPr kumimoji="0" lang="en-US" altLang="en-US" sz="1800" b="1"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Who purchased mutual funds in the last 3 years?</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What is the average income of mutual fund buyers by region by year?</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charset="0"/>
                          <a:ea typeface="Times New Roman" charset="0"/>
                          <a:cs typeface="Times New Roman" charset="0"/>
                        </a:rPr>
                        <a:t>Who will buy a mutual fund in the next 6 months and why?</a:t>
                      </a:r>
                      <a:endParaRPr kumimoji="0" lang="en-US" altLang="en-US" sz="1800" b="0" i="0" u="none" strike="noStrike" cap="none" normalizeH="0" baseline="0">
                        <a:ln>
                          <a:noFill/>
                        </a:ln>
                        <a:solidFill>
                          <a:schemeClr val="tx1"/>
                        </a:solidFill>
                        <a:effectLst/>
                        <a:latin typeface="Arial" charset="0"/>
                      </a:endParaRPr>
                    </a:p>
                  </a:txBody>
                  <a:tcPr marL="100752" marR="100752" marT="50376" marB="5037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0671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Trees and Forests</a:t>
            </a:r>
          </a:p>
        </p:txBody>
      </p:sp>
      <p:pic>
        <p:nvPicPr>
          <p:cNvPr id="4" name="Picture 3" descr="andom Forest classifiers"/>
          <p:cNvPicPr/>
          <p:nvPr/>
        </p:nvPicPr>
        <p:blipFill>
          <a:blip r:embed="rId2" cstate="print">
            <a:extLst>
              <a:ext uri="{28A0092B-C50C-407E-A947-70E740481C1C}">
                <a14:useLocalDpi xmlns:a14="http://schemas.microsoft.com/office/drawing/2010/main" val="0"/>
              </a:ext>
            </a:extLst>
          </a:blip>
          <a:stretch>
            <a:fillRect/>
          </a:stretch>
        </p:blipFill>
        <p:spPr bwMode="auto">
          <a:xfrm>
            <a:off x="4916251" y="1016850"/>
            <a:ext cx="6631341" cy="4824300"/>
          </a:xfrm>
          <a:prstGeom prst="rect">
            <a:avLst/>
          </a:prstGeom>
          <a:noFill/>
        </p:spPr>
      </p:pic>
    </p:spTree>
    <p:extLst>
      <p:ext uri="{BB962C8B-B14F-4D97-AF65-F5344CB8AC3E}">
        <p14:creationId xmlns:p14="http://schemas.microsoft.com/office/powerpoint/2010/main" val="428771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Random Forest</a:t>
            </a:r>
          </a:p>
        </p:txBody>
      </p:sp>
      <p:pic>
        <p:nvPicPr>
          <p:cNvPr id="3" name="Picture 2" descr="andom Forest classifiers"/>
          <p:cNvPicPr/>
          <p:nvPr/>
        </p:nvPicPr>
        <p:blipFill>
          <a:blip r:embed="rId2" cstate="print">
            <a:extLst>
              <a:ext uri="{28A0092B-C50C-407E-A947-70E740481C1C}">
                <a14:useLocalDpi xmlns:a14="http://schemas.microsoft.com/office/drawing/2010/main" val="0"/>
              </a:ext>
            </a:extLst>
          </a:blip>
          <a:stretch>
            <a:fillRect/>
          </a:stretch>
        </p:blipFill>
        <p:spPr bwMode="auto">
          <a:xfrm>
            <a:off x="4038600" y="1234904"/>
            <a:ext cx="7188199" cy="4384803"/>
          </a:xfrm>
          <a:prstGeom prst="rect">
            <a:avLst/>
          </a:prstGeom>
          <a:noFill/>
        </p:spPr>
      </p:pic>
    </p:spTree>
    <p:extLst>
      <p:ext uri="{BB962C8B-B14F-4D97-AF65-F5344CB8AC3E}">
        <p14:creationId xmlns:p14="http://schemas.microsoft.com/office/powerpoint/2010/main" val="5068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042EA-96DC-AD4C-A65F-6DA46C4A9F82}"/>
              </a:ext>
            </a:extLst>
          </p:cNvPr>
          <p:cNvSpPr>
            <a:spLocks noGrp="1"/>
          </p:cNvSpPr>
          <p:nvPr>
            <p:ph type="title"/>
          </p:nvPr>
        </p:nvSpPr>
        <p:spPr/>
        <p:txBody>
          <a:bodyPr/>
          <a:lstStyle/>
          <a:p>
            <a:r>
              <a:rPr lang="en-US" dirty="0"/>
              <a:t>Data Cleansing in 5 Steps</a:t>
            </a:r>
          </a:p>
        </p:txBody>
      </p:sp>
      <p:graphicFrame>
        <p:nvGraphicFramePr>
          <p:cNvPr id="6" name="Content Placeholder 3">
            <a:extLst>
              <a:ext uri="{FF2B5EF4-FFF2-40B4-BE49-F238E27FC236}">
                <a16:creationId xmlns:a16="http://schemas.microsoft.com/office/drawing/2014/main" id="{059E2E52-7B98-83A2-17DD-99075D95BFD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648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TotalTime>
  <Words>575</Words>
  <Application>Microsoft Macintosh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vt:lpstr>
      <vt:lpstr>Times New Roman</vt:lpstr>
      <vt:lpstr>Office Theme</vt:lpstr>
      <vt:lpstr>Supervised/Unsupervised/Reinforcement Learning</vt:lpstr>
      <vt:lpstr>Examples of Supervised/Unsupervised Learning</vt:lpstr>
      <vt:lpstr>Data Mining Tasks</vt:lpstr>
      <vt:lpstr>DBMS, OLAP, and Data Mining </vt:lpstr>
      <vt:lpstr>Trees and Forests</vt:lpstr>
      <vt:lpstr>Random Forest</vt:lpstr>
      <vt:lpstr>Data Cleansing in 5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428</dc:title>
  <dc:creator>Erik Krogh</dc:creator>
  <cp:lastModifiedBy>Adam von Arnim</cp:lastModifiedBy>
  <cp:revision>17</cp:revision>
  <cp:lastPrinted>2022-03-23T03:08:43Z</cp:lastPrinted>
  <dcterms:created xsi:type="dcterms:W3CDTF">2022-03-23T02:30:16Z</dcterms:created>
  <dcterms:modified xsi:type="dcterms:W3CDTF">2022-05-02T21:10:37Z</dcterms:modified>
</cp:coreProperties>
</file>