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536" r:id="rId2"/>
    <p:sldId id="522" r:id="rId3"/>
    <p:sldId id="52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27"/>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3178D-503E-FB4F-AFCF-C3A6F06C6A2D}"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7DC2F-D2C1-8B47-85F1-5D524940AAA6}" type="slidenum">
              <a:rPr lang="en-US" smtClean="0"/>
              <a:t>‹#›</a:t>
            </a:fld>
            <a:endParaRPr lang="en-US"/>
          </a:p>
        </p:txBody>
      </p:sp>
    </p:spTree>
    <p:extLst>
      <p:ext uri="{BB962C8B-B14F-4D97-AF65-F5344CB8AC3E}">
        <p14:creationId xmlns:p14="http://schemas.microsoft.com/office/powerpoint/2010/main" val="142025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FED1-FE69-9A45-994C-204708091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B93C6A-C13C-414A-9FB4-577EC3BB8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24366-9276-DF42-A911-88D3B1A9437F}"/>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949C3F0F-3A4B-6142-9C85-632D46065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53DB1-CED0-FB40-A009-17BF21661FE5}"/>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162685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BA5-7D79-7C42-AD85-E34DA96E1F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6FDC6-D16B-B64C-A175-C77FAE301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16F39-A5E8-DD42-B001-B7DD6A640666}"/>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6A0FB905-66E8-C242-BE9E-3907906AC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D3BC2-4A14-5D42-8175-5FA0CB3C0299}"/>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273613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55386-75DF-E046-ACA9-527A207378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16D35-3462-9F47-90DB-36DDE8714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3AD27-F4D6-B149-B8D6-FFB099712E30}"/>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F6E2B043-8EAF-DC4F-B4DB-EDA35EF4E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BE805-77E6-6C4D-B66F-D6FC91521698}"/>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162366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09AD-662C-8243-9D5B-9205F64C1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00D1F-7F24-6E43-866B-EFD610CFD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3557F-5217-4140-B423-5FDA126519BF}"/>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837FC41E-1D08-4C4F-91A2-AB8077705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0B4A7-1989-EB44-85AA-70D5B226C38D}"/>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42762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A52C-5156-E242-BBE9-54C2C77A5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106ACC-3197-9E49-B121-186474B2B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5F16E-3598-4C40-A6E8-1B074E5C6C0F}"/>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EAB666A3-ED31-9A49-81E1-DBADB794E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44F44-A485-414A-B6E7-308ECA27DB1B}"/>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364760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A42A-6D9A-BA4F-816C-682533F589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DF7E7-8E60-5443-B389-72CFA5A0C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0DE597-C2C9-C940-8DB8-D181E9EA85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697A2-870E-F347-9066-64C42B195929}"/>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6" name="Footer Placeholder 5">
            <a:extLst>
              <a:ext uri="{FF2B5EF4-FFF2-40B4-BE49-F238E27FC236}">
                <a16:creationId xmlns:a16="http://schemas.microsoft.com/office/drawing/2014/main" id="{5A9ABD32-F71E-DE4A-B0A5-B655C0B69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48F34-A3E0-F743-BC01-2B5B75EC6E78}"/>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204370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923A-75F7-EE42-84E2-FC0E3EF31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CBE14-81A2-734A-975C-469804D49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BA5618-F104-904A-AC3D-26C2ED59A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B2690B-9AFB-0E45-ABFB-DA0D72356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DC5D2-5A0F-7747-AB0F-57E78953F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BD869-B0F8-2248-9D07-985D6ADDD9E4}"/>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8" name="Footer Placeholder 7">
            <a:extLst>
              <a:ext uri="{FF2B5EF4-FFF2-40B4-BE49-F238E27FC236}">
                <a16:creationId xmlns:a16="http://schemas.microsoft.com/office/drawing/2014/main" id="{C1F42B66-21D4-5743-B77B-FBA6A1412B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9DBF8F-2CA9-A442-BA0C-E45E2F943DA4}"/>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288730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079E-8F7A-7042-BAE9-0BA13BDC24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10EF7-C8A2-3C4E-9513-ACFE88EC7E23}"/>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4" name="Footer Placeholder 3">
            <a:extLst>
              <a:ext uri="{FF2B5EF4-FFF2-40B4-BE49-F238E27FC236}">
                <a16:creationId xmlns:a16="http://schemas.microsoft.com/office/drawing/2014/main" id="{BD84834C-47E5-494D-B8FD-839461630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DC931D-D0E5-BB46-B7C2-68C2999371C9}"/>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30855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91DBCF-B8C0-5C47-BBCD-456E31C1BF13}"/>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3" name="Footer Placeholder 2">
            <a:extLst>
              <a:ext uri="{FF2B5EF4-FFF2-40B4-BE49-F238E27FC236}">
                <a16:creationId xmlns:a16="http://schemas.microsoft.com/office/drawing/2014/main" id="{384CB74E-C13E-C047-8CEE-B3164A55E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00729-3939-A54A-8F73-D2D37F4CD390}"/>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10936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FC2-ADF0-5140-9BFD-3B96963B2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76255-BDD1-0D49-B598-C96FDD4CE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AFB990-D82A-4845-B2B5-8673AF21C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EAA64-52D2-4643-8ED8-EEF5CEB82846}"/>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6" name="Footer Placeholder 5">
            <a:extLst>
              <a:ext uri="{FF2B5EF4-FFF2-40B4-BE49-F238E27FC236}">
                <a16:creationId xmlns:a16="http://schemas.microsoft.com/office/drawing/2014/main" id="{ED6238C3-1FEB-2144-B824-E4B34F4B1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1F4CE-5D70-D74E-82CA-180141179242}"/>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355115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E7F9-A63B-304F-B277-059F17151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0622D-C96F-934D-B841-6DBB5A3EA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008660-4E58-5148-9ED4-7C37F9820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EEF49-9296-D148-92B2-71C5D4FFE0F6}"/>
              </a:ext>
            </a:extLst>
          </p:cNvPr>
          <p:cNvSpPr>
            <a:spLocks noGrp="1"/>
          </p:cNvSpPr>
          <p:nvPr>
            <p:ph type="dt" sz="half" idx="10"/>
          </p:nvPr>
        </p:nvSpPr>
        <p:spPr/>
        <p:txBody>
          <a:bodyPr/>
          <a:lstStyle/>
          <a:p>
            <a:fld id="{FBB439F9-227F-A04D-9960-BFC60A69417A}" type="datetimeFigureOut">
              <a:rPr lang="en-US" smtClean="0"/>
              <a:t>5/2/22</a:t>
            </a:fld>
            <a:endParaRPr lang="en-US"/>
          </a:p>
        </p:txBody>
      </p:sp>
      <p:sp>
        <p:nvSpPr>
          <p:cNvPr id="6" name="Footer Placeholder 5">
            <a:extLst>
              <a:ext uri="{FF2B5EF4-FFF2-40B4-BE49-F238E27FC236}">
                <a16:creationId xmlns:a16="http://schemas.microsoft.com/office/drawing/2014/main" id="{8923A1CA-37BA-124E-99C3-B1BEC69D9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6D14E-A769-B54C-8C14-7535E0DBD637}"/>
              </a:ext>
            </a:extLst>
          </p:cNvPr>
          <p:cNvSpPr>
            <a:spLocks noGrp="1"/>
          </p:cNvSpPr>
          <p:nvPr>
            <p:ph type="sldNum" sz="quarter" idx="12"/>
          </p:nvPr>
        </p:nvSpPr>
        <p:spPr/>
        <p:txBody>
          <a:bodyPr/>
          <a:lstStyle/>
          <a:p>
            <a:fld id="{00E5CF6C-2788-284F-B219-5A367792F404}" type="slidenum">
              <a:rPr lang="en-US" smtClean="0"/>
              <a:t>‹#›</a:t>
            </a:fld>
            <a:endParaRPr lang="en-US"/>
          </a:p>
        </p:txBody>
      </p:sp>
    </p:spTree>
    <p:extLst>
      <p:ext uri="{BB962C8B-B14F-4D97-AF65-F5344CB8AC3E}">
        <p14:creationId xmlns:p14="http://schemas.microsoft.com/office/powerpoint/2010/main" val="15229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7DB45-166E-F749-90F9-7144A8818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C8BE0-6A0E-3D49-A597-72384AB4D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05553-6463-DC4D-9496-E20F154F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439F9-227F-A04D-9960-BFC60A69417A}" type="datetimeFigureOut">
              <a:rPr lang="en-US" smtClean="0"/>
              <a:t>5/2/22</a:t>
            </a:fld>
            <a:endParaRPr lang="en-US"/>
          </a:p>
        </p:txBody>
      </p:sp>
      <p:sp>
        <p:nvSpPr>
          <p:cNvPr id="5" name="Footer Placeholder 4">
            <a:extLst>
              <a:ext uri="{FF2B5EF4-FFF2-40B4-BE49-F238E27FC236}">
                <a16:creationId xmlns:a16="http://schemas.microsoft.com/office/drawing/2014/main" id="{AEA76B5B-4B82-204C-825C-6287810C3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28190-9859-CB41-9956-F7015CDAB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5CF6C-2788-284F-B219-5A367792F404}" type="slidenum">
              <a:rPr lang="en-US" smtClean="0"/>
              <a:t>‹#›</a:t>
            </a:fld>
            <a:endParaRPr lang="en-US"/>
          </a:p>
        </p:txBody>
      </p:sp>
    </p:spTree>
    <p:extLst>
      <p:ext uri="{BB962C8B-B14F-4D97-AF65-F5344CB8AC3E}">
        <p14:creationId xmlns:p14="http://schemas.microsoft.com/office/powerpoint/2010/main" val="310055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773430"/>
            <a:ext cx="9144000" cy="5311140"/>
          </a:xfrm>
          <a:prstGeom prst="rect">
            <a:avLst/>
          </a:prstGeom>
        </p:spPr>
      </p:pic>
      <p:sp>
        <p:nvSpPr>
          <p:cNvPr id="4" name="Oval 3"/>
          <p:cNvSpPr/>
          <p:nvPr/>
        </p:nvSpPr>
        <p:spPr>
          <a:xfrm rot="5400000">
            <a:off x="7532452" y="1306748"/>
            <a:ext cx="705678" cy="2206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32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1156851" y="637762"/>
            <a:ext cx="9888496" cy="900131"/>
          </a:xfrm>
        </p:spPr>
        <p:txBody>
          <a:bodyPr anchor="t">
            <a:normAutofit/>
          </a:bodyPr>
          <a:lstStyle/>
          <a:p>
            <a:r>
              <a:rPr lang="en-US" altLang="en-US" sz="4000" b="1">
                <a:solidFill>
                  <a:schemeClr val="bg1"/>
                </a:solidFill>
              </a:rPr>
              <a:t>Classification: Definition</a:t>
            </a:r>
          </a:p>
        </p:txBody>
      </p:sp>
      <p:sp>
        <p:nvSpPr>
          <p:cNvPr id="74" name="Rectangle 7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7" name="Rectangle 3"/>
          <p:cNvSpPr>
            <a:spLocks noGrp="1" noChangeArrowheads="1"/>
          </p:cNvSpPr>
          <p:nvPr>
            <p:ph type="body" idx="1"/>
          </p:nvPr>
        </p:nvSpPr>
        <p:spPr>
          <a:xfrm>
            <a:off x="1155548" y="2217343"/>
            <a:ext cx="9880893" cy="3959619"/>
          </a:xfrm>
        </p:spPr>
        <p:txBody>
          <a:bodyPr>
            <a:normAutofit/>
          </a:bodyPr>
          <a:lstStyle/>
          <a:p>
            <a:r>
              <a:rPr lang="en-US" altLang="en-US" sz="2400" dirty="0"/>
              <a:t>Given a collection of records (</a:t>
            </a:r>
            <a:r>
              <a:rPr lang="en-US" altLang="en-US" sz="2400" i="1" dirty="0"/>
              <a:t>training set </a:t>
            </a:r>
            <a:r>
              <a:rPr lang="en-US" altLang="en-US" sz="2400" dirty="0"/>
              <a:t>)</a:t>
            </a:r>
          </a:p>
          <a:p>
            <a:pPr lvl="1"/>
            <a:r>
              <a:rPr lang="en-US" altLang="en-US" dirty="0"/>
              <a:t>Each record contains a set of </a:t>
            </a:r>
            <a:r>
              <a:rPr lang="en-US" altLang="en-US" i="1" dirty="0"/>
              <a:t>attributes</a:t>
            </a:r>
            <a:r>
              <a:rPr lang="en-US" altLang="en-US" dirty="0"/>
              <a:t>, one of the attributes is the </a:t>
            </a:r>
            <a:r>
              <a:rPr lang="en-US" altLang="en-US" i="1" dirty="0"/>
              <a:t>class</a:t>
            </a:r>
            <a:r>
              <a:rPr lang="en-US" altLang="en-US" dirty="0"/>
              <a:t>.</a:t>
            </a:r>
          </a:p>
          <a:p>
            <a:r>
              <a:rPr lang="en-US" altLang="en-US" sz="2400" dirty="0"/>
              <a:t>Find a </a:t>
            </a:r>
            <a:r>
              <a:rPr lang="en-US" altLang="en-US" sz="2400" i="1" dirty="0"/>
              <a:t>model</a:t>
            </a:r>
            <a:r>
              <a:rPr lang="zh-CN" altLang="en-US" sz="2400" i="1" dirty="0"/>
              <a:t> </a:t>
            </a:r>
            <a:r>
              <a:rPr lang="en-US" altLang="zh-CN" sz="2400" i="1" dirty="0"/>
              <a:t>(or</a:t>
            </a:r>
            <a:r>
              <a:rPr lang="zh-CN" altLang="en-US" sz="2400" i="1" dirty="0"/>
              <a:t> </a:t>
            </a:r>
            <a:r>
              <a:rPr lang="en-US" altLang="zh-CN" sz="2400" i="1" dirty="0"/>
              <a:t>a</a:t>
            </a:r>
            <a:r>
              <a:rPr lang="zh-CN" altLang="en-US" sz="2400" i="1" dirty="0"/>
              <a:t> </a:t>
            </a:r>
            <a:r>
              <a:rPr lang="en-US" altLang="zh-CN" sz="2400" i="1" dirty="0"/>
              <a:t>set</a:t>
            </a:r>
            <a:r>
              <a:rPr lang="zh-CN" altLang="en-US" sz="2400" i="1" dirty="0"/>
              <a:t> </a:t>
            </a:r>
            <a:r>
              <a:rPr lang="en-US" altLang="zh-CN" sz="2400" i="1" dirty="0"/>
              <a:t>of</a:t>
            </a:r>
            <a:r>
              <a:rPr lang="zh-CN" altLang="en-US" sz="2400" i="1" dirty="0"/>
              <a:t> </a:t>
            </a:r>
            <a:r>
              <a:rPr lang="en-US" altLang="zh-CN" sz="2400" i="1" dirty="0"/>
              <a:t>rules)</a:t>
            </a:r>
            <a:r>
              <a:rPr lang="en-US" altLang="en-US" sz="2400" dirty="0"/>
              <a:t>  for </a:t>
            </a:r>
            <a:r>
              <a:rPr lang="en-US" altLang="zh-CN" sz="2400" dirty="0"/>
              <a:t>the</a:t>
            </a:r>
            <a:r>
              <a:rPr lang="zh-CN" altLang="en-US" sz="2400" dirty="0"/>
              <a:t> </a:t>
            </a:r>
            <a:r>
              <a:rPr lang="en-US" altLang="zh-CN" sz="2400" dirty="0"/>
              <a:t>target</a:t>
            </a:r>
            <a:r>
              <a:rPr lang="zh-CN" altLang="en-US" sz="2400" dirty="0"/>
              <a:t> </a:t>
            </a:r>
            <a:r>
              <a:rPr lang="en-US" altLang="zh-CN" sz="2400" dirty="0"/>
              <a:t>outcome</a:t>
            </a:r>
            <a:r>
              <a:rPr lang="zh-CN" altLang="en-US" sz="2400" dirty="0"/>
              <a:t> </a:t>
            </a:r>
            <a:r>
              <a:rPr lang="en-US" altLang="en-US" sz="2400" dirty="0"/>
              <a:t>as a function of the values of other attributes.</a:t>
            </a:r>
          </a:p>
          <a:p>
            <a:r>
              <a:rPr lang="en-US" altLang="en-US" sz="2400" dirty="0"/>
              <a:t>Goal: </a:t>
            </a:r>
            <a:r>
              <a:rPr lang="en-US" altLang="en-US" sz="2400" u="sng" dirty="0"/>
              <a:t>previously unseen</a:t>
            </a:r>
            <a:r>
              <a:rPr lang="en-US" altLang="en-US" sz="2400" dirty="0"/>
              <a:t> </a:t>
            </a:r>
            <a:r>
              <a:rPr lang="en-US" altLang="zh-CN" sz="2400" dirty="0"/>
              <a:t>outcome</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hold-out</a:t>
            </a:r>
            <a:r>
              <a:rPr lang="zh-CN" altLang="en-US" sz="2400" dirty="0"/>
              <a:t> </a:t>
            </a:r>
            <a:r>
              <a:rPr lang="en-US" altLang="zh-CN" sz="2400" dirty="0"/>
              <a:t>sample</a:t>
            </a:r>
            <a:r>
              <a:rPr lang="zh-CN" altLang="en-US" sz="2400" dirty="0"/>
              <a:t> </a:t>
            </a:r>
            <a:r>
              <a:rPr lang="en-US" altLang="en-US" sz="2400" dirty="0"/>
              <a:t>should be </a:t>
            </a:r>
            <a:r>
              <a:rPr lang="en-US" altLang="zh-CN" sz="2400" dirty="0"/>
              <a:t>predicted</a:t>
            </a:r>
            <a:r>
              <a:rPr lang="zh-CN" altLang="en-US" sz="2400" dirty="0"/>
              <a:t> </a:t>
            </a:r>
            <a:r>
              <a:rPr lang="en-US" altLang="en-US" sz="2400" dirty="0"/>
              <a:t>as accurately as possible.</a:t>
            </a:r>
          </a:p>
          <a:p>
            <a:pPr lvl="1"/>
            <a:r>
              <a:rPr lang="en-US" altLang="en-US" dirty="0"/>
              <a:t>A </a:t>
            </a:r>
            <a:r>
              <a:rPr lang="en-US" altLang="en-US" i="1" dirty="0"/>
              <a:t>test set</a:t>
            </a:r>
            <a:r>
              <a:rPr lang="en-US" altLang="en-US" dirty="0"/>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109544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4" name="Rectangle 2"/>
          <p:cNvSpPr>
            <a:spLocks noGrp="1" noChangeArrowheads="1"/>
          </p:cNvSpPr>
          <p:nvPr>
            <p:ph type="title"/>
          </p:nvPr>
        </p:nvSpPr>
        <p:spPr>
          <a:xfrm>
            <a:off x="1371599" y="294538"/>
            <a:ext cx="9895951" cy="1033669"/>
          </a:xfrm>
        </p:spPr>
        <p:txBody>
          <a:bodyPr>
            <a:normAutofit/>
          </a:bodyPr>
          <a:lstStyle/>
          <a:p>
            <a:r>
              <a:rPr lang="en-US" altLang="en-US" sz="4000" b="1">
                <a:solidFill>
                  <a:srgbClr val="FFFFFF"/>
                </a:solidFill>
              </a:rPr>
              <a:t>Clustering Definition</a:t>
            </a:r>
          </a:p>
        </p:txBody>
      </p:sp>
      <p:sp>
        <p:nvSpPr>
          <p:cNvPr id="59395" name="Rectangle 3"/>
          <p:cNvSpPr>
            <a:spLocks noGrp="1" noChangeArrowheads="1"/>
          </p:cNvSpPr>
          <p:nvPr>
            <p:ph type="body" idx="1"/>
          </p:nvPr>
        </p:nvSpPr>
        <p:spPr>
          <a:xfrm>
            <a:off x="1371599" y="2318197"/>
            <a:ext cx="9724031" cy="3683358"/>
          </a:xfrm>
        </p:spPr>
        <p:txBody>
          <a:bodyPr anchor="ctr">
            <a:normAutofit/>
          </a:bodyPr>
          <a:lstStyle/>
          <a:p>
            <a:r>
              <a:rPr lang="en-US" altLang="en-US" sz="2000"/>
              <a:t>Given a set of data points, each having a set of attributes, and a similarity measure among them, find clusters such that</a:t>
            </a:r>
          </a:p>
          <a:p>
            <a:pPr lvl="1"/>
            <a:r>
              <a:rPr lang="en-US" altLang="en-US" sz="2000"/>
              <a:t>Data points in one cluster are more similar to one another.</a:t>
            </a:r>
          </a:p>
          <a:p>
            <a:pPr lvl="1"/>
            <a:r>
              <a:rPr lang="en-US" altLang="en-US" sz="2000"/>
              <a:t>Data points in separate clusters are less similar to one another.</a:t>
            </a:r>
          </a:p>
          <a:p>
            <a:r>
              <a:rPr lang="en-US" altLang="en-US" sz="2000"/>
              <a:t>Similarity Measures:</a:t>
            </a:r>
          </a:p>
          <a:p>
            <a:pPr lvl="1"/>
            <a:r>
              <a:rPr lang="en-US" altLang="en-US" sz="2000"/>
              <a:t>Distance if attributes are continuous.</a:t>
            </a:r>
          </a:p>
          <a:p>
            <a:pPr lvl="1"/>
            <a:r>
              <a:rPr lang="en-US" altLang="en-US" sz="2000"/>
              <a:t>Other Problem-specific Measures.</a:t>
            </a:r>
          </a:p>
          <a:p>
            <a:endParaRPr lang="en-US" altLang="en-US" sz="2000"/>
          </a:p>
        </p:txBody>
      </p:sp>
    </p:spTree>
    <p:extLst>
      <p:ext uri="{BB962C8B-B14F-4D97-AF65-F5344CB8AC3E}">
        <p14:creationId xmlns:p14="http://schemas.microsoft.com/office/powerpoint/2010/main" val="1281595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TotalTime>
  <Words>176</Words>
  <Application>Microsoft Macintosh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Classification: Definition</vt:lpstr>
      <vt:lpstr>Clustering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22</cp:revision>
  <dcterms:created xsi:type="dcterms:W3CDTF">2022-03-23T21:03:44Z</dcterms:created>
  <dcterms:modified xsi:type="dcterms:W3CDTF">2022-05-02T21:13:17Z</dcterms:modified>
</cp:coreProperties>
</file>