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879" r:id="rId2"/>
    <p:sldId id="426" r:id="rId3"/>
    <p:sldId id="518" r:id="rId4"/>
    <p:sldId id="435" r:id="rId5"/>
    <p:sldId id="436" r:id="rId6"/>
    <p:sldId id="878" r:id="rId7"/>
    <p:sldId id="441" r:id="rId8"/>
    <p:sldId id="438" r:id="rId9"/>
    <p:sldId id="45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27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emf"/><Relationship Id="rId1" Type="http://schemas.openxmlformats.org/officeDocument/2006/relationships/image" Target="../media/image10.wmf"/><Relationship Id="rId4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FDA4-A5F1-294B-864D-A9AF647E0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6A94F-5569-E446-BB2D-ED07CD80E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2B34B-781F-EA4D-BDC0-F5F94049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C0A5-4A6B-C24B-855E-C17B87D82E87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F1885-F7ED-7C46-90F9-E11421CE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C8EEF-E6AB-0C44-B080-19C38DDF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62A8-EBD6-4242-90E9-AB97FAE77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5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F2B3-E951-0242-949B-0F13D1B0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63462-F68D-B343-BFCD-1CF1ABC53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7AE96-1878-7B48-9DC4-8E826DB2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C0A5-4A6B-C24B-855E-C17B87D82E87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B2DF4-AD1B-5245-B0F2-B35681550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EEF1-D6D4-634B-8759-3270F282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62A8-EBD6-4242-90E9-AB97FAE77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7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749F5-7FE4-DC47-BBAE-0EF4EAC79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3AFB0-DF1A-044B-98FE-BCBECB91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AFEE5-CC7B-5B4D-8962-2DBB449D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C0A5-4A6B-C24B-855E-C17B87D82E87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2DA8D-1501-B141-9751-762AFE87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F8B4A-9BBF-6D4F-9A02-73CDFEF9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62A8-EBD6-4242-90E9-AB97FAE77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96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8" y="1143000"/>
            <a:ext cx="11091333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218" y="3810000"/>
            <a:ext cx="11091333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948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AF49-DEE2-E64B-A94D-038BDFA9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66EF1-19CA-3645-BD55-8E0DB8CC8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EA832-187F-E24D-AF89-7CDA7821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C0A5-4A6B-C24B-855E-C17B87D82E87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AA349-5629-B242-9C7B-9758C5AC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EA92F-4612-1D4C-A688-32C93D50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62A8-EBD6-4242-90E9-AB97FAE77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9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740E-7825-3144-B223-9C4443CB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5AA95-AFD3-D74E-B8B0-E30A63D1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1BC3-4B01-C546-ADB3-92A2800D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C0A5-4A6B-C24B-855E-C17B87D82E87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BBCA-F044-454C-B26A-C8F5D938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A8FA7-CDE5-124D-8E0C-73B7108C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62A8-EBD6-4242-90E9-AB97FAE77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6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B823-603E-5D46-9CF4-EAC71D8B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75B1-C920-7F47-B53C-6FFEC6C9F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62E5F-93BD-564F-9587-8B81BEABA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5632C-8BE9-7543-A4C6-14EDE072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C0A5-4A6B-C24B-855E-C17B87D82E87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193A3-555D-714E-85CC-815D093D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E0DE6-29E4-714A-A438-C83C710D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62A8-EBD6-4242-90E9-AB97FAE77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3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2FD9-B27C-A547-BAE3-3FE867A50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36D63-9F1A-B249-A593-1382D7225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052CB-6FB3-D046-A1F5-B6C0D104C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60C4F-C57E-EF4A-9FBB-79E9A493C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BCF36-4D93-5E4D-A3A7-97338EC09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E20AD-167F-6843-A9B6-1FCFCCA1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C0A5-4A6B-C24B-855E-C17B87D82E87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6599D-7255-C946-8E84-353CC083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A9F71A-7761-5147-BF1B-F891FC6D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62A8-EBD6-4242-90E9-AB97FAE77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5D4C-3A9C-9D4A-8AA6-E6383042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E51F8-8E25-A842-A114-506FBF16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C0A5-4A6B-C24B-855E-C17B87D82E87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8E1D8-7915-C24D-BC00-D72A7C16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7FDFD-A3DE-0A41-A93D-E25C0D2F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62A8-EBD6-4242-90E9-AB97FAE77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3E5B2-471F-0040-ABD3-EA42DD24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C0A5-4A6B-C24B-855E-C17B87D82E87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A31FF-17B4-A24A-ACAB-77B1E5D0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FD7E0-F663-8F47-8821-A618B7C3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62A8-EBD6-4242-90E9-AB97FAE77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A9D1-4B3A-CE49-9721-780CC24D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FF5C4-6F6C-3744-81A4-FE778324B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FC244-095F-E140-9543-B88994FF4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0F7E8-E65B-FB42-BE09-D0147660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C0A5-4A6B-C24B-855E-C17B87D82E87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58C4E-B405-DA4D-AC16-682E9361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FCB13-55F8-BC49-9B1C-4B04F37D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62A8-EBD6-4242-90E9-AB97FAE77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0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91B5-BAA3-9A45-A7F3-73A9F014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E2886-0319-D141-BF70-10B3FBCCC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F65E5-E6D0-AB47-9E34-13BDE130F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5BD41-B559-F84A-BD12-BF35DAF4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C0A5-4A6B-C24B-855E-C17B87D82E87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2B27D-F7D4-414A-B836-1B19E252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51EF5-8525-0540-AE65-187CA2CF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62A8-EBD6-4242-90E9-AB97FAE77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3DABD-0C98-6B4B-8902-B5F78F37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D0AFC-A4A3-154A-B2DA-A61DAD800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8EB1E-6FCE-B144-A065-C3C782C03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CC0A5-4A6B-C24B-855E-C17B87D82E87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4DAFC-135A-B247-9EC6-6BCA90E61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3CA8C-3802-6848-AF43-39BD5A2C1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962A8-EBD6-4242-90E9-AB97FAE77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0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e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15D446-ACA8-8D41-BB06-7D003CA7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tx1">
                    <a:lumMod val="85000"/>
                    <a:lumOff val="15000"/>
                  </a:schemeClr>
                </a:solidFill>
              </a:rPr>
              <a:t>CART </a:t>
            </a:r>
            <a:r>
              <a:rPr lang="en-US" altLang="en-US" sz="41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4100">
                <a:solidFill>
                  <a:schemeClr val="tx1">
                    <a:lumMod val="85000"/>
                    <a:lumOff val="15000"/>
                  </a:schemeClr>
                </a:solidFill>
              </a:rPr>
              <a:t>Classification and Regression Trees)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C81D6-7B15-3B47-8FCA-B70058A6F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1631093"/>
            <a:ext cx="8276026" cy="4831492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CART is an algorithm that a decision tree uses to decide how/where to split a node into two or more sub-nodes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CART is a binary tree built by splitting node into two child nodes repeatedly.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Each root node represents a single input variable (x) and a split point on that variable (assuming the variable is numeric).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leaf nodes of the tree contain an output variable (y) which is used to make a prediction.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algorithm works repeatedly in three steps: 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Find each feature’s best split. For each feature with K different values there exist K-1 possible splits. Find the split, which maximizes the splitting criterion. The resulting set of splits contains best splits (one for each feature). 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Find the node’s best split. Among the best splits from Step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find the one, which maximizes the splitting criterion. 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Split the node using best node split from Step ii and repeat from Step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until stopping criterion is satisfied.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6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 Induction</a:t>
            </a:r>
          </a:p>
        </p:txBody>
      </p:sp>
      <p:sp>
        <p:nvSpPr>
          <p:cNvPr id="8120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Greedy strategy</a:t>
            </a:r>
            <a:r>
              <a:rPr lang="zh-CN" altLang="en-US" dirty="0"/>
              <a:t> </a:t>
            </a:r>
            <a:r>
              <a:rPr lang="en-US" altLang="zh-CN" dirty="0"/>
              <a:t>(one</a:t>
            </a:r>
            <a:r>
              <a:rPr lang="zh-CN" altLang="en-US" dirty="0"/>
              <a:t> </a:t>
            </a:r>
            <a:r>
              <a:rPr lang="en-US" altLang="zh-CN" dirty="0"/>
              <a:t>attribute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time)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Split the records based on an attribute test that optimizes certain criterion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purity)</a:t>
            </a:r>
            <a:r>
              <a:rPr lang="en-US" altLang="en-US" dirty="0"/>
              <a:t>.</a:t>
            </a:r>
          </a:p>
          <a:p>
            <a:pPr lvl="1"/>
            <a:r>
              <a:rPr lang="en-US" dirty="0"/>
              <a:t>This is a numerical procedure where all the values are lined up and different split points are tried and tested using a cost function. The split with the best cost (lowest cost because we minimize cost) is selected.</a:t>
            </a:r>
            <a:endParaRPr lang="en-US" altLang="en-US" dirty="0"/>
          </a:p>
          <a:p>
            <a:r>
              <a:rPr lang="en-US" altLang="en-US" dirty="0"/>
              <a:t>Issues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Determine how to split the records</a:t>
            </a:r>
          </a:p>
          <a:p>
            <a:pPr lvl="2"/>
            <a:r>
              <a:rPr lang="en-US" altLang="en-US" dirty="0"/>
              <a:t>How to specify the attribute test condition?</a:t>
            </a:r>
          </a:p>
          <a:p>
            <a:pPr lvl="2"/>
            <a:r>
              <a:rPr lang="en-US" altLang="en-US" dirty="0"/>
              <a:t>How to determine the best split?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Determine when to stop splitting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813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4150" y="56358"/>
            <a:ext cx="10515600" cy="996155"/>
          </a:xfrm>
        </p:spPr>
        <p:txBody>
          <a:bodyPr/>
          <a:lstStyle/>
          <a:p>
            <a:r>
              <a:rPr lang="en-US" altLang="en-US" dirty="0"/>
              <a:t>How to Find the Best Split</a:t>
            </a:r>
          </a:p>
        </p:txBody>
      </p:sp>
      <p:sp>
        <p:nvSpPr>
          <p:cNvPr id="924676" name="Oval 4"/>
          <p:cNvSpPr>
            <a:spLocks noChangeArrowheads="1"/>
          </p:cNvSpPr>
          <p:nvPr/>
        </p:nvSpPr>
        <p:spPr bwMode="auto">
          <a:xfrm>
            <a:off x="8001000" y="1828801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Times New Roman" charset="0"/>
              </a:rPr>
              <a:t>B?</a:t>
            </a:r>
            <a:endParaRPr lang="en-US" altLang="en-US" sz="2400">
              <a:latin typeface="Times New Roman" charset="0"/>
            </a:endParaRPr>
          </a:p>
        </p:txBody>
      </p:sp>
      <p:sp>
        <p:nvSpPr>
          <p:cNvPr id="924677" name="Line 5"/>
          <p:cNvSpPr>
            <a:spLocks noChangeShapeType="1"/>
          </p:cNvSpPr>
          <p:nvPr/>
        </p:nvSpPr>
        <p:spPr bwMode="auto">
          <a:xfrm flipH="1">
            <a:off x="7426326" y="22860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78" name="Line 6"/>
          <p:cNvSpPr>
            <a:spLocks noChangeShapeType="1"/>
          </p:cNvSpPr>
          <p:nvPr/>
        </p:nvSpPr>
        <p:spPr bwMode="auto">
          <a:xfrm>
            <a:off x="8534401" y="22860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79" name="Text Box 7"/>
          <p:cNvSpPr txBox="1">
            <a:spLocks noChangeArrowheads="1"/>
          </p:cNvSpPr>
          <p:nvPr/>
        </p:nvSpPr>
        <p:spPr bwMode="auto">
          <a:xfrm>
            <a:off x="7153275" y="2401888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latin typeface="Times New Roman" charset="0"/>
              </a:rPr>
              <a:t>Yes</a:t>
            </a:r>
          </a:p>
        </p:txBody>
      </p:sp>
      <p:sp>
        <p:nvSpPr>
          <p:cNvPr id="924680" name="Text Box 8"/>
          <p:cNvSpPr txBox="1">
            <a:spLocks noChangeArrowheads="1"/>
          </p:cNvSpPr>
          <p:nvPr/>
        </p:nvSpPr>
        <p:spPr bwMode="auto">
          <a:xfrm>
            <a:off x="9642475" y="24018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latin typeface="Times New Roman" charset="0"/>
              </a:rPr>
              <a:t>No</a:t>
            </a:r>
          </a:p>
        </p:txBody>
      </p:sp>
      <p:sp>
        <p:nvSpPr>
          <p:cNvPr id="924681" name="Rectangle 9"/>
          <p:cNvSpPr>
            <a:spLocks noChangeArrowheads="1"/>
          </p:cNvSpPr>
          <p:nvPr/>
        </p:nvSpPr>
        <p:spPr bwMode="auto">
          <a:xfrm>
            <a:off x="7010401" y="30114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imes New Roman" charset="0"/>
              </a:rPr>
              <a:t>Node N3</a:t>
            </a:r>
          </a:p>
        </p:txBody>
      </p:sp>
      <p:sp>
        <p:nvSpPr>
          <p:cNvPr id="924682" name="Rectangle 10"/>
          <p:cNvSpPr>
            <a:spLocks noChangeArrowheads="1"/>
          </p:cNvSpPr>
          <p:nvPr/>
        </p:nvSpPr>
        <p:spPr bwMode="auto">
          <a:xfrm>
            <a:off x="9197976" y="30114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imes New Roman" charset="0"/>
              </a:rPr>
              <a:t>Node N4</a:t>
            </a:r>
          </a:p>
        </p:txBody>
      </p:sp>
      <p:sp>
        <p:nvSpPr>
          <p:cNvPr id="924683" name="Oval 11"/>
          <p:cNvSpPr>
            <a:spLocks noChangeArrowheads="1"/>
          </p:cNvSpPr>
          <p:nvPr/>
        </p:nvSpPr>
        <p:spPr bwMode="auto">
          <a:xfrm>
            <a:off x="2971800" y="1752601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Times New Roman" charset="0"/>
              </a:rPr>
              <a:t>A?</a:t>
            </a:r>
            <a:endParaRPr lang="en-US" altLang="en-US" sz="2400">
              <a:latin typeface="Times New Roman" charset="0"/>
            </a:endParaRPr>
          </a:p>
        </p:txBody>
      </p:sp>
      <p:sp>
        <p:nvSpPr>
          <p:cNvPr id="924684" name="Line 12"/>
          <p:cNvSpPr>
            <a:spLocks noChangeShapeType="1"/>
          </p:cNvSpPr>
          <p:nvPr/>
        </p:nvSpPr>
        <p:spPr bwMode="auto">
          <a:xfrm flipH="1">
            <a:off x="2397126" y="22098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85" name="Line 13"/>
          <p:cNvSpPr>
            <a:spLocks noChangeShapeType="1"/>
          </p:cNvSpPr>
          <p:nvPr/>
        </p:nvSpPr>
        <p:spPr bwMode="auto">
          <a:xfrm>
            <a:off x="3505201" y="22098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86" name="Text Box 14"/>
          <p:cNvSpPr txBox="1">
            <a:spLocks noChangeArrowheads="1"/>
          </p:cNvSpPr>
          <p:nvPr/>
        </p:nvSpPr>
        <p:spPr bwMode="auto">
          <a:xfrm>
            <a:off x="2124075" y="2325688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latin typeface="Times New Roman" charset="0"/>
              </a:rPr>
              <a:t>Yes</a:t>
            </a:r>
          </a:p>
        </p:txBody>
      </p:sp>
      <p:sp>
        <p:nvSpPr>
          <p:cNvPr id="924687" name="Text Box 15"/>
          <p:cNvSpPr txBox="1">
            <a:spLocks noChangeArrowheads="1"/>
          </p:cNvSpPr>
          <p:nvPr/>
        </p:nvSpPr>
        <p:spPr bwMode="auto">
          <a:xfrm>
            <a:off x="4613275" y="23256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latin typeface="Times New Roman" charset="0"/>
              </a:rPr>
              <a:t>No</a:t>
            </a:r>
          </a:p>
        </p:txBody>
      </p:sp>
      <p:sp>
        <p:nvSpPr>
          <p:cNvPr id="924688" name="Rectangle 16"/>
          <p:cNvSpPr>
            <a:spLocks noChangeArrowheads="1"/>
          </p:cNvSpPr>
          <p:nvPr/>
        </p:nvSpPr>
        <p:spPr bwMode="auto">
          <a:xfrm>
            <a:off x="1981201" y="29352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latin typeface="Times New Roman" charset="0"/>
              </a:rPr>
              <a:t>Node N1</a:t>
            </a:r>
          </a:p>
        </p:txBody>
      </p:sp>
      <p:sp>
        <p:nvSpPr>
          <p:cNvPr id="924689" name="Rectangle 17"/>
          <p:cNvSpPr>
            <a:spLocks noChangeArrowheads="1"/>
          </p:cNvSpPr>
          <p:nvPr/>
        </p:nvSpPr>
        <p:spPr bwMode="auto">
          <a:xfrm>
            <a:off x="4168776" y="29352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imes New Roman" charset="0"/>
              </a:rPr>
              <a:t>Node N2</a:t>
            </a:r>
          </a:p>
        </p:txBody>
      </p:sp>
      <p:sp>
        <p:nvSpPr>
          <p:cNvPr id="924690" name="Text Box 18"/>
          <p:cNvSpPr txBox="1">
            <a:spLocks noChangeArrowheads="1"/>
          </p:cNvSpPr>
          <p:nvPr/>
        </p:nvSpPr>
        <p:spPr bwMode="auto">
          <a:xfrm>
            <a:off x="3429000" y="1066801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Before Splitting:</a:t>
            </a:r>
          </a:p>
        </p:txBody>
      </p:sp>
      <p:graphicFrame>
        <p:nvGraphicFramePr>
          <p:cNvPr id="924692" name="Object 20"/>
          <p:cNvGraphicFramePr>
            <a:graphicFrameLocks noGrp="1" noChangeAspect="1"/>
          </p:cNvGraphicFramePr>
          <p:nvPr>
            <p:ph idx="1"/>
          </p:nvPr>
        </p:nvGraphicFramePr>
        <p:xfrm>
          <a:off x="1600200" y="3586164"/>
          <a:ext cx="16764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0" name="Document" r:id="rId3" imgW="3314700" imgH="1358900" progId="Word.Document.8">
                  <p:embed/>
                </p:oleObj>
              </mc:Choice>
              <mc:Fallback>
                <p:oleObj name="Document" r:id="rId3" imgW="3314700" imgH="1358900" progId="Word.Document.8">
                  <p:embed/>
                  <p:pic>
                    <p:nvPicPr>
                      <p:cNvPr id="92469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86164"/>
                        <a:ext cx="167640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699" name="Object 27"/>
          <p:cNvGraphicFramePr>
            <a:graphicFrameLocks noChangeAspect="1"/>
          </p:cNvGraphicFramePr>
          <p:nvPr/>
        </p:nvGraphicFramePr>
        <p:xfrm>
          <a:off x="3892550" y="3594101"/>
          <a:ext cx="16319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1" name="Document" r:id="rId5" imgW="3314700" imgH="1358900" progId="Word.Document.8">
                  <p:embed/>
                </p:oleObj>
              </mc:Choice>
              <mc:Fallback>
                <p:oleObj name="Document" r:id="rId5" imgW="3314700" imgH="1358900" progId="Word.Document.8">
                  <p:embed/>
                  <p:pic>
                    <p:nvPicPr>
                      <p:cNvPr id="92469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3594101"/>
                        <a:ext cx="163195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00" name="Object 28"/>
          <p:cNvGraphicFramePr>
            <a:graphicFrameLocks noChangeAspect="1"/>
          </p:cNvGraphicFramePr>
          <p:nvPr/>
        </p:nvGraphicFramePr>
        <p:xfrm>
          <a:off x="6642100" y="3616325"/>
          <a:ext cx="167163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2" name="Document" r:id="rId7" imgW="3314700" imgH="1358900" progId="Word.Document.8">
                  <p:embed/>
                </p:oleObj>
              </mc:Choice>
              <mc:Fallback>
                <p:oleObj name="Document" r:id="rId7" imgW="3314700" imgH="1358900" progId="Word.Document.8">
                  <p:embed/>
                  <p:pic>
                    <p:nvPicPr>
                      <p:cNvPr id="92470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3616325"/>
                        <a:ext cx="1671638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01" name="Object 29"/>
          <p:cNvGraphicFramePr>
            <a:graphicFrameLocks noChangeAspect="1"/>
          </p:cNvGraphicFramePr>
          <p:nvPr/>
        </p:nvGraphicFramePr>
        <p:xfrm>
          <a:off x="8915400" y="3594101"/>
          <a:ext cx="163353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3" name="Document" r:id="rId9" imgW="3327400" imgH="1358900" progId="Word.Document.8">
                  <p:embed/>
                </p:oleObj>
              </mc:Choice>
              <mc:Fallback>
                <p:oleObj name="Document" r:id="rId9" imgW="3327400" imgH="1358900" progId="Word.Document.8">
                  <p:embed/>
                  <p:pic>
                    <p:nvPicPr>
                      <p:cNvPr id="92470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3594101"/>
                        <a:ext cx="1633538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05" name="Object 33"/>
          <p:cNvGraphicFramePr>
            <a:graphicFrameLocks noChangeAspect="1"/>
          </p:cNvGraphicFramePr>
          <p:nvPr/>
        </p:nvGraphicFramePr>
        <p:xfrm>
          <a:off x="5486400" y="1074739"/>
          <a:ext cx="15938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4" name="Document" r:id="rId11" imgW="3327400" imgH="1358900" progId="Word.Document.8">
                  <p:embed/>
                </p:oleObj>
              </mc:Choice>
              <mc:Fallback>
                <p:oleObj name="Document" r:id="rId11" imgW="3327400" imgH="1358900" progId="Word.Document.8">
                  <p:embed/>
                  <p:pic>
                    <p:nvPicPr>
                      <p:cNvPr id="92470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074739"/>
                        <a:ext cx="159385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722" name="Group 50"/>
          <p:cNvGrpSpPr>
            <a:grpSpLocks/>
          </p:cNvGrpSpPr>
          <p:nvPr/>
        </p:nvGrpSpPr>
        <p:grpSpPr bwMode="auto">
          <a:xfrm>
            <a:off x="7239000" y="1066801"/>
            <a:ext cx="1295400" cy="396875"/>
            <a:chOff x="3600" y="768"/>
            <a:chExt cx="816" cy="250"/>
          </a:xfrm>
        </p:grpSpPr>
        <p:sp>
          <p:nvSpPr>
            <p:cNvPr id="924706" name="Line 34"/>
            <p:cNvSpPr>
              <a:spLocks noChangeShapeType="1"/>
            </p:cNvSpPr>
            <p:nvPr/>
          </p:nvSpPr>
          <p:spPr bwMode="auto">
            <a:xfrm>
              <a:off x="3600" y="912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707" name="Text Box 35"/>
            <p:cNvSpPr txBox="1">
              <a:spLocks noChangeArrowheads="1"/>
            </p:cNvSpPr>
            <p:nvPr/>
          </p:nvSpPr>
          <p:spPr bwMode="auto">
            <a:xfrm>
              <a:off x="3984" y="76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/>
                <a:t>M0</a:t>
              </a:r>
            </a:p>
          </p:txBody>
        </p:sp>
      </p:grpSp>
      <p:sp>
        <p:nvSpPr>
          <p:cNvPr id="924723" name="Text Box 51"/>
          <p:cNvSpPr txBox="1">
            <a:spLocks noChangeArrowheads="1"/>
          </p:cNvSpPr>
          <p:nvPr/>
        </p:nvSpPr>
        <p:spPr bwMode="auto">
          <a:xfrm>
            <a:off x="3131263" y="5706175"/>
            <a:ext cx="59213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Attribute</a:t>
            </a:r>
            <a:r>
              <a:rPr lang="zh-CN" altLang="en-US" sz="2000" dirty="0"/>
              <a:t> </a:t>
            </a:r>
            <a:r>
              <a:rPr lang="en-US" altLang="zh-CN" sz="2000" dirty="0"/>
              <a:t>should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use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split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data?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505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determine the Best Split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Greedy approach: </a:t>
            </a:r>
          </a:p>
          <a:p>
            <a:pPr lvl="1"/>
            <a:r>
              <a:rPr lang="en-US" altLang="en-US"/>
              <a:t>Nodes with </a:t>
            </a:r>
            <a:r>
              <a:rPr lang="en-US" altLang="en-US">
                <a:solidFill>
                  <a:srgbClr val="FF0000"/>
                </a:solidFill>
              </a:rPr>
              <a:t>homogeneous</a:t>
            </a:r>
            <a:r>
              <a:rPr lang="en-US" altLang="en-US"/>
              <a:t> class distribution are preferred</a:t>
            </a:r>
          </a:p>
          <a:p>
            <a:r>
              <a:rPr lang="en-US" altLang="en-US"/>
              <a:t>Need a measure of node impurity:</a:t>
            </a:r>
          </a:p>
          <a:p>
            <a:pPr lvl="1">
              <a:buFont typeface="Arial" charset="0"/>
              <a:buNone/>
            </a:pPr>
            <a:endParaRPr lang="en-US" altLang="en-US"/>
          </a:p>
        </p:txBody>
      </p:sp>
      <p:graphicFrame>
        <p:nvGraphicFramePr>
          <p:cNvPr id="912390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733801" y="3733801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Visio" r:id="rId3" imgW="655371" imgH="585812" progId="Visio.Drawing.6">
                  <p:embed/>
                </p:oleObj>
              </mc:Choice>
              <mc:Fallback>
                <p:oleObj name="Visio" r:id="rId3" imgW="655371" imgH="585812" progId="Visio.Drawing.6">
                  <p:embed/>
                  <p:pic>
                    <p:nvPicPr>
                      <p:cNvPr id="912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3733801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394" name="Object 1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239001" y="3733801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Visio" r:id="rId5" imgW="655371" imgH="585812" progId="Visio.Drawing.6">
                  <p:embed/>
                </p:oleObj>
              </mc:Choice>
              <mc:Fallback>
                <p:oleObj name="Visio" r:id="rId5" imgW="655371" imgH="585812" progId="Visio.Drawing.6">
                  <p:embed/>
                  <p:pic>
                    <p:nvPicPr>
                      <p:cNvPr id="9123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1" y="3733801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396" name="Text Box 12"/>
          <p:cNvSpPr txBox="1">
            <a:spLocks noChangeArrowheads="1"/>
          </p:cNvSpPr>
          <p:nvPr/>
        </p:nvSpPr>
        <p:spPr bwMode="auto">
          <a:xfrm>
            <a:off x="2895600" y="4724401"/>
            <a:ext cx="2819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Non-homogeneous,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High degree of impurity</a:t>
            </a:r>
          </a:p>
        </p:txBody>
      </p:sp>
      <p:sp>
        <p:nvSpPr>
          <p:cNvPr id="912397" name="Text Box 13"/>
          <p:cNvSpPr txBox="1">
            <a:spLocks noChangeArrowheads="1"/>
          </p:cNvSpPr>
          <p:nvPr/>
        </p:nvSpPr>
        <p:spPr bwMode="auto">
          <a:xfrm>
            <a:off x="6705600" y="4724401"/>
            <a:ext cx="2819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Homogeneous,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Low degree of impurity</a:t>
            </a:r>
          </a:p>
        </p:txBody>
      </p:sp>
    </p:spTree>
    <p:extLst>
      <p:ext uri="{BB962C8B-B14F-4D97-AF65-F5344CB8AC3E}">
        <p14:creationId xmlns:p14="http://schemas.microsoft.com/office/powerpoint/2010/main" val="275198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Mathematical</a:t>
            </a:r>
            <a:r>
              <a:rPr lang="zh-CN" altLang="en-US" dirty="0"/>
              <a:t> </a:t>
            </a:r>
            <a:r>
              <a:rPr lang="en-US" altLang="en-US" dirty="0"/>
              <a:t>Measures of Node Impurity</a:t>
            </a:r>
            <a:r>
              <a:rPr lang="zh-CN" altLang="en-US" dirty="0"/>
              <a:t> </a:t>
            </a:r>
            <a:endParaRPr lang="en-US" altLang="en-US" dirty="0"/>
          </a:p>
        </p:txBody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Gini Index</a:t>
            </a:r>
          </a:p>
          <a:p>
            <a:pPr lvl="1"/>
            <a:r>
              <a:rPr lang="en-US" dirty="0"/>
              <a:t>Measure of how often a randomly chosen element from the set would be incorrectly labeled if it was randomly labeled according to the distribution of labels in the subset</a:t>
            </a:r>
            <a:endParaRPr lang="en-US" altLang="en-US" dirty="0"/>
          </a:p>
          <a:p>
            <a:r>
              <a:rPr lang="en-US" altLang="en-US" dirty="0"/>
              <a:t>Entropy</a:t>
            </a:r>
          </a:p>
          <a:p>
            <a:pPr lvl="1"/>
            <a:r>
              <a:rPr lang="en-US" dirty="0"/>
              <a:t>Measure of disorder in a system: measure of unpredictability</a:t>
            </a:r>
          </a:p>
          <a:p>
            <a:pPr lvl="1"/>
            <a:r>
              <a:rPr lang="en-US" dirty="0"/>
              <a:t>Average level of "information", "surprise", or "uncertainty" inherent to the variable's possible outcomes</a:t>
            </a:r>
            <a:endParaRPr lang="en-US" altLang="en-US" dirty="0"/>
          </a:p>
          <a:p>
            <a:r>
              <a:rPr lang="en-US" altLang="en-US" dirty="0"/>
              <a:t>Misclassification error</a:t>
            </a:r>
          </a:p>
        </p:txBody>
      </p:sp>
    </p:spTree>
    <p:extLst>
      <p:ext uri="{BB962C8B-B14F-4D97-AF65-F5344CB8AC3E}">
        <p14:creationId xmlns:p14="http://schemas.microsoft.com/office/powerpoint/2010/main" val="399249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32A12-E4BE-374F-9ADB-EBBB9A82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0" y="1369938"/>
            <a:ext cx="3210854" cy="41148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GINI Coefficient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5851E-2CC8-9B41-9E69-509A49FE3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505" y="1371600"/>
            <a:ext cx="5872185" cy="4114800"/>
          </a:xfrm>
        </p:spPr>
        <p:txBody>
          <a:bodyPr anchor="ctr">
            <a:normAutofit/>
          </a:bodyPr>
          <a:lstStyle/>
          <a:p>
            <a:r>
              <a:rPr lang="en-US" sz="2200"/>
              <a:t>Measure of impurity</a:t>
            </a:r>
          </a:p>
          <a:p>
            <a:r>
              <a:rPr lang="en-US" sz="2200"/>
              <a:t>Origin in economics</a:t>
            </a:r>
          </a:p>
          <a:p>
            <a:pPr lvl="1"/>
            <a:r>
              <a:rPr lang="en-US" sz="2200"/>
              <a:t>Understand income inequality </a:t>
            </a:r>
          </a:p>
          <a:p>
            <a:pPr lvl="2"/>
            <a:r>
              <a:rPr lang="en-US" sz="2200"/>
              <a:t>0 = perfect equality</a:t>
            </a:r>
          </a:p>
          <a:p>
            <a:pPr lvl="2"/>
            <a:r>
              <a:rPr lang="en-US" sz="2200"/>
              <a:t>1 = perfect inequality</a:t>
            </a:r>
          </a:p>
          <a:p>
            <a:r>
              <a:rPr lang="en-US" sz="2200"/>
              <a:t>In Decision Tree</a:t>
            </a:r>
          </a:p>
          <a:p>
            <a:pPr lvl="1"/>
            <a:r>
              <a:rPr lang="en-US" sz="2200"/>
              <a:t>You want leaf nodes to be increasingly pure</a:t>
            </a:r>
          </a:p>
        </p:txBody>
      </p:sp>
    </p:spTree>
    <p:extLst>
      <p:ext uri="{BB962C8B-B14F-4D97-AF65-F5344CB8AC3E}">
        <p14:creationId xmlns:p14="http://schemas.microsoft.com/office/powerpoint/2010/main" val="9393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106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Binary Attributes: Computing GINI Index</a:t>
            </a:r>
          </a:p>
        </p:txBody>
      </p:sp>
      <p:sp>
        <p:nvSpPr>
          <p:cNvPr id="911363" name="Rectangle 3"/>
          <p:cNvSpPr>
            <a:spLocks noChangeArrowheads="1"/>
          </p:cNvSpPr>
          <p:nvPr/>
        </p:nvSpPr>
        <p:spPr bwMode="auto">
          <a:xfrm>
            <a:off x="1828800" y="1143001"/>
            <a:ext cx="81788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/>
              <a:t>Splits into two partitions</a:t>
            </a:r>
          </a:p>
          <a:p>
            <a:r>
              <a:rPr lang="en-US" altLang="en-US"/>
              <a:t>Effect of Weighing partitions: </a:t>
            </a:r>
          </a:p>
          <a:p>
            <a:pPr lvl="1"/>
            <a:r>
              <a:rPr lang="en-US" altLang="en-US"/>
              <a:t>Larger and Purer Partitions are sought for.</a:t>
            </a:r>
          </a:p>
        </p:txBody>
      </p:sp>
      <p:sp>
        <p:nvSpPr>
          <p:cNvPr id="911364" name="Oval 4"/>
          <p:cNvSpPr>
            <a:spLocks noChangeArrowheads="1"/>
          </p:cNvSpPr>
          <p:nvPr/>
        </p:nvSpPr>
        <p:spPr bwMode="auto">
          <a:xfrm>
            <a:off x="5181600" y="2862264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latin typeface="Times New Roman" charset="0"/>
              </a:rPr>
              <a:t>B?</a:t>
            </a:r>
            <a:endParaRPr lang="en-US" altLang="en-US" sz="2400">
              <a:latin typeface="Times New Roman" charset="0"/>
            </a:endParaRPr>
          </a:p>
        </p:txBody>
      </p:sp>
      <p:sp>
        <p:nvSpPr>
          <p:cNvPr id="911365" name="Line 5"/>
          <p:cNvSpPr>
            <a:spLocks noChangeShapeType="1"/>
          </p:cNvSpPr>
          <p:nvPr/>
        </p:nvSpPr>
        <p:spPr bwMode="auto">
          <a:xfrm flipH="1">
            <a:off x="4606926" y="3319464"/>
            <a:ext cx="11080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366" name="Line 6"/>
          <p:cNvSpPr>
            <a:spLocks noChangeShapeType="1"/>
          </p:cNvSpPr>
          <p:nvPr/>
        </p:nvSpPr>
        <p:spPr bwMode="auto">
          <a:xfrm>
            <a:off x="5715001" y="3319464"/>
            <a:ext cx="11842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367" name="Text Box 7"/>
          <p:cNvSpPr txBox="1">
            <a:spLocks noChangeArrowheads="1"/>
          </p:cNvSpPr>
          <p:nvPr/>
        </p:nvSpPr>
        <p:spPr bwMode="auto">
          <a:xfrm>
            <a:off x="4333875" y="3435351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latin typeface="Times New Roman" charset="0"/>
              </a:rPr>
              <a:t>Yes</a:t>
            </a:r>
          </a:p>
        </p:txBody>
      </p:sp>
      <p:sp>
        <p:nvSpPr>
          <p:cNvPr id="911368" name="Text Box 8"/>
          <p:cNvSpPr txBox="1">
            <a:spLocks noChangeArrowheads="1"/>
          </p:cNvSpPr>
          <p:nvPr/>
        </p:nvSpPr>
        <p:spPr bwMode="auto">
          <a:xfrm>
            <a:off x="6823075" y="3435351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latin typeface="Times New Roman" charset="0"/>
              </a:rPr>
              <a:t>No</a:t>
            </a:r>
          </a:p>
        </p:txBody>
      </p:sp>
      <p:sp>
        <p:nvSpPr>
          <p:cNvPr id="911369" name="Rectangle 9"/>
          <p:cNvSpPr>
            <a:spLocks noChangeArrowheads="1"/>
          </p:cNvSpPr>
          <p:nvPr/>
        </p:nvSpPr>
        <p:spPr bwMode="auto">
          <a:xfrm>
            <a:off x="4191001" y="4044951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imes New Roman" charset="0"/>
              </a:rPr>
              <a:t>Node N1</a:t>
            </a:r>
          </a:p>
        </p:txBody>
      </p:sp>
      <p:sp>
        <p:nvSpPr>
          <p:cNvPr id="911370" name="Rectangle 10"/>
          <p:cNvSpPr>
            <a:spLocks noChangeArrowheads="1"/>
          </p:cNvSpPr>
          <p:nvPr/>
        </p:nvSpPr>
        <p:spPr bwMode="auto">
          <a:xfrm>
            <a:off x="6378576" y="4044951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Times New Roman" charset="0"/>
              </a:rPr>
              <a:t>Node N2</a:t>
            </a:r>
          </a:p>
        </p:txBody>
      </p:sp>
      <p:graphicFrame>
        <p:nvGraphicFramePr>
          <p:cNvPr id="911371" name="Object 11"/>
          <p:cNvGraphicFramePr>
            <a:graphicFrameLocks noChangeAspect="1"/>
          </p:cNvGraphicFramePr>
          <p:nvPr/>
        </p:nvGraphicFramePr>
        <p:xfrm>
          <a:off x="8077200" y="2590800"/>
          <a:ext cx="19812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Document" r:id="rId3" imgW="3177000" imgH="3053520" progId="Word.Document.8">
                  <p:embed/>
                </p:oleObj>
              </mc:Choice>
              <mc:Fallback>
                <p:oleObj name="Document" r:id="rId3" imgW="3177000" imgH="3053520" progId="Word.Document.8">
                  <p:embed/>
                  <p:pic>
                    <p:nvPicPr>
                      <p:cNvPr id="9113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590800"/>
                        <a:ext cx="19812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72" name="Object 12"/>
          <p:cNvGraphicFramePr>
            <a:graphicFrameLocks noChangeAspect="1"/>
          </p:cNvGraphicFramePr>
          <p:nvPr/>
        </p:nvGraphicFramePr>
        <p:xfrm>
          <a:off x="4800601" y="4646614"/>
          <a:ext cx="1903413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Document" r:id="rId5" imgW="3263900" imgH="2552700" progId="Word.Document.8">
                  <p:embed/>
                </p:oleObj>
              </mc:Choice>
              <mc:Fallback>
                <p:oleObj name="Document" r:id="rId5" imgW="3263900" imgH="2552700" progId="Word.Document.8">
                  <p:embed/>
                  <p:pic>
                    <p:nvPicPr>
                      <p:cNvPr id="9113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4646614"/>
                        <a:ext cx="1903413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373" name="Text Box 13"/>
          <p:cNvSpPr txBox="1">
            <a:spLocks noChangeArrowheads="1"/>
          </p:cNvSpPr>
          <p:nvPr/>
        </p:nvSpPr>
        <p:spPr bwMode="auto">
          <a:xfrm>
            <a:off x="1905000" y="4191001"/>
            <a:ext cx="24384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Gini(N1) </a:t>
            </a:r>
            <a:br>
              <a:rPr lang="en-US" altLang="en-US" sz="2000" dirty="0"/>
            </a:br>
            <a:r>
              <a:rPr lang="en-US" altLang="en-US" sz="2000" dirty="0"/>
              <a:t>= 1 – (5/7)</a:t>
            </a:r>
            <a:r>
              <a:rPr lang="en-US" altLang="en-US" sz="2000" baseline="30000" dirty="0"/>
              <a:t>2 </a:t>
            </a:r>
            <a:r>
              <a:rPr lang="en-US" altLang="en-US" sz="2000" dirty="0"/>
              <a:t>– (2/7)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</a:t>
            </a:r>
            <a:br>
              <a:rPr lang="en-US" altLang="en-US" sz="2000" dirty="0"/>
            </a:br>
            <a:r>
              <a:rPr lang="en-US" altLang="en-US" sz="2000" dirty="0"/>
              <a:t>= 0.408 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Gini(N2) </a:t>
            </a:r>
            <a:br>
              <a:rPr lang="en-US" altLang="en-US" sz="2000" dirty="0"/>
            </a:br>
            <a:r>
              <a:rPr lang="en-US" altLang="en-US" sz="2000" dirty="0"/>
              <a:t>= 1 – (1/5)</a:t>
            </a:r>
            <a:r>
              <a:rPr lang="en-US" altLang="en-US" sz="2000" baseline="30000" dirty="0"/>
              <a:t>2 </a:t>
            </a:r>
            <a:r>
              <a:rPr lang="en-US" altLang="en-US" sz="2000" dirty="0"/>
              <a:t>– (4/5)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</a:t>
            </a:r>
            <a:br>
              <a:rPr lang="en-US" altLang="en-US" sz="2000" dirty="0"/>
            </a:br>
            <a:r>
              <a:rPr lang="en-US" altLang="en-US" sz="2000" dirty="0"/>
              <a:t>= 0.32</a:t>
            </a:r>
          </a:p>
        </p:txBody>
      </p:sp>
      <p:sp>
        <p:nvSpPr>
          <p:cNvPr id="911374" name="Text Box 14"/>
          <p:cNvSpPr txBox="1">
            <a:spLocks noChangeArrowheads="1"/>
          </p:cNvSpPr>
          <p:nvPr/>
        </p:nvSpPr>
        <p:spPr bwMode="auto">
          <a:xfrm>
            <a:off x="7467600" y="4648201"/>
            <a:ext cx="2438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Gini(Children) </a:t>
            </a:r>
            <a:br>
              <a:rPr lang="en-US" altLang="en-US" sz="2000" dirty="0"/>
            </a:br>
            <a:r>
              <a:rPr lang="en-US" altLang="en-US" sz="2000" dirty="0"/>
              <a:t>= 7/12 * 0.408 + </a:t>
            </a:r>
            <a:br>
              <a:rPr lang="en-US" altLang="en-US" sz="2000" dirty="0"/>
            </a:br>
            <a:r>
              <a:rPr lang="en-US" altLang="en-US" sz="2000" dirty="0"/>
              <a:t>   5/12 * 0.32</a:t>
            </a:r>
            <a:br>
              <a:rPr lang="en-US" altLang="en-US" sz="2000" dirty="0"/>
            </a:br>
            <a:r>
              <a:rPr lang="en-US" altLang="en-US" sz="2000" dirty="0"/>
              <a:t>= 0.371</a:t>
            </a:r>
          </a:p>
        </p:txBody>
      </p:sp>
    </p:spTree>
    <p:extLst>
      <p:ext uri="{BB962C8B-B14F-4D97-AF65-F5344CB8AC3E}">
        <p14:creationId xmlns:p14="http://schemas.microsoft.com/office/powerpoint/2010/main" val="1500034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6613" y="1"/>
            <a:ext cx="10515600" cy="914400"/>
          </a:xfrm>
        </p:spPr>
        <p:txBody>
          <a:bodyPr/>
          <a:lstStyle/>
          <a:p>
            <a:r>
              <a:rPr lang="en-US" altLang="en-US" dirty="0"/>
              <a:t>Measure of Impurity: GINI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5163" y="1143000"/>
            <a:ext cx="8318500" cy="3962400"/>
          </a:xfrm>
        </p:spPr>
        <p:txBody>
          <a:bodyPr/>
          <a:lstStyle/>
          <a:p>
            <a:pPr lvl="2">
              <a:lnSpc>
                <a:spcPct val="90000"/>
              </a:lnSpc>
              <a:buFont typeface="Wingdings" charset="2"/>
              <a:buNone/>
            </a:pPr>
            <a:endParaRPr lang="en-US" altLang="en-US" sz="800" dirty="0"/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latin typeface="+mj-lt"/>
              </a:rPr>
              <a:t>Maximum (</a:t>
            </a:r>
            <a:r>
              <a:rPr lang="en-US" altLang="zh-CN" sz="2800" dirty="0">
                <a:latin typeface="+mj-lt"/>
              </a:rPr>
              <a:t>0.5</a:t>
            </a:r>
            <a:r>
              <a:rPr lang="en-US" altLang="en-US" sz="2800" dirty="0">
                <a:latin typeface="+mj-lt"/>
              </a:rPr>
              <a:t>) when records are equally distributed among </a:t>
            </a:r>
            <a:r>
              <a:rPr lang="en-US" altLang="zh-CN" sz="2800" dirty="0">
                <a:latin typeface="+mj-lt"/>
              </a:rPr>
              <a:t>2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en-US" sz="2800" dirty="0">
                <a:latin typeface="+mj-lt"/>
              </a:rPr>
              <a:t>classes, implying least information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gain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from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the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split</a:t>
            </a:r>
            <a:endParaRPr lang="en-US" altLang="en-US" sz="2800" dirty="0"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latin typeface="+mj-lt"/>
              </a:rPr>
              <a:t>Minimum (0.0) when all records belong to one class, implying most information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gain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from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the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split</a:t>
            </a:r>
            <a:endParaRPr lang="en-US" altLang="en-US" sz="2800" baseline="-25000" dirty="0">
              <a:latin typeface="+mj-lt"/>
            </a:endParaRPr>
          </a:p>
        </p:txBody>
      </p:sp>
      <p:graphicFrame>
        <p:nvGraphicFramePr>
          <p:cNvPr id="816133" name="Object 5"/>
          <p:cNvGraphicFramePr>
            <a:graphicFrameLocks noChangeAspect="1"/>
          </p:cNvGraphicFramePr>
          <p:nvPr/>
        </p:nvGraphicFramePr>
        <p:xfrm>
          <a:off x="2819400" y="5334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4" name="Document" r:id="rId3" imgW="3285000" imgH="1969920" progId="Word.Document.8">
                  <p:embed/>
                </p:oleObj>
              </mc:Choice>
              <mc:Fallback>
                <p:oleObj name="Document" r:id="rId3" imgW="3285000" imgH="1969920" progId="Word.Document.8">
                  <p:embed/>
                  <p:pic>
                    <p:nvPicPr>
                      <p:cNvPr id="8161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334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4" name="Object 6"/>
          <p:cNvGraphicFramePr>
            <a:graphicFrameLocks noChangeAspect="1"/>
          </p:cNvGraphicFramePr>
          <p:nvPr/>
        </p:nvGraphicFramePr>
        <p:xfrm>
          <a:off x="6096000" y="5334000"/>
          <a:ext cx="1373188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" name="Document" r:id="rId5" imgW="3289300" imgH="1968500" progId="Word.Document.8">
                  <p:embed/>
                </p:oleObj>
              </mc:Choice>
              <mc:Fallback>
                <p:oleObj name="Document" r:id="rId5" imgW="3289300" imgH="1968500" progId="Word.Document.8">
                  <p:embed/>
                  <p:pic>
                    <p:nvPicPr>
                      <p:cNvPr id="8161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334000"/>
                        <a:ext cx="1373188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5" name="Object 7"/>
          <p:cNvGraphicFramePr>
            <a:graphicFrameLocks noChangeAspect="1"/>
          </p:cNvGraphicFramePr>
          <p:nvPr/>
        </p:nvGraphicFramePr>
        <p:xfrm>
          <a:off x="7772400" y="5334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6" name="Document" r:id="rId7" imgW="3285000" imgH="1969920" progId="Word.Document.8">
                  <p:embed/>
                </p:oleObj>
              </mc:Choice>
              <mc:Fallback>
                <p:oleObj name="Document" r:id="rId7" imgW="3285000" imgH="1969920" progId="Word.Document.8">
                  <p:embed/>
                  <p:pic>
                    <p:nvPicPr>
                      <p:cNvPr id="8161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334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6" name="Object 8"/>
          <p:cNvGraphicFramePr>
            <a:graphicFrameLocks noChangeAspect="1"/>
          </p:cNvGraphicFramePr>
          <p:nvPr/>
        </p:nvGraphicFramePr>
        <p:xfrm>
          <a:off x="4495800" y="5334000"/>
          <a:ext cx="1373188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7" name="Document" r:id="rId9" imgW="3289300" imgH="1968500" progId="Word.Document.8">
                  <p:embed/>
                </p:oleObj>
              </mc:Choice>
              <mc:Fallback>
                <p:oleObj name="Document" r:id="rId9" imgW="3289300" imgH="1968500" progId="Word.Document.8">
                  <p:embed/>
                  <p:pic>
                    <p:nvPicPr>
                      <p:cNvPr id="8161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0"/>
                        <a:ext cx="1373188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5027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 Induction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Greedy strategy.</a:t>
            </a:r>
          </a:p>
          <a:p>
            <a:pPr lvl="1"/>
            <a:r>
              <a:rPr lang="en-US" altLang="en-US"/>
              <a:t>Split the records based on an attribute test that optimizes certain criterion.</a:t>
            </a:r>
          </a:p>
          <a:p>
            <a:endParaRPr lang="en-US" altLang="en-US"/>
          </a:p>
          <a:p>
            <a:r>
              <a:rPr lang="en-US" altLang="en-US"/>
              <a:t>Issues</a:t>
            </a:r>
          </a:p>
          <a:p>
            <a:pPr lvl="1"/>
            <a:r>
              <a:rPr lang="en-US" altLang="en-US"/>
              <a:t>Determine how to split the records</a:t>
            </a:r>
          </a:p>
          <a:p>
            <a:pPr lvl="2"/>
            <a:r>
              <a:rPr lang="en-US" altLang="en-US"/>
              <a:t>How to specify the attribute test condition?</a:t>
            </a:r>
          </a:p>
          <a:p>
            <a:pPr lvl="2"/>
            <a:r>
              <a:rPr lang="en-US" altLang="en-US"/>
              <a:t>How to determine the best split?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Determine when to stop splitting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08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625</Words>
  <Application>Microsoft Macintosh PowerPoint</Application>
  <PresentationFormat>Widescreen</PresentationFormat>
  <Paragraphs>80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Monotype Sorts</vt:lpstr>
      <vt:lpstr>Times New Roman</vt:lpstr>
      <vt:lpstr>Wingdings</vt:lpstr>
      <vt:lpstr>Office Theme</vt:lpstr>
      <vt:lpstr>Document</vt:lpstr>
      <vt:lpstr>Visio</vt:lpstr>
      <vt:lpstr>CART (Classification and Regression Trees)</vt:lpstr>
      <vt:lpstr>Tree Induction</vt:lpstr>
      <vt:lpstr>How to Find the Best Split</vt:lpstr>
      <vt:lpstr>How to determine the Best Split</vt:lpstr>
      <vt:lpstr>Mathematical Measures of Node Impurity </vt:lpstr>
      <vt:lpstr>GINI Coefficient</vt:lpstr>
      <vt:lpstr>Binary Attributes: Computing GINI Index</vt:lpstr>
      <vt:lpstr>Measure of Impurity: GINI</vt:lpstr>
      <vt:lpstr>Tree Induction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DSO 428</dc:title>
  <dc:creator>Erik Krogh</dc:creator>
  <cp:lastModifiedBy>Adam von Arnim</cp:lastModifiedBy>
  <cp:revision>19</cp:revision>
  <dcterms:created xsi:type="dcterms:W3CDTF">2022-03-26T14:46:02Z</dcterms:created>
  <dcterms:modified xsi:type="dcterms:W3CDTF">2022-05-02T21:17:56Z</dcterms:modified>
</cp:coreProperties>
</file>