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8" r:id="rId2"/>
    <p:sldId id="482" r:id="rId3"/>
    <p:sldId id="847" r:id="rId4"/>
    <p:sldId id="515" r:id="rId5"/>
    <p:sldId id="484" r:id="rId6"/>
    <p:sldId id="485" r:id="rId7"/>
    <p:sldId id="495" r:id="rId8"/>
    <p:sldId id="496" r:id="rId9"/>
    <p:sldId id="4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6A413-597D-461A-81EE-824479D53A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2B15D8-D2A6-496A-94E3-23F0B18B3390}">
      <dgm:prSet/>
      <dgm:spPr/>
      <dgm:t>
        <a:bodyPr/>
        <a:lstStyle/>
        <a:p>
          <a:r>
            <a:rPr lang="en-US"/>
            <a:t>Developed in 1950s for signal detection theory to analyze noisy signals </a:t>
          </a:r>
        </a:p>
      </dgm:t>
    </dgm:pt>
    <dgm:pt modelId="{F8225AD1-545A-483D-AA48-C0E01B8C7804}" type="parTrans" cxnId="{643DA743-6550-4D4D-A47E-E6138182326C}">
      <dgm:prSet/>
      <dgm:spPr/>
      <dgm:t>
        <a:bodyPr/>
        <a:lstStyle/>
        <a:p>
          <a:endParaRPr lang="en-US"/>
        </a:p>
      </dgm:t>
    </dgm:pt>
    <dgm:pt modelId="{4A34D3F6-4403-4855-95AA-B0264E12D52E}" type="sibTrans" cxnId="{643DA743-6550-4D4D-A47E-E6138182326C}">
      <dgm:prSet/>
      <dgm:spPr/>
      <dgm:t>
        <a:bodyPr/>
        <a:lstStyle/>
        <a:p>
          <a:endParaRPr lang="en-US"/>
        </a:p>
      </dgm:t>
    </dgm:pt>
    <dgm:pt modelId="{9168D81B-45AE-4BC3-8881-CF64CF71227A}">
      <dgm:prSet/>
      <dgm:spPr/>
      <dgm:t>
        <a:bodyPr/>
        <a:lstStyle/>
        <a:p>
          <a:r>
            <a:rPr lang="en-US"/>
            <a:t>Characterize the trade-off between positive hits and false alarms</a:t>
          </a:r>
        </a:p>
      </dgm:t>
    </dgm:pt>
    <dgm:pt modelId="{97647E22-7A3E-4543-9093-8587E91A60F9}" type="parTrans" cxnId="{09D68232-5FA1-410E-B4E7-14BD3A5DDACE}">
      <dgm:prSet/>
      <dgm:spPr/>
      <dgm:t>
        <a:bodyPr/>
        <a:lstStyle/>
        <a:p>
          <a:endParaRPr lang="en-US"/>
        </a:p>
      </dgm:t>
    </dgm:pt>
    <dgm:pt modelId="{5A024EC0-BF93-470F-80B5-660FEDF2CA6C}" type="sibTrans" cxnId="{09D68232-5FA1-410E-B4E7-14BD3A5DDACE}">
      <dgm:prSet/>
      <dgm:spPr/>
      <dgm:t>
        <a:bodyPr/>
        <a:lstStyle/>
        <a:p>
          <a:endParaRPr lang="en-US"/>
        </a:p>
      </dgm:t>
    </dgm:pt>
    <dgm:pt modelId="{2ECDCDE0-ED03-442D-AA8D-44F4153ED746}">
      <dgm:prSet/>
      <dgm:spPr/>
      <dgm:t>
        <a:bodyPr/>
        <a:lstStyle/>
        <a:p>
          <a:r>
            <a:rPr lang="en-US"/>
            <a:t>ROC curve plots TP (on the y-axis) against FP (on the x-axis)</a:t>
          </a:r>
        </a:p>
      </dgm:t>
    </dgm:pt>
    <dgm:pt modelId="{8D01FD9C-85B8-48A6-83D9-26AEE3833D90}" type="parTrans" cxnId="{B0D9C19D-76CA-4F19-8472-C8F53ADB6864}">
      <dgm:prSet/>
      <dgm:spPr/>
      <dgm:t>
        <a:bodyPr/>
        <a:lstStyle/>
        <a:p>
          <a:endParaRPr lang="en-US"/>
        </a:p>
      </dgm:t>
    </dgm:pt>
    <dgm:pt modelId="{37A0AEBB-358C-472C-981F-C36B7FD9D5A7}" type="sibTrans" cxnId="{B0D9C19D-76CA-4F19-8472-C8F53ADB6864}">
      <dgm:prSet/>
      <dgm:spPr/>
      <dgm:t>
        <a:bodyPr/>
        <a:lstStyle/>
        <a:p>
          <a:endParaRPr lang="en-US"/>
        </a:p>
      </dgm:t>
    </dgm:pt>
    <dgm:pt modelId="{6729F01C-A2B0-4744-B537-27701E1D94B7}">
      <dgm:prSet/>
      <dgm:spPr/>
      <dgm:t>
        <a:bodyPr/>
        <a:lstStyle/>
        <a:p>
          <a:r>
            <a:rPr lang="en-US" dirty="0"/>
            <a:t>Performance of each classifier represented as a point on the ROC curve</a:t>
          </a:r>
        </a:p>
      </dgm:t>
    </dgm:pt>
    <dgm:pt modelId="{7D8DDA95-E7C6-471D-BAFB-F812A6C724A3}" type="parTrans" cxnId="{380D28BF-0DC6-4D87-A612-40EF195D849C}">
      <dgm:prSet/>
      <dgm:spPr/>
      <dgm:t>
        <a:bodyPr/>
        <a:lstStyle/>
        <a:p>
          <a:endParaRPr lang="en-US"/>
        </a:p>
      </dgm:t>
    </dgm:pt>
    <dgm:pt modelId="{F0A7333E-0208-469D-A3DE-86214FE733FD}" type="sibTrans" cxnId="{380D28BF-0DC6-4D87-A612-40EF195D849C}">
      <dgm:prSet/>
      <dgm:spPr/>
      <dgm:t>
        <a:bodyPr/>
        <a:lstStyle/>
        <a:p>
          <a:endParaRPr lang="en-US"/>
        </a:p>
      </dgm:t>
    </dgm:pt>
    <dgm:pt modelId="{4EF26243-867B-EA4A-A4CC-56DC1A3CD0A5}" type="pres">
      <dgm:prSet presAssocID="{3CF6A413-597D-461A-81EE-824479D53A08}" presName="linear" presStyleCnt="0">
        <dgm:presLayoutVars>
          <dgm:animLvl val="lvl"/>
          <dgm:resizeHandles val="exact"/>
        </dgm:presLayoutVars>
      </dgm:prSet>
      <dgm:spPr/>
    </dgm:pt>
    <dgm:pt modelId="{6E36DD4C-4558-1242-AD77-E6A76DBC10B6}" type="pres">
      <dgm:prSet presAssocID="{0B2B15D8-D2A6-496A-94E3-23F0B18B33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2D9D93-297A-904F-854C-C3170F1392FB}" type="pres">
      <dgm:prSet presAssocID="{0B2B15D8-D2A6-496A-94E3-23F0B18B3390}" presName="childText" presStyleLbl="revTx" presStyleIdx="0" presStyleCnt="1">
        <dgm:presLayoutVars>
          <dgm:bulletEnabled val="1"/>
        </dgm:presLayoutVars>
      </dgm:prSet>
      <dgm:spPr/>
    </dgm:pt>
    <dgm:pt modelId="{642DD64A-86E3-7A4F-9C18-E839D52117D9}" type="pres">
      <dgm:prSet presAssocID="{2ECDCDE0-ED03-442D-AA8D-44F4153ED7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A26670-B8C1-BA4E-B3A9-1C637E7DA5B7}" type="pres">
      <dgm:prSet presAssocID="{37A0AEBB-358C-472C-981F-C36B7FD9D5A7}" presName="spacer" presStyleCnt="0"/>
      <dgm:spPr/>
    </dgm:pt>
    <dgm:pt modelId="{FE249112-FEF7-7949-8633-FBAA547E7E9E}" type="pres">
      <dgm:prSet presAssocID="{6729F01C-A2B0-4744-B537-27701E1D94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D68232-5FA1-410E-B4E7-14BD3A5DDACE}" srcId="{0B2B15D8-D2A6-496A-94E3-23F0B18B3390}" destId="{9168D81B-45AE-4BC3-8881-CF64CF71227A}" srcOrd="0" destOrd="0" parTransId="{97647E22-7A3E-4543-9093-8587E91A60F9}" sibTransId="{5A024EC0-BF93-470F-80B5-660FEDF2CA6C}"/>
    <dgm:cxn modelId="{643DA743-6550-4D4D-A47E-E6138182326C}" srcId="{3CF6A413-597D-461A-81EE-824479D53A08}" destId="{0B2B15D8-D2A6-496A-94E3-23F0B18B3390}" srcOrd="0" destOrd="0" parTransId="{F8225AD1-545A-483D-AA48-C0E01B8C7804}" sibTransId="{4A34D3F6-4403-4855-95AA-B0264E12D52E}"/>
    <dgm:cxn modelId="{28DF8C71-5BBA-3845-B645-8366AA70BB1A}" type="presOf" srcId="{6729F01C-A2B0-4744-B537-27701E1D94B7}" destId="{FE249112-FEF7-7949-8633-FBAA547E7E9E}" srcOrd="0" destOrd="0" presId="urn:microsoft.com/office/officeart/2005/8/layout/vList2"/>
    <dgm:cxn modelId="{B0D9C19D-76CA-4F19-8472-C8F53ADB6864}" srcId="{3CF6A413-597D-461A-81EE-824479D53A08}" destId="{2ECDCDE0-ED03-442D-AA8D-44F4153ED746}" srcOrd="1" destOrd="0" parTransId="{8D01FD9C-85B8-48A6-83D9-26AEE3833D90}" sibTransId="{37A0AEBB-358C-472C-981F-C36B7FD9D5A7}"/>
    <dgm:cxn modelId="{CC2D11B1-3286-D541-8E3E-5CC59D0477E7}" type="presOf" srcId="{3CF6A413-597D-461A-81EE-824479D53A08}" destId="{4EF26243-867B-EA4A-A4CC-56DC1A3CD0A5}" srcOrd="0" destOrd="0" presId="urn:microsoft.com/office/officeart/2005/8/layout/vList2"/>
    <dgm:cxn modelId="{D5552FB7-5BC8-8B4C-B445-B860DC07D475}" type="presOf" srcId="{0B2B15D8-D2A6-496A-94E3-23F0B18B3390}" destId="{6E36DD4C-4558-1242-AD77-E6A76DBC10B6}" srcOrd="0" destOrd="0" presId="urn:microsoft.com/office/officeart/2005/8/layout/vList2"/>
    <dgm:cxn modelId="{380D28BF-0DC6-4D87-A612-40EF195D849C}" srcId="{3CF6A413-597D-461A-81EE-824479D53A08}" destId="{6729F01C-A2B0-4744-B537-27701E1D94B7}" srcOrd="2" destOrd="0" parTransId="{7D8DDA95-E7C6-471D-BAFB-F812A6C724A3}" sibTransId="{F0A7333E-0208-469D-A3DE-86214FE733FD}"/>
    <dgm:cxn modelId="{75D1C8E9-8101-6E4C-B156-65D9F7996C16}" type="presOf" srcId="{2ECDCDE0-ED03-442D-AA8D-44F4153ED746}" destId="{642DD64A-86E3-7A4F-9C18-E839D52117D9}" srcOrd="0" destOrd="0" presId="urn:microsoft.com/office/officeart/2005/8/layout/vList2"/>
    <dgm:cxn modelId="{78A4FFF0-8EFC-1A40-9F90-D90F37216841}" type="presOf" srcId="{9168D81B-45AE-4BC3-8881-CF64CF71227A}" destId="{852D9D93-297A-904F-854C-C3170F1392FB}" srcOrd="0" destOrd="0" presId="urn:microsoft.com/office/officeart/2005/8/layout/vList2"/>
    <dgm:cxn modelId="{940851B9-8B0F-1A47-AC82-504CA97CBF60}" type="presParOf" srcId="{4EF26243-867B-EA4A-A4CC-56DC1A3CD0A5}" destId="{6E36DD4C-4558-1242-AD77-E6A76DBC10B6}" srcOrd="0" destOrd="0" presId="urn:microsoft.com/office/officeart/2005/8/layout/vList2"/>
    <dgm:cxn modelId="{54CCB634-6D60-4641-8002-7008E93F39BD}" type="presParOf" srcId="{4EF26243-867B-EA4A-A4CC-56DC1A3CD0A5}" destId="{852D9D93-297A-904F-854C-C3170F1392FB}" srcOrd="1" destOrd="0" presId="urn:microsoft.com/office/officeart/2005/8/layout/vList2"/>
    <dgm:cxn modelId="{A427C2DC-2045-2C46-AC21-E59F6DBC9CCA}" type="presParOf" srcId="{4EF26243-867B-EA4A-A4CC-56DC1A3CD0A5}" destId="{642DD64A-86E3-7A4F-9C18-E839D52117D9}" srcOrd="2" destOrd="0" presId="urn:microsoft.com/office/officeart/2005/8/layout/vList2"/>
    <dgm:cxn modelId="{1B5010F7-8548-0C48-9D87-4929AA191DA8}" type="presParOf" srcId="{4EF26243-867B-EA4A-A4CC-56DC1A3CD0A5}" destId="{79A26670-B8C1-BA4E-B3A9-1C637E7DA5B7}" srcOrd="3" destOrd="0" presId="urn:microsoft.com/office/officeart/2005/8/layout/vList2"/>
    <dgm:cxn modelId="{BF9ABEFB-0CEC-EA4B-A804-4E999FFFA87D}" type="presParOf" srcId="{4EF26243-867B-EA4A-A4CC-56DC1A3CD0A5}" destId="{FE249112-FEF7-7949-8633-FBAA547E7E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6DD4C-4558-1242-AD77-E6A76DBC10B6}">
      <dsp:nvSpPr>
        <dsp:cNvPr id="0" name=""/>
        <dsp:cNvSpPr/>
      </dsp:nvSpPr>
      <dsp:spPr>
        <a:xfrm>
          <a:off x="0" y="693504"/>
          <a:ext cx="6263640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Developed in 1950s for signal detection theory to analyze noisy signals </a:t>
          </a:r>
        </a:p>
      </dsp:txBody>
      <dsp:txXfrm>
        <a:off x="54373" y="747877"/>
        <a:ext cx="6154894" cy="1005094"/>
      </dsp:txXfrm>
    </dsp:sp>
    <dsp:sp modelId="{852D9D93-297A-904F-854C-C3170F1392FB}">
      <dsp:nvSpPr>
        <dsp:cNvPr id="0" name=""/>
        <dsp:cNvSpPr/>
      </dsp:nvSpPr>
      <dsp:spPr>
        <a:xfrm>
          <a:off x="0" y="1807344"/>
          <a:ext cx="626364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Characterize the trade-off between positive hits and false alarms</a:t>
          </a:r>
        </a:p>
      </dsp:txBody>
      <dsp:txXfrm>
        <a:off x="0" y="1807344"/>
        <a:ext cx="6263640" cy="695520"/>
      </dsp:txXfrm>
    </dsp:sp>
    <dsp:sp modelId="{642DD64A-86E3-7A4F-9C18-E839D52117D9}">
      <dsp:nvSpPr>
        <dsp:cNvPr id="0" name=""/>
        <dsp:cNvSpPr/>
      </dsp:nvSpPr>
      <dsp:spPr>
        <a:xfrm>
          <a:off x="0" y="2502864"/>
          <a:ext cx="6263640" cy="11138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ROC curve plots TP (on the y-axis) against FP (on the x-axis)</a:t>
          </a:r>
        </a:p>
      </dsp:txBody>
      <dsp:txXfrm>
        <a:off x="54373" y="2557237"/>
        <a:ext cx="6154894" cy="1005094"/>
      </dsp:txXfrm>
    </dsp:sp>
    <dsp:sp modelId="{FE249112-FEF7-7949-8633-FBAA547E7E9E}">
      <dsp:nvSpPr>
        <dsp:cNvPr id="0" name=""/>
        <dsp:cNvSpPr/>
      </dsp:nvSpPr>
      <dsp:spPr>
        <a:xfrm>
          <a:off x="0" y="3697343"/>
          <a:ext cx="6263640" cy="11138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Performance of each classifier represented as a point on the ROC curve</a:t>
          </a:r>
        </a:p>
      </dsp:txBody>
      <dsp:txXfrm>
        <a:off x="54373" y="3751716"/>
        <a:ext cx="615489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3723-607E-9244-88A5-09DFEC42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2E285-BC02-DC40-97F6-E2435B6B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4394A-5FC2-9B49-B6E4-8A48C114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37DD-AEF7-AC49-ABF0-99CE1BB0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467F-271D-4D40-8F86-E32FABAC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4EFA-794A-CE40-8B21-0A5A8B23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2F45-7B88-F44E-8E51-DF1C957A0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25C9-6795-1947-927D-E46B53A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B2AD-DAFF-9843-92F4-5D3BC32C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B505-C8B8-BD4C-8F5B-6E0A5E43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980C9-B1D4-EE4E-81AA-98F8BFC79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961B-8EDE-934C-9B65-443CD7C0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42E9-3B17-7445-ACF8-A73E2621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A5BC-B8FA-4A44-99A0-3E13F25E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770-2CBC-C244-A645-2EAB8DF2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5592-42A2-314A-BE78-CBDBF55D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536D-BB3D-9642-99BD-ABDD2C8F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0871-A183-6B48-AE06-41551170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81E6-B196-F049-ABCE-967E62E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40FB-DD97-3444-81BF-7DE5D047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72FC-15B0-2F47-9E74-B3A1FF87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423D-442C-B84A-9FD8-A1EFCA899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7718-2D9D-414E-B099-C718C58A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BF6E-CA55-C64C-952A-4B75647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80F2-231C-944F-884E-CBC4D16F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2EAD-937F-7746-9BEA-D09609EF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BFC9-3B9F-C442-9B8F-2A4F38040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B495-B76D-FF40-8FEA-D9DECA8DE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4378A-1D5A-D94C-B73A-444FF6D2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2D7B-8EC7-0744-B01F-8F4AC3D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EB51-7DD4-CC40-A3A3-F24BE8D0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9DCD-BAD9-D143-B76B-F1CEE430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6691C-8CB3-7E4B-9082-9635C092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A328-94AD-B843-8545-2D2C63F3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EC08-CD1B-764E-BE66-F4A04BA4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62D44-D98C-3B4F-8C51-2380D0B96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958BC-E0EF-C34F-B3D8-1AB68DAD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05BC2-AD0A-2C48-B9C4-7AD3CD54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A1E24-6BCA-C44C-B916-EAA94EAE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1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E0ED-E5F2-2043-81F2-B4F2A595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64B20-891F-8C43-AB82-37678989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504EB-2A8E-B84C-B166-CF611F0B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E67F0-BAF3-6B4C-A4CB-CD4B6BB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0935-30A0-7646-A1B2-7575F1E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6AC9-E024-BF47-83FE-87317F96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F372-E1B3-0149-B243-BF42CC52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7272-21DF-2E48-8AF0-E30387F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6ED7-BCBF-6048-8D6C-9145A698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1342E-DDEF-8643-A7FD-A70BD9A0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04B78-424F-A54F-9300-57FE1B0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2F0A6-DDB9-1241-920C-8E619BE0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3499-9121-2C45-9A74-E8371741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7368-5A49-8B4B-8201-FE4D0BCD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713DD-7346-4641-BAF5-E13EE7C11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A6C8-1C1E-7A4A-9BF9-A24479D8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84DC-199D-994A-A194-F0B6746A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D2B8-B149-B04F-ABCF-AFBB3AD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B9A67-9EB1-F649-98EA-1C5C5E2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0340-343B-D047-A6BC-63B3CF7D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881F-1922-6946-AB8A-C2CD8954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D705-176A-A049-9FF4-4B2F7377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D519-8A67-474C-80B0-90D01FF4E110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8222-24C1-F949-A5F9-1F24232B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C4E88-D2B3-ED4F-B031-45EFBFF9A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55C1-B01D-3B42-B0D5-928D9FCC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1"/>
            <a:ext cx="10515600" cy="914400"/>
          </a:xfrm>
        </p:spPr>
        <p:txBody>
          <a:bodyPr/>
          <a:lstStyle/>
          <a:p>
            <a:r>
              <a:rPr lang="en-US" altLang="en-US" dirty="0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0" y="1534885"/>
            <a:ext cx="8318500" cy="2906486"/>
          </a:xfrm>
        </p:spPr>
        <p:txBody>
          <a:bodyPr/>
          <a:lstStyle/>
          <a:p>
            <a:pPr lvl="2">
              <a:lnSpc>
                <a:spcPct val="90000"/>
              </a:lnSpc>
              <a:buFont typeface="Wingdings" charset="2"/>
              <a:buNone/>
            </a:pPr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Maximum (</a:t>
            </a:r>
            <a:r>
              <a:rPr lang="en-US" altLang="zh-CN" sz="2800" dirty="0">
                <a:latin typeface="+mj-lt"/>
              </a:rPr>
              <a:t>0.5</a:t>
            </a:r>
            <a:r>
              <a:rPr lang="en-US" altLang="en-US" sz="2800" dirty="0">
                <a:latin typeface="+mj-lt"/>
              </a:rPr>
              <a:t>) when records are equally distributed among </a:t>
            </a:r>
            <a:r>
              <a:rPr lang="en-US" altLang="zh-CN" sz="2800" dirty="0">
                <a:latin typeface="+mj-lt"/>
              </a:rPr>
              <a:t>2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en-US" sz="2800" dirty="0">
                <a:latin typeface="+mj-lt"/>
              </a:rPr>
              <a:t>classes, implying least information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gain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from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the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split</a:t>
            </a:r>
            <a:endParaRPr lang="en-US" altLang="en-US" sz="2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+mj-lt"/>
              </a:rPr>
              <a:t>Minimum (0.0) when all records belong to one class, implying most information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gain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from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the</a:t>
            </a: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>
                <a:latin typeface="+mj-lt"/>
              </a:rPr>
              <a:t>split</a:t>
            </a:r>
            <a:endParaRPr lang="en-US" altLang="en-US" sz="2800" baseline="-25000" dirty="0">
              <a:latin typeface="+mj-lt"/>
            </a:endParaRPr>
          </a:p>
        </p:txBody>
      </p:sp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2819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3285000" imgH="1969920" progId="Word.Document.8">
                  <p:embed/>
                </p:oleObj>
              </mc:Choice>
              <mc:Fallback>
                <p:oleObj name="Document" r:id="rId3" imgW="3285000" imgH="1969920" progId="Word.Document.8">
                  <p:embed/>
                  <p:pic>
                    <p:nvPicPr>
                      <p:cNvPr id="816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6096000" y="5334000"/>
          <a:ext cx="13731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5" imgW="3289300" imgH="1968500" progId="Word.Document.8">
                  <p:embed/>
                </p:oleObj>
              </mc:Choice>
              <mc:Fallback>
                <p:oleObj name="Document" r:id="rId5" imgW="3289300" imgH="1968500" progId="Word.Document.8">
                  <p:embed/>
                  <p:pic>
                    <p:nvPicPr>
                      <p:cNvPr id="81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334000"/>
                        <a:ext cx="13731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7772400" y="5334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7" imgW="3285000" imgH="1969920" progId="Word.Document.8">
                  <p:embed/>
                </p:oleObj>
              </mc:Choice>
              <mc:Fallback>
                <p:oleObj name="Document" r:id="rId7" imgW="3285000" imgH="1969920" progId="Word.Document.8">
                  <p:embed/>
                  <p:pic>
                    <p:nvPicPr>
                      <p:cNvPr id="816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334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4495800" y="5334000"/>
          <a:ext cx="13731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9" imgW="3289300" imgH="1968500" progId="Word.Document.8">
                  <p:embed/>
                </p:oleObj>
              </mc:Choice>
              <mc:Fallback>
                <p:oleObj name="Document" r:id="rId9" imgW="3289300" imgH="1968500" progId="Word.Document.8">
                  <p:embed/>
                  <p:pic>
                    <p:nvPicPr>
                      <p:cNvPr id="816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0"/>
                        <a:ext cx="13731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0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Evaluation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Metrics for Performance Evaluation</a:t>
            </a:r>
          </a:p>
          <a:p>
            <a:pPr lvl="1"/>
            <a:r>
              <a:rPr lang="en-US" altLang="en-US"/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Methods for Performance Evaluation</a:t>
            </a:r>
          </a:p>
          <a:p>
            <a:pPr lvl="1"/>
            <a:r>
              <a:rPr lang="en-US" altLang="en-US"/>
              <a:t>How to obtain reliable estimates?</a:t>
            </a:r>
          </a:p>
          <a:p>
            <a:pPr lvl="1"/>
            <a:endParaRPr lang="en-US" altLang="en-US"/>
          </a:p>
          <a:p>
            <a:r>
              <a:rPr lang="en-US" altLang="en-US"/>
              <a:t>Methods for Model Comparison</a:t>
            </a:r>
          </a:p>
          <a:p>
            <a:pPr lvl="1"/>
            <a:r>
              <a:rPr lang="en-US" altLang="en-US"/>
              <a:t>How to compare the relative performance among competing models?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6B6D821-718D-974E-9274-28E8D2E8A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84C2-8CC0-D24E-BA51-01086107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8043-CE49-204B-A307-53E04E90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 </a:t>
            </a:r>
          </a:p>
          <a:p>
            <a:r>
              <a:rPr lang="en-US" dirty="0"/>
              <a:t>Validation dataset with expected outcome values.</a:t>
            </a:r>
          </a:p>
          <a:p>
            <a:r>
              <a:rPr lang="en-US" dirty="0"/>
              <a:t>Make a prediction for each row in your test dataset.</a:t>
            </a:r>
          </a:p>
          <a:p>
            <a:r>
              <a:rPr lang="en-US" dirty="0"/>
              <a:t>From the expected outcomes and predictions count: </a:t>
            </a:r>
          </a:p>
          <a:p>
            <a:pPr lvl="1"/>
            <a:r>
              <a:rPr lang="en-US" dirty="0"/>
              <a:t>The number of correct predictions for each class.</a:t>
            </a:r>
          </a:p>
          <a:p>
            <a:pPr lvl="1"/>
            <a:r>
              <a:rPr lang="en-US" dirty="0"/>
              <a:t>The number of incorrect predictions for each class, organized by the class that was predicted.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8582"/>
            <a:ext cx="10515600" cy="1325563"/>
          </a:xfrm>
        </p:spPr>
        <p:txBody>
          <a:bodyPr/>
          <a:lstStyle/>
          <a:p>
            <a:r>
              <a:rPr lang="en-US" altLang="en-US" dirty="0"/>
              <a:t>Metrics for Performance Evaluation…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Most widely-used metric:</a:t>
            </a:r>
          </a:p>
          <a:p>
            <a:endParaRPr lang="en-US" altLang="en-US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3048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/>
        </p:nvGraphicFramePr>
        <p:xfrm>
          <a:off x="2133600" y="5105401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964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05401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08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 of Accuracy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a 2-class problem</a:t>
            </a:r>
          </a:p>
          <a:p>
            <a:pPr lvl="1"/>
            <a:r>
              <a:rPr lang="en-US" altLang="en-US"/>
              <a:t>Number of Class 0 examples = 9990</a:t>
            </a:r>
          </a:p>
          <a:p>
            <a:pPr lvl="1"/>
            <a:r>
              <a:rPr lang="en-US" altLang="en-US"/>
              <a:t>Number of Class 1 examples = 10</a:t>
            </a:r>
          </a:p>
          <a:p>
            <a:pPr lvl="1"/>
            <a:endParaRPr lang="en-US" altLang="en-US"/>
          </a:p>
          <a:p>
            <a:r>
              <a:rPr lang="en-US" altLang="en-US"/>
              <a:t>If model predicts everything to be class 0, accuracy is 9990/10000 = 99.9 %</a:t>
            </a:r>
          </a:p>
          <a:p>
            <a:pPr lvl="1"/>
            <a:r>
              <a:rPr lang="en-US" altLang="en-US"/>
              <a:t>Accuracy is misleading because model does not detect any class 1 example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66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altLang="en-US" sz="4700">
                <a:solidFill>
                  <a:schemeClr val="bg1"/>
                </a:solidFill>
              </a:rPr>
              <a:t>ROC (Receiver Operating Characteristic)</a:t>
            </a:r>
          </a:p>
        </p:txBody>
      </p:sp>
      <p:graphicFrame>
        <p:nvGraphicFramePr>
          <p:cNvPr id="975877" name="Rectangle 3">
            <a:extLst>
              <a:ext uri="{FF2B5EF4-FFF2-40B4-BE49-F238E27FC236}">
                <a16:creationId xmlns:a16="http://schemas.microsoft.com/office/drawing/2014/main" id="{FFDF2128-4F39-1CF2-2A9A-FDAAC2C9E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6614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27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30163"/>
            <a:ext cx="10515600" cy="1036639"/>
          </a:xfrm>
        </p:spPr>
        <p:txBody>
          <a:bodyPr/>
          <a:lstStyle/>
          <a:p>
            <a:r>
              <a:rPr lang="en-US" altLang="en-US" dirty="0"/>
              <a:t>ROC Curve</a:t>
            </a:r>
          </a:p>
        </p:txBody>
      </p:sp>
      <p:pic>
        <p:nvPicPr>
          <p:cNvPr id="976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1524000" y="1828800"/>
            <a:ext cx="43434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76900" name="Oval 4"/>
          <p:cNvSpPr>
            <a:spLocks noChangeArrowheads="1"/>
          </p:cNvSpPr>
          <p:nvPr/>
        </p:nvSpPr>
        <p:spPr bwMode="auto">
          <a:xfrm>
            <a:off x="6797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1981200" y="1676400"/>
            <a:ext cx="8534400" cy="4648200"/>
            <a:chOff x="288" y="1056"/>
            <a:chExt cx="5376" cy="2928"/>
          </a:xfrm>
        </p:grpSpPr>
        <p:pic>
          <p:nvPicPr>
            <p:cNvPr id="9769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76903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000"/>
                <a:t>TP=0.5, FN=0.5, FP=0.12, FN=0.88</a:t>
              </a:r>
            </a:p>
          </p:txBody>
        </p:sp>
        <p:sp>
          <p:nvSpPr>
            <p:cNvPr id="976904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6905" name="Text Box 9"/>
          <p:cNvSpPr txBox="1">
            <a:spLocks noChangeArrowheads="1"/>
          </p:cNvSpPr>
          <p:nvPr/>
        </p:nvSpPr>
        <p:spPr bwMode="auto">
          <a:xfrm>
            <a:off x="1752600" y="1066801"/>
            <a:ext cx="8229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- any points located at x &gt; t is classified as positive</a:t>
            </a:r>
          </a:p>
        </p:txBody>
      </p:sp>
    </p:spTree>
    <p:extLst>
      <p:ext uri="{BB962C8B-B14F-4D97-AF65-F5344CB8AC3E}">
        <p14:creationId xmlns:p14="http://schemas.microsoft.com/office/powerpoint/2010/main" val="182952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9209"/>
            <a:ext cx="10515600" cy="983974"/>
          </a:xfrm>
        </p:spPr>
        <p:txBody>
          <a:bodyPr/>
          <a:lstStyle/>
          <a:p>
            <a:r>
              <a:rPr lang="en-US" altLang="en-US" dirty="0"/>
              <a:t>ROC Curve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4343400" cy="51816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 dirty="0"/>
              <a:t>(TP,FP):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dirty="0"/>
              <a:t>Random guessing</a:t>
            </a:r>
          </a:p>
          <a:p>
            <a:pPr lvl="1"/>
            <a:r>
              <a:rPr lang="en-US" altLang="en-US" dirty="0"/>
              <a:t>Below diagonal line:</a:t>
            </a:r>
          </a:p>
          <a:p>
            <a:pPr lvl="2"/>
            <a:r>
              <a:rPr lang="en-US" altLang="en-US" dirty="0"/>
              <a:t> prediction is opposite of the true class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5791200" y="1143000"/>
            <a:ext cx="480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72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384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Monotype Sorts</vt:lpstr>
      <vt:lpstr>Wingdings</vt:lpstr>
      <vt:lpstr>Office Theme</vt:lpstr>
      <vt:lpstr>Document</vt:lpstr>
      <vt:lpstr>Equation</vt:lpstr>
      <vt:lpstr>Measure of Impurity: GINI</vt:lpstr>
      <vt:lpstr>Model Evaluation</vt:lpstr>
      <vt:lpstr>PowerPoint Presentation</vt:lpstr>
      <vt:lpstr>Confusion Matrix Components</vt:lpstr>
      <vt:lpstr>Metrics for Performance Evaluation…</vt:lpstr>
      <vt:lpstr>Limitation of Accuracy</vt:lpstr>
      <vt:lpstr>ROC (Receiver Operating Characteristic)</vt:lpstr>
      <vt:lpstr>ROC Curve</vt:lpstr>
      <vt:lpstr>ROC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DSO 428</dc:title>
  <dc:creator>Erik Krogh</dc:creator>
  <cp:lastModifiedBy>Adam von Arnim</cp:lastModifiedBy>
  <cp:revision>13</cp:revision>
  <dcterms:created xsi:type="dcterms:W3CDTF">2022-03-26T12:29:27Z</dcterms:created>
  <dcterms:modified xsi:type="dcterms:W3CDTF">2022-05-02T21:21:07Z</dcterms:modified>
</cp:coreProperties>
</file>