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876" r:id="rId2"/>
    <p:sldId id="885" r:id="rId3"/>
    <p:sldId id="259" r:id="rId4"/>
    <p:sldId id="857" r:id="rId5"/>
    <p:sldId id="575" r:id="rId6"/>
    <p:sldId id="576" r:id="rId7"/>
    <p:sldId id="577" r:id="rId8"/>
    <p:sldId id="579" r:id="rId9"/>
    <p:sldId id="5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18"/>
    <p:restoredTop sz="96327"/>
  </p:normalViewPr>
  <p:slideViewPr>
    <p:cSldViewPr snapToGrid="0" snapToObjects="1">
      <p:cViewPr varScale="1">
        <p:scale>
          <a:sx n="105" d="100"/>
          <a:sy n="105" d="100"/>
        </p:scale>
        <p:origin x="11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56DA2-7385-CF4F-80A1-BFC12A5C02F3}" type="datetimeFigureOut">
              <a:rPr lang="en-US" smtClean="0"/>
              <a:t>5/2/22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16CAB-8B3F-674B-A20C-1E2E69B7B57E}" type="slidenum">
              <a:rPr lang="en-US" smtClean="0"/>
              <a:t>‹#›</a:t>
            </a:fld>
            <a:endParaRPr lang="en-US"/>
          </a:p>
        </p:txBody>
      </p:sp>
    </p:spTree>
    <p:extLst>
      <p:ext uri="{BB962C8B-B14F-4D97-AF65-F5344CB8AC3E}">
        <p14:creationId xmlns:p14="http://schemas.microsoft.com/office/powerpoint/2010/main" val="2629002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3723-607E-9244-88A5-09DFEC42E3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22E285-BC02-DC40-97F6-E2435B6BD1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94394A-5FC2-9B49-B6E4-8A48C1141E48}"/>
              </a:ext>
            </a:extLst>
          </p:cNvPr>
          <p:cNvSpPr>
            <a:spLocks noGrp="1"/>
          </p:cNvSpPr>
          <p:nvPr>
            <p:ph type="dt" sz="half" idx="10"/>
          </p:nvPr>
        </p:nvSpPr>
        <p:spPr/>
        <p:txBody>
          <a:bodyPr/>
          <a:lstStyle/>
          <a:p>
            <a:fld id="{7DC3D519-8A67-474C-80B0-90D01FF4E110}" type="datetimeFigureOut">
              <a:rPr lang="en-US" smtClean="0"/>
              <a:t>5/2/22</a:t>
            </a:fld>
            <a:endParaRPr lang="en-US"/>
          </a:p>
        </p:txBody>
      </p:sp>
      <p:sp>
        <p:nvSpPr>
          <p:cNvPr id="5" name="Footer Placeholder 4">
            <a:extLst>
              <a:ext uri="{FF2B5EF4-FFF2-40B4-BE49-F238E27FC236}">
                <a16:creationId xmlns:a16="http://schemas.microsoft.com/office/drawing/2014/main" id="{9E8537DD-AEF7-AC49-ABF0-99CE1BB02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4467F-271D-4D40-8F86-E32FABAC6D16}"/>
              </a:ext>
            </a:extLst>
          </p:cNvPr>
          <p:cNvSpPr>
            <a:spLocks noGrp="1"/>
          </p:cNvSpPr>
          <p:nvPr>
            <p:ph type="sldNum" sz="quarter" idx="12"/>
          </p:nvPr>
        </p:nvSpPr>
        <p:spPr/>
        <p:txBody>
          <a:bodyPr/>
          <a:lstStyle/>
          <a:p>
            <a:fld id="{F7E555C1-B01D-3B42-B0D5-928D9FCCDC1D}" type="slidenum">
              <a:rPr lang="en-US" smtClean="0"/>
              <a:t>‹#›</a:t>
            </a:fld>
            <a:endParaRPr lang="en-US"/>
          </a:p>
        </p:txBody>
      </p:sp>
    </p:spTree>
    <p:extLst>
      <p:ext uri="{BB962C8B-B14F-4D97-AF65-F5344CB8AC3E}">
        <p14:creationId xmlns:p14="http://schemas.microsoft.com/office/powerpoint/2010/main" val="5232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F4EFA-794A-CE40-8B21-0A5A8B2346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792F45-7B88-F44E-8E51-DF1C957A0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325C9-6795-1947-927D-E46B53ADF4DE}"/>
              </a:ext>
            </a:extLst>
          </p:cNvPr>
          <p:cNvSpPr>
            <a:spLocks noGrp="1"/>
          </p:cNvSpPr>
          <p:nvPr>
            <p:ph type="dt" sz="half" idx="10"/>
          </p:nvPr>
        </p:nvSpPr>
        <p:spPr/>
        <p:txBody>
          <a:bodyPr/>
          <a:lstStyle/>
          <a:p>
            <a:fld id="{7DC3D519-8A67-474C-80B0-90D01FF4E110}" type="datetimeFigureOut">
              <a:rPr lang="en-US" smtClean="0"/>
              <a:t>5/2/22</a:t>
            </a:fld>
            <a:endParaRPr lang="en-US"/>
          </a:p>
        </p:txBody>
      </p:sp>
      <p:sp>
        <p:nvSpPr>
          <p:cNvPr id="5" name="Footer Placeholder 4">
            <a:extLst>
              <a:ext uri="{FF2B5EF4-FFF2-40B4-BE49-F238E27FC236}">
                <a16:creationId xmlns:a16="http://schemas.microsoft.com/office/drawing/2014/main" id="{2352B2AD-DAFF-9843-92F4-5D3BC32C9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AB505-C8B8-BD4C-8F5B-6E0A5E434A51}"/>
              </a:ext>
            </a:extLst>
          </p:cNvPr>
          <p:cNvSpPr>
            <a:spLocks noGrp="1"/>
          </p:cNvSpPr>
          <p:nvPr>
            <p:ph type="sldNum" sz="quarter" idx="12"/>
          </p:nvPr>
        </p:nvSpPr>
        <p:spPr/>
        <p:txBody>
          <a:bodyPr/>
          <a:lstStyle/>
          <a:p>
            <a:fld id="{F7E555C1-B01D-3B42-B0D5-928D9FCCDC1D}" type="slidenum">
              <a:rPr lang="en-US" smtClean="0"/>
              <a:t>‹#›</a:t>
            </a:fld>
            <a:endParaRPr lang="en-US"/>
          </a:p>
        </p:txBody>
      </p:sp>
    </p:spTree>
    <p:extLst>
      <p:ext uri="{BB962C8B-B14F-4D97-AF65-F5344CB8AC3E}">
        <p14:creationId xmlns:p14="http://schemas.microsoft.com/office/powerpoint/2010/main" val="2398123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980C9-B1D4-EE4E-81AA-98F8BFC791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1F961B-8EDE-934C-9B65-443CD7C01E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142E9-3B17-7445-ACF8-A73E262180CB}"/>
              </a:ext>
            </a:extLst>
          </p:cNvPr>
          <p:cNvSpPr>
            <a:spLocks noGrp="1"/>
          </p:cNvSpPr>
          <p:nvPr>
            <p:ph type="dt" sz="half" idx="10"/>
          </p:nvPr>
        </p:nvSpPr>
        <p:spPr/>
        <p:txBody>
          <a:bodyPr/>
          <a:lstStyle/>
          <a:p>
            <a:fld id="{7DC3D519-8A67-474C-80B0-90D01FF4E110}" type="datetimeFigureOut">
              <a:rPr lang="en-US" smtClean="0"/>
              <a:t>5/2/22</a:t>
            </a:fld>
            <a:endParaRPr lang="en-US"/>
          </a:p>
        </p:txBody>
      </p:sp>
      <p:sp>
        <p:nvSpPr>
          <p:cNvPr id="5" name="Footer Placeholder 4">
            <a:extLst>
              <a:ext uri="{FF2B5EF4-FFF2-40B4-BE49-F238E27FC236}">
                <a16:creationId xmlns:a16="http://schemas.microsoft.com/office/drawing/2014/main" id="{FB9EA5BC-B8FA-4A44-99A0-3E13F25EC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00770-2CBC-C244-A645-2EAB8DF29610}"/>
              </a:ext>
            </a:extLst>
          </p:cNvPr>
          <p:cNvSpPr>
            <a:spLocks noGrp="1"/>
          </p:cNvSpPr>
          <p:nvPr>
            <p:ph type="sldNum" sz="quarter" idx="12"/>
          </p:nvPr>
        </p:nvSpPr>
        <p:spPr/>
        <p:txBody>
          <a:bodyPr/>
          <a:lstStyle/>
          <a:p>
            <a:fld id="{F7E555C1-B01D-3B42-B0D5-928D9FCCDC1D}" type="slidenum">
              <a:rPr lang="en-US" smtClean="0"/>
              <a:t>‹#›</a:t>
            </a:fld>
            <a:endParaRPr lang="en-US"/>
          </a:p>
        </p:txBody>
      </p:sp>
    </p:spTree>
    <p:extLst>
      <p:ext uri="{BB962C8B-B14F-4D97-AF65-F5344CB8AC3E}">
        <p14:creationId xmlns:p14="http://schemas.microsoft.com/office/powerpoint/2010/main" val="516667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5592-42A2-314A-BE78-CBDBF55D1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81536D-BB3D-9642-99BD-ABDD2C8F61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F50871-A183-6B48-AE06-4155117088FC}"/>
              </a:ext>
            </a:extLst>
          </p:cNvPr>
          <p:cNvSpPr>
            <a:spLocks noGrp="1"/>
          </p:cNvSpPr>
          <p:nvPr>
            <p:ph type="dt" sz="half" idx="10"/>
          </p:nvPr>
        </p:nvSpPr>
        <p:spPr/>
        <p:txBody>
          <a:bodyPr/>
          <a:lstStyle/>
          <a:p>
            <a:fld id="{7DC3D519-8A67-474C-80B0-90D01FF4E110}" type="datetimeFigureOut">
              <a:rPr lang="en-US" smtClean="0"/>
              <a:t>5/2/22</a:t>
            </a:fld>
            <a:endParaRPr lang="en-US"/>
          </a:p>
        </p:txBody>
      </p:sp>
      <p:sp>
        <p:nvSpPr>
          <p:cNvPr id="5" name="Footer Placeholder 4">
            <a:extLst>
              <a:ext uri="{FF2B5EF4-FFF2-40B4-BE49-F238E27FC236}">
                <a16:creationId xmlns:a16="http://schemas.microsoft.com/office/drawing/2014/main" id="{CC4881E6-B196-F049-ABCE-967E62E63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C40FB-DD97-3444-81BF-7DE5D047873C}"/>
              </a:ext>
            </a:extLst>
          </p:cNvPr>
          <p:cNvSpPr>
            <a:spLocks noGrp="1"/>
          </p:cNvSpPr>
          <p:nvPr>
            <p:ph type="sldNum" sz="quarter" idx="12"/>
          </p:nvPr>
        </p:nvSpPr>
        <p:spPr/>
        <p:txBody>
          <a:bodyPr/>
          <a:lstStyle/>
          <a:p>
            <a:fld id="{F7E555C1-B01D-3B42-B0D5-928D9FCCDC1D}" type="slidenum">
              <a:rPr lang="en-US" smtClean="0"/>
              <a:t>‹#›</a:t>
            </a:fld>
            <a:endParaRPr lang="en-US"/>
          </a:p>
        </p:txBody>
      </p:sp>
    </p:spTree>
    <p:extLst>
      <p:ext uri="{BB962C8B-B14F-4D97-AF65-F5344CB8AC3E}">
        <p14:creationId xmlns:p14="http://schemas.microsoft.com/office/powerpoint/2010/main" val="1311987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72FC-15B0-2F47-9E74-B3A1FF8725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88423D-442C-B84A-9FD8-A1EFCA8991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C17718-2D9D-414E-B099-C718C58AAF33}"/>
              </a:ext>
            </a:extLst>
          </p:cNvPr>
          <p:cNvSpPr>
            <a:spLocks noGrp="1"/>
          </p:cNvSpPr>
          <p:nvPr>
            <p:ph type="dt" sz="half" idx="10"/>
          </p:nvPr>
        </p:nvSpPr>
        <p:spPr/>
        <p:txBody>
          <a:bodyPr/>
          <a:lstStyle/>
          <a:p>
            <a:fld id="{7DC3D519-8A67-474C-80B0-90D01FF4E110}" type="datetimeFigureOut">
              <a:rPr lang="en-US" smtClean="0"/>
              <a:t>5/2/22</a:t>
            </a:fld>
            <a:endParaRPr lang="en-US"/>
          </a:p>
        </p:txBody>
      </p:sp>
      <p:sp>
        <p:nvSpPr>
          <p:cNvPr id="5" name="Footer Placeholder 4">
            <a:extLst>
              <a:ext uri="{FF2B5EF4-FFF2-40B4-BE49-F238E27FC236}">
                <a16:creationId xmlns:a16="http://schemas.microsoft.com/office/drawing/2014/main" id="{ED0FBF6E-CA55-C64C-952A-4B75647FD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D80F2-231C-944F-884E-CBC4D16F18AA}"/>
              </a:ext>
            </a:extLst>
          </p:cNvPr>
          <p:cNvSpPr>
            <a:spLocks noGrp="1"/>
          </p:cNvSpPr>
          <p:nvPr>
            <p:ph type="sldNum" sz="quarter" idx="12"/>
          </p:nvPr>
        </p:nvSpPr>
        <p:spPr/>
        <p:txBody>
          <a:bodyPr/>
          <a:lstStyle/>
          <a:p>
            <a:fld id="{F7E555C1-B01D-3B42-B0D5-928D9FCCDC1D}" type="slidenum">
              <a:rPr lang="en-US" smtClean="0"/>
              <a:t>‹#›</a:t>
            </a:fld>
            <a:endParaRPr lang="en-US"/>
          </a:p>
        </p:txBody>
      </p:sp>
    </p:spTree>
    <p:extLst>
      <p:ext uri="{BB962C8B-B14F-4D97-AF65-F5344CB8AC3E}">
        <p14:creationId xmlns:p14="http://schemas.microsoft.com/office/powerpoint/2010/main" val="190504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2EAD-937F-7746-9BEA-D09609EF25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8BFC9-3B9F-C442-9B8F-2A4F380401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46B495-B76D-FF40-8FEA-D9DECA8DE4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34378A-1D5A-D94C-B73A-444FF6D28A39}"/>
              </a:ext>
            </a:extLst>
          </p:cNvPr>
          <p:cNvSpPr>
            <a:spLocks noGrp="1"/>
          </p:cNvSpPr>
          <p:nvPr>
            <p:ph type="dt" sz="half" idx="10"/>
          </p:nvPr>
        </p:nvSpPr>
        <p:spPr/>
        <p:txBody>
          <a:bodyPr/>
          <a:lstStyle/>
          <a:p>
            <a:fld id="{7DC3D519-8A67-474C-80B0-90D01FF4E110}" type="datetimeFigureOut">
              <a:rPr lang="en-US" smtClean="0"/>
              <a:t>5/2/22</a:t>
            </a:fld>
            <a:endParaRPr lang="en-US"/>
          </a:p>
        </p:txBody>
      </p:sp>
      <p:sp>
        <p:nvSpPr>
          <p:cNvPr id="6" name="Footer Placeholder 5">
            <a:extLst>
              <a:ext uri="{FF2B5EF4-FFF2-40B4-BE49-F238E27FC236}">
                <a16:creationId xmlns:a16="http://schemas.microsoft.com/office/drawing/2014/main" id="{42FA2D7B-8EC7-0744-B01F-8F4AC3D7A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0EB51-7DD4-CC40-A3A3-F24BE8D035DA}"/>
              </a:ext>
            </a:extLst>
          </p:cNvPr>
          <p:cNvSpPr>
            <a:spLocks noGrp="1"/>
          </p:cNvSpPr>
          <p:nvPr>
            <p:ph type="sldNum" sz="quarter" idx="12"/>
          </p:nvPr>
        </p:nvSpPr>
        <p:spPr/>
        <p:txBody>
          <a:bodyPr/>
          <a:lstStyle/>
          <a:p>
            <a:fld id="{F7E555C1-B01D-3B42-B0D5-928D9FCCDC1D}" type="slidenum">
              <a:rPr lang="en-US" smtClean="0"/>
              <a:t>‹#›</a:t>
            </a:fld>
            <a:endParaRPr lang="en-US"/>
          </a:p>
        </p:txBody>
      </p:sp>
    </p:spTree>
    <p:extLst>
      <p:ext uri="{BB962C8B-B14F-4D97-AF65-F5344CB8AC3E}">
        <p14:creationId xmlns:p14="http://schemas.microsoft.com/office/powerpoint/2010/main" val="138992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9DCD-BAD9-D143-B76B-F1CEE43027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C6691C-8CB3-7E4B-9082-9635C092EE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8BA328-94AD-B843-8545-2D2C63F39E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BEC08-CD1B-764E-BE66-F4A04BA418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A62D44-D98C-3B4F-8C51-2380D0B966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5958BC-E0EF-C34F-B3D8-1AB68DAD379E}"/>
              </a:ext>
            </a:extLst>
          </p:cNvPr>
          <p:cNvSpPr>
            <a:spLocks noGrp="1"/>
          </p:cNvSpPr>
          <p:nvPr>
            <p:ph type="dt" sz="half" idx="10"/>
          </p:nvPr>
        </p:nvSpPr>
        <p:spPr/>
        <p:txBody>
          <a:bodyPr/>
          <a:lstStyle/>
          <a:p>
            <a:fld id="{7DC3D519-8A67-474C-80B0-90D01FF4E110}" type="datetimeFigureOut">
              <a:rPr lang="en-US" smtClean="0"/>
              <a:t>5/2/22</a:t>
            </a:fld>
            <a:endParaRPr lang="en-US"/>
          </a:p>
        </p:txBody>
      </p:sp>
      <p:sp>
        <p:nvSpPr>
          <p:cNvPr id="8" name="Footer Placeholder 7">
            <a:extLst>
              <a:ext uri="{FF2B5EF4-FFF2-40B4-BE49-F238E27FC236}">
                <a16:creationId xmlns:a16="http://schemas.microsoft.com/office/drawing/2014/main" id="{D8805BC2-AD0A-2C48-B9C4-7AD3CD54ED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3A1E24-6BCA-C44C-B916-EAA94EAE675A}"/>
              </a:ext>
            </a:extLst>
          </p:cNvPr>
          <p:cNvSpPr>
            <a:spLocks noGrp="1"/>
          </p:cNvSpPr>
          <p:nvPr>
            <p:ph type="sldNum" sz="quarter" idx="12"/>
          </p:nvPr>
        </p:nvSpPr>
        <p:spPr/>
        <p:txBody>
          <a:bodyPr/>
          <a:lstStyle/>
          <a:p>
            <a:fld id="{F7E555C1-B01D-3B42-B0D5-928D9FCCDC1D}" type="slidenum">
              <a:rPr lang="en-US" smtClean="0"/>
              <a:t>‹#›</a:t>
            </a:fld>
            <a:endParaRPr lang="en-US"/>
          </a:p>
        </p:txBody>
      </p:sp>
    </p:spTree>
    <p:extLst>
      <p:ext uri="{BB962C8B-B14F-4D97-AF65-F5344CB8AC3E}">
        <p14:creationId xmlns:p14="http://schemas.microsoft.com/office/powerpoint/2010/main" val="356981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E0ED-E5F2-2043-81F2-B4F2A595EE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164B20-891F-8C43-AB82-37678989BA9F}"/>
              </a:ext>
            </a:extLst>
          </p:cNvPr>
          <p:cNvSpPr>
            <a:spLocks noGrp="1"/>
          </p:cNvSpPr>
          <p:nvPr>
            <p:ph type="dt" sz="half" idx="10"/>
          </p:nvPr>
        </p:nvSpPr>
        <p:spPr/>
        <p:txBody>
          <a:bodyPr/>
          <a:lstStyle/>
          <a:p>
            <a:fld id="{7DC3D519-8A67-474C-80B0-90D01FF4E110}" type="datetimeFigureOut">
              <a:rPr lang="en-US" smtClean="0"/>
              <a:t>5/2/22</a:t>
            </a:fld>
            <a:endParaRPr lang="en-US"/>
          </a:p>
        </p:txBody>
      </p:sp>
      <p:sp>
        <p:nvSpPr>
          <p:cNvPr id="4" name="Footer Placeholder 3">
            <a:extLst>
              <a:ext uri="{FF2B5EF4-FFF2-40B4-BE49-F238E27FC236}">
                <a16:creationId xmlns:a16="http://schemas.microsoft.com/office/drawing/2014/main" id="{34B504EB-2A8E-B84C-B166-CF611F0BA1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5E67F0-BAF3-6B4C-A4CB-CD4B6BBC4E5E}"/>
              </a:ext>
            </a:extLst>
          </p:cNvPr>
          <p:cNvSpPr>
            <a:spLocks noGrp="1"/>
          </p:cNvSpPr>
          <p:nvPr>
            <p:ph type="sldNum" sz="quarter" idx="12"/>
          </p:nvPr>
        </p:nvSpPr>
        <p:spPr/>
        <p:txBody>
          <a:bodyPr/>
          <a:lstStyle/>
          <a:p>
            <a:fld id="{F7E555C1-B01D-3B42-B0D5-928D9FCCDC1D}" type="slidenum">
              <a:rPr lang="en-US" smtClean="0"/>
              <a:t>‹#›</a:t>
            </a:fld>
            <a:endParaRPr lang="en-US"/>
          </a:p>
        </p:txBody>
      </p:sp>
    </p:spTree>
    <p:extLst>
      <p:ext uri="{BB962C8B-B14F-4D97-AF65-F5344CB8AC3E}">
        <p14:creationId xmlns:p14="http://schemas.microsoft.com/office/powerpoint/2010/main" val="395692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400935-30A0-7646-A1B2-7575F1E1C8A8}"/>
              </a:ext>
            </a:extLst>
          </p:cNvPr>
          <p:cNvSpPr>
            <a:spLocks noGrp="1"/>
          </p:cNvSpPr>
          <p:nvPr>
            <p:ph type="dt" sz="half" idx="10"/>
          </p:nvPr>
        </p:nvSpPr>
        <p:spPr/>
        <p:txBody>
          <a:bodyPr/>
          <a:lstStyle/>
          <a:p>
            <a:fld id="{7DC3D519-8A67-474C-80B0-90D01FF4E110}" type="datetimeFigureOut">
              <a:rPr lang="en-US" smtClean="0"/>
              <a:t>5/2/22</a:t>
            </a:fld>
            <a:endParaRPr lang="en-US"/>
          </a:p>
        </p:txBody>
      </p:sp>
      <p:sp>
        <p:nvSpPr>
          <p:cNvPr id="3" name="Footer Placeholder 2">
            <a:extLst>
              <a:ext uri="{FF2B5EF4-FFF2-40B4-BE49-F238E27FC236}">
                <a16:creationId xmlns:a16="http://schemas.microsoft.com/office/drawing/2014/main" id="{68846AC9-E024-BF47-83FE-87317F9664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DAF372-E1B3-0149-B243-BF42CC52EDA4}"/>
              </a:ext>
            </a:extLst>
          </p:cNvPr>
          <p:cNvSpPr>
            <a:spLocks noGrp="1"/>
          </p:cNvSpPr>
          <p:nvPr>
            <p:ph type="sldNum" sz="quarter" idx="12"/>
          </p:nvPr>
        </p:nvSpPr>
        <p:spPr/>
        <p:txBody>
          <a:bodyPr/>
          <a:lstStyle/>
          <a:p>
            <a:fld id="{F7E555C1-B01D-3B42-B0D5-928D9FCCDC1D}" type="slidenum">
              <a:rPr lang="en-US" smtClean="0"/>
              <a:t>‹#›</a:t>
            </a:fld>
            <a:endParaRPr lang="en-US"/>
          </a:p>
        </p:txBody>
      </p:sp>
    </p:spTree>
    <p:extLst>
      <p:ext uri="{BB962C8B-B14F-4D97-AF65-F5344CB8AC3E}">
        <p14:creationId xmlns:p14="http://schemas.microsoft.com/office/powerpoint/2010/main" val="324725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7272-21DF-2E48-8AF0-E30387FA8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A16ED7-BCBF-6048-8D6C-9145A698A8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91342E-DDEF-8643-A7FD-A70BD9A05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B04B78-424F-A54F-9300-57FE1B0E96F3}"/>
              </a:ext>
            </a:extLst>
          </p:cNvPr>
          <p:cNvSpPr>
            <a:spLocks noGrp="1"/>
          </p:cNvSpPr>
          <p:nvPr>
            <p:ph type="dt" sz="half" idx="10"/>
          </p:nvPr>
        </p:nvSpPr>
        <p:spPr/>
        <p:txBody>
          <a:bodyPr/>
          <a:lstStyle/>
          <a:p>
            <a:fld id="{7DC3D519-8A67-474C-80B0-90D01FF4E110}" type="datetimeFigureOut">
              <a:rPr lang="en-US" smtClean="0"/>
              <a:t>5/2/22</a:t>
            </a:fld>
            <a:endParaRPr lang="en-US"/>
          </a:p>
        </p:txBody>
      </p:sp>
      <p:sp>
        <p:nvSpPr>
          <p:cNvPr id="6" name="Footer Placeholder 5">
            <a:extLst>
              <a:ext uri="{FF2B5EF4-FFF2-40B4-BE49-F238E27FC236}">
                <a16:creationId xmlns:a16="http://schemas.microsoft.com/office/drawing/2014/main" id="{5F22F0A6-DDB9-1241-920C-8E619BE03B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6E3499-9121-2C45-9A74-E8371741722B}"/>
              </a:ext>
            </a:extLst>
          </p:cNvPr>
          <p:cNvSpPr>
            <a:spLocks noGrp="1"/>
          </p:cNvSpPr>
          <p:nvPr>
            <p:ph type="sldNum" sz="quarter" idx="12"/>
          </p:nvPr>
        </p:nvSpPr>
        <p:spPr/>
        <p:txBody>
          <a:bodyPr/>
          <a:lstStyle/>
          <a:p>
            <a:fld id="{F7E555C1-B01D-3B42-B0D5-928D9FCCDC1D}" type="slidenum">
              <a:rPr lang="en-US" smtClean="0"/>
              <a:t>‹#›</a:t>
            </a:fld>
            <a:endParaRPr lang="en-US"/>
          </a:p>
        </p:txBody>
      </p:sp>
    </p:spTree>
    <p:extLst>
      <p:ext uri="{BB962C8B-B14F-4D97-AF65-F5344CB8AC3E}">
        <p14:creationId xmlns:p14="http://schemas.microsoft.com/office/powerpoint/2010/main" val="1285461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7368-5A49-8B4B-8201-FE4D0BCDD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6713DD-7346-4641-BAF5-E13EE7C11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16A6C8-1C1E-7A4A-9BF9-A24479D89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584DC-199D-994A-A194-F0B6746A81AC}"/>
              </a:ext>
            </a:extLst>
          </p:cNvPr>
          <p:cNvSpPr>
            <a:spLocks noGrp="1"/>
          </p:cNvSpPr>
          <p:nvPr>
            <p:ph type="dt" sz="half" idx="10"/>
          </p:nvPr>
        </p:nvSpPr>
        <p:spPr/>
        <p:txBody>
          <a:bodyPr/>
          <a:lstStyle/>
          <a:p>
            <a:fld id="{7DC3D519-8A67-474C-80B0-90D01FF4E110}" type="datetimeFigureOut">
              <a:rPr lang="en-US" smtClean="0"/>
              <a:t>5/2/22</a:t>
            </a:fld>
            <a:endParaRPr lang="en-US"/>
          </a:p>
        </p:txBody>
      </p:sp>
      <p:sp>
        <p:nvSpPr>
          <p:cNvPr id="6" name="Footer Placeholder 5">
            <a:extLst>
              <a:ext uri="{FF2B5EF4-FFF2-40B4-BE49-F238E27FC236}">
                <a16:creationId xmlns:a16="http://schemas.microsoft.com/office/drawing/2014/main" id="{3F60D2B8-B149-B04F-ABCF-AFBB3AD761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B9A67-9EB1-F649-98EA-1C5C5E277163}"/>
              </a:ext>
            </a:extLst>
          </p:cNvPr>
          <p:cNvSpPr>
            <a:spLocks noGrp="1"/>
          </p:cNvSpPr>
          <p:nvPr>
            <p:ph type="sldNum" sz="quarter" idx="12"/>
          </p:nvPr>
        </p:nvSpPr>
        <p:spPr/>
        <p:txBody>
          <a:bodyPr/>
          <a:lstStyle/>
          <a:p>
            <a:fld id="{F7E555C1-B01D-3B42-B0D5-928D9FCCDC1D}" type="slidenum">
              <a:rPr lang="en-US" smtClean="0"/>
              <a:t>‹#›</a:t>
            </a:fld>
            <a:endParaRPr lang="en-US"/>
          </a:p>
        </p:txBody>
      </p:sp>
    </p:spTree>
    <p:extLst>
      <p:ext uri="{BB962C8B-B14F-4D97-AF65-F5344CB8AC3E}">
        <p14:creationId xmlns:p14="http://schemas.microsoft.com/office/powerpoint/2010/main" val="2674499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10340-343B-D047-A6BC-63B3CF7DB4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DD881F-1922-6946-AB8A-C2CD89540B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0D705-176A-A049-9FF4-4B2F73779C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3D519-8A67-474C-80B0-90D01FF4E110}" type="datetimeFigureOut">
              <a:rPr lang="en-US" smtClean="0"/>
              <a:t>5/2/22</a:t>
            </a:fld>
            <a:endParaRPr lang="en-US"/>
          </a:p>
        </p:txBody>
      </p:sp>
      <p:sp>
        <p:nvSpPr>
          <p:cNvPr id="5" name="Footer Placeholder 4">
            <a:extLst>
              <a:ext uri="{FF2B5EF4-FFF2-40B4-BE49-F238E27FC236}">
                <a16:creationId xmlns:a16="http://schemas.microsoft.com/office/drawing/2014/main" id="{CDC38222-24C1-F949-A5F9-1F24232BC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8C4E88-D2B3-ED4F-B031-45EFBFF9A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555C1-B01D-3B42-B0D5-928D9FCCDC1D}" type="slidenum">
              <a:rPr lang="en-US" smtClean="0"/>
              <a:t>‹#›</a:t>
            </a:fld>
            <a:endParaRPr lang="en-US"/>
          </a:p>
        </p:txBody>
      </p:sp>
    </p:spTree>
    <p:extLst>
      <p:ext uri="{BB962C8B-B14F-4D97-AF65-F5344CB8AC3E}">
        <p14:creationId xmlns:p14="http://schemas.microsoft.com/office/powerpoint/2010/main" val="2288751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hbr.org/2022/03/overcoming-the-c-suites-distrust-of-a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ytimes.com/2022/04/06/technology/online-tracking-privacy.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233AA7-7D11-E147-A055-B4924A428DDC}"/>
              </a:ext>
            </a:extLst>
          </p:cNvPr>
          <p:cNvSpPr>
            <a:spLocks noGrp="1"/>
          </p:cNvSpPr>
          <p:nvPr>
            <p:ph type="title"/>
          </p:nvPr>
        </p:nvSpPr>
        <p:spPr>
          <a:xfrm>
            <a:off x="841248" y="548640"/>
            <a:ext cx="3600860" cy="5431536"/>
          </a:xfrm>
        </p:spPr>
        <p:txBody>
          <a:bodyPr>
            <a:normAutofit/>
          </a:bodyPr>
          <a:lstStyle/>
          <a:p>
            <a:r>
              <a:rPr lang="en-US" sz="5400" b="1" dirty="0"/>
              <a:t>Overcoming the C-Suite’s Distrust of AI</a:t>
            </a:r>
            <a:endParaRPr lang="en-US"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520596-8CE8-5746-8F89-5B9732E61D54}"/>
              </a:ext>
            </a:extLst>
          </p:cNvPr>
          <p:cNvSpPr>
            <a:spLocks noGrp="1"/>
          </p:cNvSpPr>
          <p:nvPr>
            <p:ph idx="1"/>
          </p:nvPr>
        </p:nvSpPr>
        <p:spPr>
          <a:xfrm>
            <a:off x="5126418" y="552091"/>
            <a:ext cx="6224335" cy="5431536"/>
          </a:xfrm>
        </p:spPr>
        <p:txBody>
          <a:bodyPr anchor="ctr">
            <a:normAutofit/>
          </a:bodyPr>
          <a:lstStyle/>
          <a:p>
            <a:r>
              <a:rPr lang="en-US" sz="2200" dirty="0"/>
              <a:t>Data-based decisions by AI are almost always based on probabilities (probabilistic versus deterministic). </a:t>
            </a:r>
          </a:p>
          <a:p>
            <a:r>
              <a:rPr lang="en-US" sz="2200" dirty="0"/>
              <a:t>Because of this, there is always a degree of uncertainty when AI delivers a decision. </a:t>
            </a:r>
          </a:p>
          <a:p>
            <a:r>
              <a:rPr lang="en-US" sz="2200" dirty="0"/>
              <a:t>There has to be an associated degree of confidence or scoring on the reliability of the results. </a:t>
            </a:r>
          </a:p>
          <a:p>
            <a:r>
              <a:rPr lang="en-US" sz="2200" dirty="0"/>
              <a:t>It is for this reason most systems cannot, will not, and should not be automated. </a:t>
            </a:r>
          </a:p>
          <a:p>
            <a:r>
              <a:rPr lang="en-US" sz="2200" dirty="0"/>
              <a:t>Humans need to be in the decision loop for the near future</a:t>
            </a:r>
          </a:p>
        </p:txBody>
      </p:sp>
      <p:sp>
        <p:nvSpPr>
          <p:cNvPr id="15" name="TextBox 14">
            <a:extLst>
              <a:ext uri="{FF2B5EF4-FFF2-40B4-BE49-F238E27FC236}">
                <a16:creationId xmlns:a16="http://schemas.microsoft.com/office/drawing/2014/main" id="{887BB402-2496-7046-9670-EA2E91ACD495}"/>
              </a:ext>
            </a:extLst>
          </p:cNvPr>
          <p:cNvSpPr txBox="1"/>
          <p:nvPr/>
        </p:nvSpPr>
        <p:spPr>
          <a:xfrm>
            <a:off x="0" y="6493738"/>
            <a:ext cx="12188951" cy="246221"/>
          </a:xfrm>
          <a:prstGeom prst="rect">
            <a:avLst/>
          </a:prstGeom>
          <a:noFill/>
        </p:spPr>
        <p:txBody>
          <a:bodyPr wrap="square" rtlCol="0">
            <a:spAutoFit/>
          </a:bodyPr>
          <a:lstStyle/>
          <a:p>
            <a:pPr algn="ctr"/>
            <a:r>
              <a:rPr lang="en-US" sz="1000" dirty="0"/>
              <a:t>Source: </a:t>
            </a:r>
            <a:r>
              <a:rPr lang="en-US" sz="1000" dirty="0">
                <a:hlinkClick r:id="rId2"/>
              </a:rPr>
              <a:t>HBR, March 23, 2022</a:t>
            </a:r>
            <a:endParaRPr lang="en-US" sz="1000" dirty="0"/>
          </a:p>
        </p:txBody>
      </p:sp>
    </p:spTree>
    <p:extLst>
      <p:ext uri="{BB962C8B-B14F-4D97-AF65-F5344CB8AC3E}">
        <p14:creationId xmlns:p14="http://schemas.microsoft.com/office/powerpoint/2010/main" val="5599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0D08E-3AA6-D741-9348-CBF7FED9C36E}"/>
              </a:ext>
            </a:extLst>
          </p:cNvPr>
          <p:cNvSpPr>
            <a:spLocks noGrp="1"/>
          </p:cNvSpPr>
          <p:nvPr>
            <p:ph type="title"/>
          </p:nvPr>
        </p:nvSpPr>
        <p:spPr>
          <a:xfrm>
            <a:off x="838200" y="365125"/>
            <a:ext cx="10515600" cy="1325563"/>
          </a:xfrm>
        </p:spPr>
        <p:txBody>
          <a:bodyPr>
            <a:normAutofit/>
          </a:bodyPr>
          <a:lstStyle/>
          <a:p>
            <a:r>
              <a:rPr lang="en-US" sz="4200"/>
              <a:t>You’re Still Being Tracked on the Internet, Just in a Different Way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64EC31-EAC6-2141-BB56-4E11A986F1F8}"/>
              </a:ext>
            </a:extLst>
          </p:cNvPr>
          <p:cNvSpPr>
            <a:spLocks noGrp="1"/>
          </p:cNvSpPr>
          <p:nvPr>
            <p:ph idx="1"/>
          </p:nvPr>
        </p:nvSpPr>
        <p:spPr>
          <a:xfrm>
            <a:off x="838200" y="1929384"/>
            <a:ext cx="10515600" cy="4518428"/>
          </a:xfrm>
        </p:spPr>
        <p:txBody>
          <a:bodyPr>
            <a:noAutofit/>
          </a:bodyPr>
          <a:lstStyle/>
          <a:p>
            <a:r>
              <a:rPr lang="en-US" sz="1700" dirty="0"/>
              <a:t>Gathering people’s online data for targeted advertising is not going away. That has implications for how companies make money online and how the internet operates. It also underlines the advantages built up by some of the largest digital platforms. is giving some platforms a bigger advertising advantage.</a:t>
            </a:r>
          </a:p>
          <a:p>
            <a:r>
              <a:rPr lang="en-US" sz="1700" dirty="0"/>
              <a:t>For years, digital businesses relied on what is known as “third party” tracking. Companies such as Facebook and Google deployed technology to trail people everywhere they went online. If someone scrolled through Instagram and then browsed an online shoe store, marketers could use that information to target footwear ads to that person and reap a sale.</a:t>
            </a:r>
          </a:p>
          <a:p>
            <a:r>
              <a:rPr lang="en-US" sz="1700" dirty="0"/>
              <a:t>Now tracking has shifted to what is known as “first party” tracking. With this method, people are not being trailed from app to app or site to site. But companies are still gathering information on what people are doing on their specific site or app, with users’ consent. This kind of tracking, which companies have practiced for years, is growing.</a:t>
            </a:r>
          </a:p>
        </p:txBody>
      </p:sp>
      <p:sp>
        <p:nvSpPr>
          <p:cNvPr id="4" name="TextBox 3">
            <a:extLst>
              <a:ext uri="{FF2B5EF4-FFF2-40B4-BE49-F238E27FC236}">
                <a16:creationId xmlns:a16="http://schemas.microsoft.com/office/drawing/2014/main" id="{7534AFD8-E0B4-F44D-9773-4A17B85B9848}"/>
              </a:ext>
            </a:extLst>
          </p:cNvPr>
          <p:cNvSpPr txBox="1"/>
          <p:nvPr/>
        </p:nvSpPr>
        <p:spPr>
          <a:xfrm>
            <a:off x="0" y="6538940"/>
            <a:ext cx="12188951" cy="246221"/>
          </a:xfrm>
          <a:prstGeom prst="rect">
            <a:avLst/>
          </a:prstGeom>
          <a:noFill/>
        </p:spPr>
        <p:txBody>
          <a:bodyPr wrap="square" rtlCol="0">
            <a:spAutoFit/>
          </a:bodyPr>
          <a:lstStyle/>
          <a:p>
            <a:pPr algn="ctr"/>
            <a:r>
              <a:rPr lang="en-US" sz="1000" dirty="0">
                <a:solidFill>
                  <a:schemeClr val="bg1">
                    <a:lumMod val="50000"/>
                  </a:schemeClr>
                </a:solidFill>
              </a:rPr>
              <a:t>Source: </a:t>
            </a:r>
            <a:r>
              <a:rPr lang="en-US" sz="1000" dirty="0">
                <a:solidFill>
                  <a:schemeClr val="bg1">
                    <a:lumMod val="50000"/>
                  </a:schemeClr>
                </a:solidFill>
                <a:hlinkClick r:id="rId2">
                  <a:extLst>
                    <a:ext uri="{A12FA001-AC4F-418D-AE19-62706E023703}">
                      <ahyp:hlinkClr xmlns:ahyp="http://schemas.microsoft.com/office/drawing/2018/hyperlinkcolor" val="tx"/>
                    </a:ext>
                  </a:extLst>
                </a:hlinkClick>
              </a:rPr>
              <a:t>New York Times Tech Section April 6, 2022</a:t>
            </a:r>
            <a:endParaRPr lang="en-US" sz="1000" dirty="0">
              <a:solidFill>
                <a:schemeClr val="bg1">
                  <a:lumMod val="50000"/>
                </a:schemeClr>
              </a:solidFill>
            </a:endParaRPr>
          </a:p>
        </p:txBody>
      </p:sp>
    </p:spTree>
    <p:extLst>
      <p:ext uri="{BB962C8B-B14F-4D97-AF65-F5344CB8AC3E}">
        <p14:creationId xmlns:p14="http://schemas.microsoft.com/office/powerpoint/2010/main" val="70648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Gartner: Four Types of Analytics Capabilities</a:t>
            </a:r>
          </a:p>
        </p:txBody>
      </p:sp>
      <p:pic>
        <p:nvPicPr>
          <p:cNvPr id="5" name="Picture 2" descr="redictive analytic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4356" y="1190392"/>
            <a:ext cx="6408836" cy="4325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63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5D7459-157C-D846-8810-5CD073CF8D1A}"/>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4100" kern="1200" dirty="0">
                <a:solidFill>
                  <a:schemeClr val="tx1"/>
                </a:solidFill>
                <a:latin typeface="+mj-lt"/>
                <a:ea typeface="+mj-ea"/>
                <a:cs typeface="+mj-cs"/>
              </a:rPr>
              <a:t>Gartner Magic Quadrant for Analytics and Business Intelligence Platforms</a:t>
            </a:r>
          </a:p>
        </p:txBody>
      </p:sp>
      <p:pic>
        <p:nvPicPr>
          <p:cNvPr id="6" name="Picture 5" descr="Scatter chart&#10;&#10;Description automatically generated">
            <a:extLst>
              <a:ext uri="{FF2B5EF4-FFF2-40B4-BE49-F238E27FC236}">
                <a16:creationId xmlns:a16="http://schemas.microsoft.com/office/drawing/2014/main" id="{13F9A0D9-C17E-B04C-8103-6DA91061988E}"/>
              </a:ext>
            </a:extLst>
          </p:cNvPr>
          <p:cNvPicPr>
            <a:picLocks noChangeAspect="1"/>
          </p:cNvPicPr>
          <p:nvPr/>
        </p:nvPicPr>
        <p:blipFill>
          <a:blip r:embed="rId2"/>
          <a:stretch>
            <a:fillRect/>
          </a:stretch>
        </p:blipFill>
        <p:spPr>
          <a:xfrm>
            <a:off x="5671226" y="450741"/>
            <a:ext cx="5599125" cy="5956517"/>
          </a:xfrm>
          <a:prstGeom prst="rect">
            <a:avLst/>
          </a:prstGeom>
        </p:spPr>
      </p:pic>
    </p:spTree>
    <p:extLst>
      <p:ext uri="{BB962C8B-B14F-4D97-AF65-F5344CB8AC3E}">
        <p14:creationId xmlns:p14="http://schemas.microsoft.com/office/powerpoint/2010/main" val="4262021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07798"/>
            <a:ext cx="8229600" cy="1143000"/>
          </a:xfrm>
        </p:spPr>
        <p:txBody>
          <a:bodyPr>
            <a:normAutofit/>
          </a:bodyPr>
          <a:lstStyle/>
          <a:p>
            <a:pPr algn="l"/>
            <a:r>
              <a:rPr lang="en-US" sz="3200" b="1" dirty="0">
                <a:latin typeface="Avenir Next Regular"/>
                <a:cs typeface="Avenir Next Regular"/>
              </a:rPr>
              <a:t>Creating a dashboard</a:t>
            </a:r>
          </a:p>
        </p:txBody>
      </p:sp>
      <p:sp>
        <p:nvSpPr>
          <p:cNvPr id="5" name="Text Placeholder 4"/>
          <p:cNvSpPr txBox="1">
            <a:spLocks/>
          </p:cNvSpPr>
          <p:nvPr/>
        </p:nvSpPr>
        <p:spPr bwMode="gray">
          <a:xfrm>
            <a:off x="2189069" y="3109166"/>
            <a:ext cx="917575" cy="1219200"/>
          </a:xfrm>
          <a:prstGeom prst="rect">
            <a:avLst/>
          </a:prstGeom>
          <a:noFill/>
        </p:spPr>
        <p:txBody>
          <a:bodyPr vert="horz" lIns="0" tIns="0" rIns="0" bIns="0" rtlCol="0">
            <a:noAutofit/>
          </a:bodyPr>
          <a:lstStyle>
            <a:lvl1pPr marL="0" marR="0" indent="0" algn="l" defTabSz="457200" rtl="0" eaLnBrk="1" fontAlgn="auto" latinLnBrk="0" hangingPunct="1">
              <a:lnSpc>
                <a:spcPct val="100000"/>
              </a:lnSpc>
              <a:spcBef>
                <a:spcPts val="1200"/>
              </a:spcBef>
              <a:spcAft>
                <a:spcPts val="0"/>
              </a:spcAft>
              <a:buClr>
                <a:schemeClr val="accent1"/>
              </a:buClr>
              <a:buSzTx/>
              <a:buFont typeface="Arial" panose="020B0604020202020204" pitchFamily="34" charset="0"/>
              <a:buNone/>
              <a:tabLst/>
              <a:defRPr sz="1800" kern="1200" baseline="0">
                <a:solidFill>
                  <a:schemeClr val="tx2"/>
                </a:solidFill>
                <a:latin typeface="Arial" panose="020B0604020202020204" pitchFamily="34" charset="0"/>
                <a:ea typeface="+mn-ea"/>
                <a:cs typeface="Arial" panose="020B0604020202020204" pitchFamily="34" charset="0"/>
              </a:defRPr>
            </a:lvl1pPr>
            <a:lvl2pPr marL="231775" marR="0" indent="-231775" algn="l" defTabSz="457200" rtl="0" eaLnBrk="1" fontAlgn="auto" latinLnBrk="0" hangingPunct="1">
              <a:lnSpc>
                <a:spcPct val="100000"/>
              </a:lnSpc>
              <a:spcBef>
                <a:spcPts val="600"/>
              </a:spcBef>
              <a:spcAft>
                <a:spcPts val="0"/>
              </a:spcAft>
              <a:buClr>
                <a:srgbClr val="58595B"/>
              </a:buClr>
              <a:buSzTx/>
              <a:buFont typeface="Arial" panose="020B0604020202020204" pitchFamily="34" charset="0"/>
              <a:buChar char="•"/>
              <a:tabLst/>
              <a:defRPr sz="1800" kern="1200" baseline="0">
                <a:solidFill>
                  <a:schemeClr val="tx2"/>
                </a:solidFill>
                <a:latin typeface="Arial" panose="020B0604020202020204" pitchFamily="34" charset="0"/>
                <a:ea typeface="+mn-ea"/>
                <a:cs typeface="Arial" panose="020B0604020202020204" pitchFamily="34" charset="0"/>
              </a:defRPr>
            </a:lvl2pPr>
            <a:lvl3pPr marL="514350" marR="0" indent="-282575" algn="l" defTabSz="457200" rtl="0" eaLnBrk="1" fontAlgn="auto" latinLnBrk="0" hangingPunct="1">
              <a:lnSpc>
                <a:spcPct val="100000"/>
              </a:lnSpc>
              <a:spcBef>
                <a:spcPts val="600"/>
              </a:spcBef>
              <a:spcAft>
                <a:spcPts val="0"/>
              </a:spcAft>
              <a:buClr>
                <a:srgbClr val="58595B"/>
              </a:buClr>
              <a:buSzPct val="90000"/>
              <a:buFont typeface="Arial" panose="020B0604020202020204" pitchFamily="34" charset="0"/>
              <a:buChar char="−"/>
              <a:tabLst/>
              <a:defRPr sz="1800" kern="1200" baseline="0">
                <a:solidFill>
                  <a:schemeClr val="tx2"/>
                </a:solidFill>
                <a:latin typeface="Arial" panose="020B0604020202020204" pitchFamily="34" charset="0"/>
                <a:ea typeface="+mn-ea"/>
                <a:cs typeface="Arial" panose="020B0604020202020204" pitchFamily="34" charset="0"/>
              </a:defRPr>
            </a:lvl3pPr>
            <a:lvl4pPr marL="801688" marR="0" indent="-287338" algn="l" defTabSz="457200" rtl="0" eaLnBrk="1" fontAlgn="auto" latinLnBrk="0" hangingPunct="1">
              <a:lnSpc>
                <a:spcPct val="100000"/>
              </a:lnSpc>
              <a:spcBef>
                <a:spcPts val="600"/>
              </a:spcBef>
              <a:spcAft>
                <a:spcPts val="0"/>
              </a:spcAft>
              <a:buClr>
                <a:srgbClr val="58595B"/>
              </a:buClr>
              <a:buSzTx/>
              <a:buFont typeface="Courier New" panose="02070309020205020404" pitchFamily="49" charset="0"/>
              <a:buChar char="o"/>
              <a:tabLst/>
              <a:defRPr sz="1600" kern="1200" baseline="0">
                <a:solidFill>
                  <a:schemeClr val="tx2"/>
                </a:solidFill>
                <a:latin typeface="Arial" panose="020B0604020202020204" pitchFamily="34" charset="0"/>
                <a:ea typeface="+mn-ea"/>
                <a:cs typeface="Arial" panose="020B0604020202020204" pitchFamily="34" charset="0"/>
              </a:defRPr>
            </a:lvl4pPr>
            <a:lvl5pPr marL="1084263" marR="0" indent="-282575" algn="l" defTabSz="457200" rtl="0" eaLnBrk="1" fontAlgn="auto" latinLnBrk="0" hangingPunct="1">
              <a:lnSpc>
                <a:spcPct val="100000"/>
              </a:lnSpc>
              <a:spcBef>
                <a:spcPts val="600"/>
              </a:spcBef>
              <a:spcAft>
                <a:spcPts val="0"/>
              </a:spcAft>
              <a:buClr>
                <a:srgbClr val="58595B"/>
              </a:buClr>
              <a:buSzTx/>
              <a:buFont typeface="Arial" panose="020B0604020202020204" pitchFamily="34" charset="0"/>
              <a:buChar char="−"/>
              <a:tabLst/>
              <a:defRPr sz="16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700"/>
              </a:spcBef>
              <a:buSzPct val="100000"/>
            </a:pPr>
            <a:r>
              <a:rPr lang="en-US" sz="2000" b="1" dirty="0">
                <a:solidFill>
                  <a:schemeClr val="accent1"/>
                </a:solidFill>
              </a:rPr>
              <a:t>Drag &amp; Drop</a:t>
            </a:r>
            <a:endParaRPr lang="en-US" sz="2000" dirty="0">
              <a:solidFill>
                <a:schemeClr val="accent1"/>
              </a:solidFill>
            </a:endParaRPr>
          </a:p>
        </p:txBody>
      </p:sp>
      <p:pic>
        <p:nvPicPr>
          <p:cNvPr id="6" name="Picture 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12" y="1417902"/>
            <a:ext cx="6442841" cy="4743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Freeform 6"/>
          <p:cNvSpPr/>
          <p:nvPr/>
        </p:nvSpPr>
        <p:spPr bwMode="gray">
          <a:xfrm rot="10800000" flipV="1">
            <a:off x="3582737" y="2660317"/>
            <a:ext cx="2303673" cy="2341185"/>
          </a:xfrm>
          <a:custGeom>
            <a:avLst/>
            <a:gdLst>
              <a:gd name="connsiteX0" fmla="*/ 0 w 2765233"/>
              <a:gd name="connsiteY0" fmla="*/ 2291508 h 2291508"/>
              <a:gd name="connsiteX1" fmla="*/ 1145754 w 2765233"/>
              <a:gd name="connsiteY1" fmla="*/ 528810 h 2291508"/>
              <a:gd name="connsiteX2" fmla="*/ 2754216 w 2765233"/>
              <a:gd name="connsiteY2" fmla="*/ 11017 h 2291508"/>
              <a:gd name="connsiteX3" fmla="*/ 2754216 w 2765233"/>
              <a:gd name="connsiteY3" fmla="*/ 11017 h 2291508"/>
              <a:gd name="connsiteX4" fmla="*/ 2765233 w 2765233"/>
              <a:gd name="connsiteY4" fmla="*/ 0 h 229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5233" h="2291508">
                <a:moveTo>
                  <a:pt x="0" y="2291508"/>
                </a:moveTo>
                <a:cubicBezTo>
                  <a:pt x="343359" y="1600200"/>
                  <a:pt x="686718" y="908892"/>
                  <a:pt x="1145754" y="528810"/>
                </a:cubicBezTo>
                <a:cubicBezTo>
                  <a:pt x="1604790" y="148728"/>
                  <a:pt x="2754216" y="11017"/>
                  <a:pt x="2754216" y="11017"/>
                </a:cubicBezTo>
                <a:lnTo>
                  <a:pt x="2754216" y="11017"/>
                </a:lnTo>
                <a:lnTo>
                  <a:pt x="2765233" y="0"/>
                </a:lnTo>
              </a:path>
            </a:pathLst>
          </a:custGeom>
          <a:noFill/>
          <a:ln w="22225" cap="rnd" algn="ctr">
            <a:solidFill>
              <a:schemeClr val="tx1">
                <a:lumMod val="50000"/>
                <a:lumOff val="50000"/>
              </a:schemeClr>
            </a:solidFill>
            <a:miter lim="800000"/>
            <a:headEnd type="triangle"/>
            <a:tailEnd type="none" w="lg" len="med"/>
          </a:ln>
        </p:spPr>
        <p:txBody>
          <a:bodyPr vert="horz" wrap="square" lIns="73152" tIns="73152" rIns="73152" bIns="73152" numCol="1" rtlCol="0" anchor="t" anchorCtr="0" compatLnSpc="1">
            <a:prstTxWarp prst="textNoShape">
              <a:avLst/>
            </a:prstTxWarp>
          </a:bodyPr>
          <a:lstStyle/>
          <a:p>
            <a:pPr eaLnBrk="0" fontAlgn="base" hangingPunct="0">
              <a:lnSpc>
                <a:spcPct val="106000"/>
              </a:lnSpc>
              <a:spcBef>
                <a:spcPct val="50000"/>
              </a:spcBef>
              <a:spcAft>
                <a:spcPct val="0"/>
              </a:spcAft>
              <a:buSzPct val="100000"/>
            </a:pPr>
            <a:endParaRPr lang="en-US" sz="1100" dirty="0">
              <a:solidFill>
                <a:schemeClr val="accent1"/>
              </a:solidFill>
              <a:latin typeface="Arial" charset="0"/>
            </a:endParaRPr>
          </a:p>
        </p:txBody>
      </p:sp>
      <p:sp>
        <p:nvSpPr>
          <p:cNvPr id="2" name="Slide Number Placeholder 1"/>
          <p:cNvSpPr>
            <a:spLocks noGrp="1"/>
          </p:cNvSpPr>
          <p:nvPr>
            <p:ph type="sldNum" sz="quarter" idx="12"/>
          </p:nvPr>
        </p:nvSpPr>
        <p:spPr/>
        <p:txBody>
          <a:bodyPr/>
          <a:lstStyle/>
          <a:p>
            <a:fld id="{337173B5-5C6A-A341-A2E8-B18E24EC71E0}" type="slidenum">
              <a:rPr lang="en-US" smtClean="0"/>
              <a:t>5</a:t>
            </a:fld>
            <a:endParaRPr lang="en-US"/>
          </a:p>
        </p:txBody>
      </p:sp>
    </p:spTree>
    <p:extLst>
      <p:ext uri="{BB962C8B-B14F-4D97-AF65-F5344CB8AC3E}">
        <p14:creationId xmlns:p14="http://schemas.microsoft.com/office/powerpoint/2010/main" val="1372758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07798"/>
            <a:ext cx="8229600" cy="1143000"/>
          </a:xfrm>
        </p:spPr>
        <p:txBody>
          <a:bodyPr>
            <a:normAutofit/>
          </a:bodyPr>
          <a:lstStyle/>
          <a:p>
            <a:pPr algn="l"/>
            <a:r>
              <a:rPr lang="en-US" sz="3200" b="1" dirty="0">
                <a:latin typeface="Avenir Next Regular"/>
                <a:cs typeface="Avenir Next Regular"/>
              </a:rPr>
              <a:t>Build a dashboard</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010" y="2129403"/>
            <a:ext cx="7754908" cy="4116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extBox 9"/>
          <p:cNvSpPr txBox="1"/>
          <p:nvPr/>
        </p:nvSpPr>
        <p:spPr>
          <a:xfrm>
            <a:off x="1871473" y="1602761"/>
            <a:ext cx="1623849" cy="523220"/>
          </a:xfrm>
          <a:prstGeom prst="rect">
            <a:avLst/>
          </a:prstGeom>
          <a:noFill/>
        </p:spPr>
        <p:txBody>
          <a:bodyPr wrap="square" rtlCol="0">
            <a:spAutoFit/>
          </a:bodyPr>
          <a:lstStyle/>
          <a:p>
            <a:r>
              <a:rPr lang="en-US" sz="1400" dirty="0">
                <a:solidFill>
                  <a:srgbClr val="000714"/>
                </a:solidFill>
                <a:latin typeface="Times"/>
                <a:cs typeface="Times"/>
              </a:rPr>
              <a:t>Drag/Drop Worksheets</a:t>
            </a:r>
          </a:p>
        </p:txBody>
      </p:sp>
      <p:sp>
        <p:nvSpPr>
          <p:cNvPr id="11" name="TextBox 10"/>
          <p:cNvSpPr txBox="1"/>
          <p:nvPr/>
        </p:nvSpPr>
        <p:spPr>
          <a:xfrm>
            <a:off x="4010372" y="1709732"/>
            <a:ext cx="1623849" cy="307777"/>
          </a:xfrm>
          <a:prstGeom prst="rect">
            <a:avLst/>
          </a:prstGeom>
          <a:noFill/>
        </p:spPr>
        <p:txBody>
          <a:bodyPr wrap="square" rtlCol="0">
            <a:spAutoFit/>
          </a:bodyPr>
          <a:lstStyle/>
          <a:p>
            <a:r>
              <a:rPr lang="en-US" sz="1400" dirty="0">
                <a:solidFill>
                  <a:srgbClr val="000714"/>
                </a:solidFill>
                <a:latin typeface="Times"/>
                <a:cs typeface="Times"/>
              </a:rPr>
              <a:t>Text</a:t>
            </a:r>
          </a:p>
        </p:txBody>
      </p:sp>
      <p:sp>
        <p:nvSpPr>
          <p:cNvPr id="12" name="TextBox 11"/>
          <p:cNvSpPr txBox="1"/>
          <p:nvPr/>
        </p:nvSpPr>
        <p:spPr>
          <a:xfrm>
            <a:off x="8498290" y="1695096"/>
            <a:ext cx="1623849" cy="307777"/>
          </a:xfrm>
          <a:prstGeom prst="rect">
            <a:avLst/>
          </a:prstGeom>
          <a:noFill/>
        </p:spPr>
        <p:txBody>
          <a:bodyPr wrap="square" rtlCol="0">
            <a:spAutoFit/>
          </a:bodyPr>
          <a:lstStyle/>
          <a:p>
            <a:r>
              <a:rPr lang="en-US" sz="1400" dirty="0">
                <a:solidFill>
                  <a:srgbClr val="000714"/>
                </a:solidFill>
                <a:latin typeface="Times"/>
                <a:cs typeface="Times"/>
              </a:rPr>
              <a:t>Image</a:t>
            </a:r>
          </a:p>
        </p:txBody>
      </p:sp>
      <p:sp>
        <p:nvSpPr>
          <p:cNvPr id="13" name="TextBox 12"/>
          <p:cNvSpPr txBox="1"/>
          <p:nvPr/>
        </p:nvSpPr>
        <p:spPr>
          <a:xfrm>
            <a:off x="6758828" y="1730757"/>
            <a:ext cx="1623849" cy="307777"/>
          </a:xfrm>
          <a:prstGeom prst="rect">
            <a:avLst/>
          </a:prstGeom>
          <a:noFill/>
        </p:spPr>
        <p:txBody>
          <a:bodyPr wrap="square" rtlCol="0">
            <a:spAutoFit/>
          </a:bodyPr>
          <a:lstStyle/>
          <a:p>
            <a:r>
              <a:rPr lang="en-US" sz="1400" dirty="0">
                <a:solidFill>
                  <a:srgbClr val="000714"/>
                </a:solidFill>
                <a:latin typeface="Times"/>
                <a:cs typeface="Times"/>
              </a:rPr>
              <a:t>Filter</a:t>
            </a:r>
          </a:p>
        </p:txBody>
      </p:sp>
      <p:sp>
        <p:nvSpPr>
          <p:cNvPr id="14" name="TextBox 13"/>
          <p:cNvSpPr txBox="1"/>
          <p:nvPr/>
        </p:nvSpPr>
        <p:spPr>
          <a:xfrm>
            <a:off x="7361837" y="6421756"/>
            <a:ext cx="1623849" cy="307777"/>
          </a:xfrm>
          <a:prstGeom prst="rect">
            <a:avLst/>
          </a:prstGeom>
          <a:noFill/>
        </p:spPr>
        <p:txBody>
          <a:bodyPr wrap="square" rtlCol="0">
            <a:spAutoFit/>
          </a:bodyPr>
          <a:lstStyle/>
          <a:p>
            <a:r>
              <a:rPr lang="en-US" sz="1400" dirty="0">
                <a:solidFill>
                  <a:srgbClr val="000714"/>
                </a:solidFill>
                <a:latin typeface="Times"/>
                <a:cs typeface="Times"/>
              </a:rPr>
              <a:t>Vertical Container</a:t>
            </a:r>
          </a:p>
        </p:txBody>
      </p:sp>
      <p:cxnSp>
        <p:nvCxnSpPr>
          <p:cNvPr id="15" name="Straight Arrow Connector 14"/>
          <p:cNvCxnSpPr/>
          <p:nvPr/>
        </p:nvCxnSpPr>
        <p:spPr>
          <a:xfrm>
            <a:off x="2081010" y="2007756"/>
            <a:ext cx="452614" cy="1603617"/>
          </a:xfrm>
          <a:prstGeom prst="straightConnector1">
            <a:avLst/>
          </a:prstGeom>
          <a:ln w="12700" cmpd="sng">
            <a:solidFill>
              <a:srgbClr val="000714"/>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220535" y="1972095"/>
            <a:ext cx="110358" cy="567223"/>
          </a:xfrm>
          <a:prstGeom prst="straightConnector1">
            <a:avLst/>
          </a:prstGeom>
          <a:ln w="12700" cmpd="sng">
            <a:solidFill>
              <a:srgbClr val="000714"/>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152921" y="2007755"/>
            <a:ext cx="417830" cy="531562"/>
          </a:xfrm>
          <a:prstGeom prst="straightConnector1">
            <a:avLst/>
          </a:prstGeom>
          <a:ln w="12700" cmpd="sng">
            <a:solidFill>
              <a:srgbClr val="000714"/>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902894" y="1986731"/>
            <a:ext cx="557093" cy="552587"/>
          </a:xfrm>
          <a:prstGeom prst="straightConnector1">
            <a:avLst/>
          </a:prstGeom>
          <a:ln w="12700" cmpd="sng">
            <a:solidFill>
              <a:srgbClr val="000714"/>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0"/>
          </p:cNvCxnSpPr>
          <p:nvPr/>
        </p:nvCxnSpPr>
        <p:spPr>
          <a:xfrm flipV="1">
            <a:off x="8173761" y="5124863"/>
            <a:ext cx="1007678" cy="1296892"/>
          </a:xfrm>
          <a:prstGeom prst="straightConnector1">
            <a:avLst/>
          </a:prstGeom>
          <a:ln w="12700" cmpd="sng">
            <a:solidFill>
              <a:srgbClr val="000714"/>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337173B5-5C6A-A341-A2E8-B18E24EC71E0}" type="slidenum">
              <a:rPr lang="en-US" smtClean="0"/>
              <a:t>6</a:t>
            </a:fld>
            <a:endParaRPr lang="en-US"/>
          </a:p>
        </p:txBody>
      </p:sp>
    </p:spTree>
    <p:extLst>
      <p:ext uri="{BB962C8B-B14F-4D97-AF65-F5344CB8AC3E}">
        <p14:creationId xmlns:p14="http://schemas.microsoft.com/office/powerpoint/2010/main" val="152853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07798"/>
            <a:ext cx="8229600" cy="1143000"/>
          </a:xfrm>
        </p:spPr>
        <p:txBody>
          <a:bodyPr>
            <a:normAutofit/>
          </a:bodyPr>
          <a:lstStyle/>
          <a:p>
            <a:pPr algn="l"/>
            <a:r>
              <a:rPr lang="en-US" sz="3200" b="1" dirty="0">
                <a:latin typeface="Avenir Next Regular"/>
                <a:cs typeface="Avenir Next Regular"/>
              </a:rPr>
              <a:t>Useful features</a:t>
            </a:r>
          </a:p>
        </p:txBody>
      </p:sp>
      <p:sp>
        <p:nvSpPr>
          <p:cNvPr id="21" name="Text Placeholder 2"/>
          <p:cNvSpPr txBox="1">
            <a:spLocks/>
          </p:cNvSpPr>
          <p:nvPr/>
        </p:nvSpPr>
        <p:spPr>
          <a:xfrm>
            <a:off x="1871472" y="1143557"/>
            <a:ext cx="8412480" cy="75725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Times"/>
                <a:cs typeface="Times"/>
              </a:rPr>
              <a:t>Action filters and highlighting</a:t>
            </a:r>
          </a:p>
        </p:txBody>
      </p:sp>
      <p:grpSp>
        <p:nvGrpSpPr>
          <p:cNvPr id="22" name="Group 21"/>
          <p:cNvGrpSpPr/>
          <p:nvPr/>
        </p:nvGrpSpPr>
        <p:grpSpPr>
          <a:xfrm>
            <a:off x="1871472" y="1726104"/>
            <a:ext cx="8034336" cy="4176713"/>
            <a:chOff x="614364" y="1244799"/>
            <a:chExt cx="8034336" cy="4176713"/>
          </a:xfrm>
        </p:grpSpPr>
        <p:pic>
          <p:nvPicPr>
            <p:cNvPr id="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4" y="1354339"/>
              <a:ext cx="3000917" cy="28495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4" name="Rectangle 23"/>
            <p:cNvSpPr/>
            <p:nvPr/>
          </p:nvSpPr>
          <p:spPr bwMode="auto">
            <a:xfrm>
              <a:off x="1377538" y="2030674"/>
              <a:ext cx="997527" cy="230832"/>
            </a:xfrm>
            <a:prstGeom prst="rect">
              <a:avLst/>
            </a:prstGeom>
            <a:noFill/>
            <a:ln w="9525">
              <a:solidFill>
                <a:srgbClr val="FF0000"/>
              </a:solidFill>
              <a:miter lim="800000"/>
              <a:headEnd/>
              <a:tailEnd/>
            </a:ln>
          </p:spPr>
          <p:txBody>
            <a:bodyPr vert="horz" wrap="square" lIns="91440" tIns="45720" rIns="91440" bIns="45720" numCol="1" rtlCol="0" anchor="t" anchorCtr="0" compatLnSpc="1">
              <a:prstTxWarp prst="textNoShape">
                <a:avLst/>
              </a:prstTxWarp>
              <a:spAutoFit/>
            </a:bodyPr>
            <a:lstStyle/>
            <a:p>
              <a:pPr fontAlgn="base">
                <a:spcBef>
                  <a:spcPct val="0"/>
                </a:spcBef>
                <a:spcAft>
                  <a:spcPts val="1000"/>
                </a:spcAft>
              </a:pPr>
              <a:endParaRPr lang="en-US" sz="900" dirty="0">
                <a:latin typeface="Times"/>
                <a:cs typeface="Times"/>
              </a:endParaRPr>
            </a:p>
          </p:txBody>
        </p:sp>
        <p:pic>
          <p:nvPicPr>
            <p:cNvPr id="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169" y="2911862"/>
              <a:ext cx="4025736" cy="21622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6" name="Rectangle 25"/>
            <p:cNvSpPr/>
            <p:nvPr/>
          </p:nvSpPr>
          <p:spPr bwMode="auto">
            <a:xfrm>
              <a:off x="1688895" y="4536369"/>
              <a:ext cx="771896" cy="230832"/>
            </a:xfrm>
            <a:prstGeom prst="rect">
              <a:avLst/>
            </a:prstGeom>
            <a:noFill/>
            <a:ln w="9525">
              <a:solidFill>
                <a:srgbClr val="FF0000"/>
              </a:solidFill>
              <a:miter lim="800000"/>
              <a:headEnd/>
              <a:tailEnd/>
            </a:ln>
          </p:spPr>
          <p:txBody>
            <a:bodyPr vert="horz" wrap="square" lIns="91440" tIns="45720" rIns="91440" bIns="45720" numCol="1" rtlCol="0" anchor="t" anchorCtr="0" compatLnSpc="1">
              <a:prstTxWarp prst="textNoShape">
                <a:avLst/>
              </a:prstTxWarp>
              <a:spAutoFit/>
            </a:bodyPr>
            <a:lstStyle/>
            <a:p>
              <a:pPr fontAlgn="base">
                <a:spcBef>
                  <a:spcPct val="0"/>
                </a:spcBef>
                <a:spcAft>
                  <a:spcPts val="1000"/>
                </a:spcAft>
              </a:pPr>
              <a:endParaRPr lang="en-US" sz="900" dirty="0">
                <a:latin typeface="Times"/>
                <a:cs typeface="Times"/>
              </a:endParaRPr>
            </a:p>
          </p:txBody>
        </p:sp>
        <p:pic>
          <p:nvPicPr>
            <p:cNvPr id="2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1331" y="4516859"/>
              <a:ext cx="1057275" cy="557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1170" y="1244799"/>
              <a:ext cx="3657530" cy="41767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29" name="Straight Arrow Connector 28"/>
            <p:cNvCxnSpPr>
              <a:stCxn id="27" idx="3"/>
            </p:cNvCxnSpPr>
            <p:nvPr/>
          </p:nvCxnSpPr>
          <p:spPr>
            <a:xfrm flipV="1">
              <a:off x="3548606" y="3333155"/>
              <a:ext cx="1442564" cy="1462311"/>
            </a:xfrm>
            <a:prstGeom prst="straightConnector1">
              <a:avLst/>
            </a:prstGeom>
            <a:ln w="127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24" idx="3"/>
            </p:cNvCxnSpPr>
            <p:nvPr/>
          </p:nvCxnSpPr>
          <p:spPr>
            <a:xfrm flipH="1">
              <a:off x="2114823" y="2146090"/>
              <a:ext cx="260242" cy="2370769"/>
            </a:xfrm>
            <a:prstGeom prst="curvedConnector4">
              <a:avLst>
                <a:gd name="adj1" fmla="val -87841"/>
                <a:gd name="adj2" fmla="val 52434"/>
              </a:avLst>
            </a:prstGeom>
            <a:ln w="127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1" name="Text Placeholder 4"/>
          <p:cNvSpPr txBox="1">
            <a:spLocks/>
          </p:cNvSpPr>
          <p:nvPr/>
        </p:nvSpPr>
        <p:spPr bwMode="gray">
          <a:xfrm>
            <a:off x="1988543" y="5631446"/>
            <a:ext cx="2765537" cy="1227908"/>
          </a:xfrm>
          <a:prstGeom prst="rect">
            <a:avLst/>
          </a:prstGeom>
        </p:spPr>
        <p:txBody>
          <a:bodyPr vert="horz" lIns="0" tIns="0" rIns="0" bIns="0" rtlCol="0">
            <a:noAutofit/>
          </a:bodyPr>
          <a:lstStyle>
            <a:lvl1pPr marL="0" marR="0" indent="0" algn="l" defTabSz="457200" rtl="0" eaLnBrk="1" fontAlgn="auto" latinLnBrk="0" hangingPunct="1">
              <a:lnSpc>
                <a:spcPct val="100000"/>
              </a:lnSpc>
              <a:spcBef>
                <a:spcPts val="1200"/>
              </a:spcBef>
              <a:spcAft>
                <a:spcPts val="0"/>
              </a:spcAft>
              <a:buClr>
                <a:schemeClr val="accent1"/>
              </a:buClr>
              <a:buSzTx/>
              <a:buFont typeface="Arial" panose="020B0604020202020204" pitchFamily="34" charset="0"/>
              <a:buNone/>
              <a:tabLst/>
              <a:defRPr sz="1800" kern="1200" baseline="0">
                <a:solidFill>
                  <a:schemeClr val="tx2"/>
                </a:solidFill>
                <a:latin typeface="Arial" panose="020B0604020202020204" pitchFamily="34" charset="0"/>
                <a:ea typeface="+mn-ea"/>
                <a:cs typeface="Arial" panose="020B0604020202020204" pitchFamily="34" charset="0"/>
              </a:defRPr>
            </a:lvl1pPr>
            <a:lvl2pPr marL="231775" marR="0" indent="-231775" algn="l" defTabSz="457200" rtl="0" eaLnBrk="1" fontAlgn="auto" latinLnBrk="0" hangingPunct="1">
              <a:lnSpc>
                <a:spcPct val="100000"/>
              </a:lnSpc>
              <a:spcBef>
                <a:spcPts val="600"/>
              </a:spcBef>
              <a:spcAft>
                <a:spcPts val="0"/>
              </a:spcAft>
              <a:buClr>
                <a:srgbClr val="58595B"/>
              </a:buClr>
              <a:buSzTx/>
              <a:buFont typeface="Arial" panose="020B0604020202020204" pitchFamily="34" charset="0"/>
              <a:buChar char="•"/>
              <a:tabLst/>
              <a:defRPr sz="1800" kern="1200" baseline="0">
                <a:solidFill>
                  <a:schemeClr val="tx2"/>
                </a:solidFill>
                <a:latin typeface="Arial" panose="020B0604020202020204" pitchFamily="34" charset="0"/>
                <a:ea typeface="+mn-ea"/>
                <a:cs typeface="Arial" panose="020B0604020202020204" pitchFamily="34" charset="0"/>
              </a:defRPr>
            </a:lvl2pPr>
            <a:lvl3pPr marL="514350" marR="0" indent="-282575" algn="l" defTabSz="457200" rtl="0" eaLnBrk="1" fontAlgn="auto" latinLnBrk="0" hangingPunct="1">
              <a:lnSpc>
                <a:spcPct val="100000"/>
              </a:lnSpc>
              <a:spcBef>
                <a:spcPts val="600"/>
              </a:spcBef>
              <a:spcAft>
                <a:spcPts val="0"/>
              </a:spcAft>
              <a:buClr>
                <a:srgbClr val="58595B"/>
              </a:buClr>
              <a:buSzPct val="90000"/>
              <a:buFont typeface="Arial" panose="020B0604020202020204" pitchFamily="34" charset="0"/>
              <a:buChar char="−"/>
              <a:tabLst/>
              <a:defRPr sz="1800" kern="1200" baseline="0">
                <a:solidFill>
                  <a:schemeClr val="tx2"/>
                </a:solidFill>
                <a:latin typeface="Arial" panose="020B0604020202020204" pitchFamily="34" charset="0"/>
                <a:ea typeface="+mn-ea"/>
                <a:cs typeface="Arial" panose="020B0604020202020204" pitchFamily="34" charset="0"/>
              </a:defRPr>
            </a:lvl3pPr>
            <a:lvl4pPr marL="801688" marR="0" indent="-287338" algn="l" defTabSz="457200" rtl="0" eaLnBrk="1" fontAlgn="auto" latinLnBrk="0" hangingPunct="1">
              <a:lnSpc>
                <a:spcPct val="100000"/>
              </a:lnSpc>
              <a:spcBef>
                <a:spcPts val="600"/>
              </a:spcBef>
              <a:spcAft>
                <a:spcPts val="0"/>
              </a:spcAft>
              <a:buClr>
                <a:srgbClr val="58595B"/>
              </a:buClr>
              <a:buSzTx/>
              <a:buFont typeface="Courier New" panose="02070309020205020404" pitchFamily="49" charset="0"/>
              <a:buChar char="o"/>
              <a:tabLst/>
              <a:defRPr sz="1600" kern="1200" baseline="0">
                <a:solidFill>
                  <a:schemeClr val="tx2"/>
                </a:solidFill>
                <a:latin typeface="Arial" panose="020B0604020202020204" pitchFamily="34" charset="0"/>
                <a:ea typeface="+mn-ea"/>
                <a:cs typeface="Arial" panose="020B0604020202020204" pitchFamily="34" charset="0"/>
              </a:defRPr>
            </a:lvl4pPr>
            <a:lvl5pPr marL="1084263" marR="0" indent="-282575" algn="l" defTabSz="457200" rtl="0" eaLnBrk="1" fontAlgn="auto" latinLnBrk="0" hangingPunct="1">
              <a:lnSpc>
                <a:spcPct val="100000"/>
              </a:lnSpc>
              <a:spcBef>
                <a:spcPts val="600"/>
              </a:spcBef>
              <a:spcAft>
                <a:spcPts val="0"/>
              </a:spcAft>
              <a:buClr>
                <a:srgbClr val="58595B"/>
              </a:buClr>
              <a:buSzTx/>
              <a:buFont typeface="Arial" panose="020B0604020202020204" pitchFamily="34" charset="0"/>
              <a:buChar char="−"/>
              <a:tabLst/>
              <a:defRPr sz="16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700"/>
              </a:spcBef>
              <a:buSzPct val="100000"/>
              <a:buFont typeface="Arial" panose="020B0604020202020204" pitchFamily="34" charset="0"/>
              <a:buAutoNum type="arabicPeriod"/>
            </a:pPr>
            <a:r>
              <a:rPr lang="en-US" sz="1400" dirty="0">
                <a:solidFill>
                  <a:schemeClr val="accent1"/>
                </a:solidFill>
                <a:latin typeface="Times"/>
                <a:cs typeface="Times"/>
              </a:rPr>
              <a:t>Select Worksheet &gt; Actions</a:t>
            </a:r>
          </a:p>
          <a:p>
            <a:pPr>
              <a:spcBef>
                <a:spcPts val="700"/>
              </a:spcBef>
              <a:buSzPct val="100000"/>
              <a:buFont typeface="Arial" panose="020B0604020202020204" pitchFamily="34" charset="0"/>
              <a:buAutoNum type="arabicPeriod"/>
            </a:pPr>
            <a:r>
              <a:rPr lang="en-US" sz="1400" dirty="0">
                <a:solidFill>
                  <a:schemeClr val="accent1"/>
                </a:solidFill>
                <a:latin typeface="Times"/>
                <a:cs typeface="Times"/>
              </a:rPr>
              <a:t>Add Action &gt; Highlight/Filters</a:t>
            </a:r>
          </a:p>
          <a:p>
            <a:pPr>
              <a:spcBef>
                <a:spcPts val="700"/>
              </a:spcBef>
              <a:buSzPct val="100000"/>
              <a:buFont typeface="Arial" panose="020B0604020202020204" pitchFamily="34" charset="0"/>
              <a:buAutoNum type="arabicPeriod"/>
            </a:pPr>
            <a:r>
              <a:rPr lang="en-US" sz="1400" dirty="0">
                <a:solidFill>
                  <a:schemeClr val="accent1"/>
                </a:solidFill>
                <a:latin typeface="Times"/>
                <a:cs typeface="Times"/>
              </a:rPr>
              <a:t>Give name</a:t>
            </a:r>
          </a:p>
          <a:p>
            <a:pPr>
              <a:spcBef>
                <a:spcPts val="700"/>
              </a:spcBef>
              <a:buSzPct val="100000"/>
              <a:buFont typeface="Arial" panose="020B0604020202020204" pitchFamily="34" charset="0"/>
              <a:buAutoNum type="arabicPeriod"/>
            </a:pPr>
            <a:r>
              <a:rPr lang="en-US" sz="1400" dirty="0">
                <a:solidFill>
                  <a:schemeClr val="accent1"/>
                </a:solidFill>
                <a:latin typeface="Times"/>
                <a:cs typeface="Times"/>
              </a:rPr>
              <a:t>Select source sheet</a:t>
            </a:r>
          </a:p>
        </p:txBody>
      </p:sp>
      <p:sp>
        <p:nvSpPr>
          <p:cNvPr id="32" name="TextBox 31"/>
          <p:cNvSpPr txBox="1"/>
          <p:nvPr/>
        </p:nvSpPr>
        <p:spPr>
          <a:xfrm>
            <a:off x="4754788" y="5887681"/>
            <a:ext cx="3239528" cy="918200"/>
          </a:xfrm>
          <a:prstGeom prst="rect">
            <a:avLst/>
          </a:prstGeom>
          <a:noFill/>
        </p:spPr>
        <p:txBody>
          <a:bodyPr wrap="square" rtlCol="0">
            <a:spAutoFit/>
          </a:bodyPr>
          <a:lstStyle/>
          <a:p>
            <a:pPr marL="342900" indent="-342900">
              <a:spcBef>
                <a:spcPts val="700"/>
              </a:spcBef>
              <a:buSzPct val="100000"/>
              <a:buFont typeface="+mj-lt"/>
              <a:buAutoNum type="arabicPeriod" startAt="5"/>
            </a:pPr>
            <a:r>
              <a:rPr lang="en-US" sz="1400" dirty="0">
                <a:solidFill>
                  <a:schemeClr val="accent1"/>
                </a:solidFill>
                <a:latin typeface="Times"/>
                <a:cs typeface="Times"/>
              </a:rPr>
              <a:t>Select how you want to launch action</a:t>
            </a:r>
          </a:p>
          <a:p>
            <a:pPr marL="342900" indent="-342900">
              <a:spcBef>
                <a:spcPts val="700"/>
              </a:spcBef>
              <a:buSzPct val="100000"/>
              <a:buFont typeface="+mj-lt"/>
              <a:buAutoNum type="arabicPeriod" startAt="5"/>
            </a:pPr>
            <a:r>
              <a:rPr lang="en-US" sz="1400" dirty="0">
                <a:solidFill>
                  <a:schemeClr val="accent1"/>
                </a:solidFill>
                <a:latin typeface="Times"/>
                <a:cs typeface="Times"/>
              </a:rPr>
              <a:t>Select target sheet</a:t>
            </a:r>
          </a:p>
          <a:p>
            <a:pPr marL="342900" indent="-342900">
              <a:spcBef>
                <a:spcPts val="700"/>
              </a:spcBef>
              <a:buSzPct val="100000"/>
              <a:buFont typeface="+mj-lt"/>
              <a:buAutoNum type="arabicPeriod" startAt="5"/>
            </a:pPr>
            <a:r>
              <a:rPr lang="en-US" sz="1400" dirty="0">
                <a:solidFill>
                  <a:schemeClr val="accent1"/>
                </a:solidFill>
                <a:latin typeface="Times"/>
                <a:cs typeface="Times"/>
              </a:rPr>
              <a:t>Select fields you want to highlight</a:t>
            </a:r>
          </a:p>
        </p:txBody>
      </p:sp>
      <p:sp>
        <p:nvSpPr>
          <p:cNvPr id="2" name="Slide Number Placeholder 1"/>
          <p:cNvSpPr>
            <a:spLocks noGrp="1"/>
          </p:cNvSpPr>
          <p:nvPr>
            <p:ph type="sldNum" sz="quarter" idx="12"/>
          </p:nvPr>
        </p:nvSpPr>
        <p:spPr/>
        <p:txBody>
          <a:bodyPr/>
          <a:lstStyle/>
          <a:p>
            <a:fld id="{337173B5-5C6A-A341-A2E8-B18E24EC71E0}" type="slidenum">
              <a:rPr lang="en-US" smtClean="0"/>
              <a:t>7</a:t>
            </a:fld>
            <a:endParaRPr lang="en-US"/>
          </a:p>
        </p:txBody>
      </p:sp>
    </p:spTree>
    <p:extLst>
      <p:ext uri="{BB962C8B-B14F-4D97-AF65-F5344CB8AC3E}">
        <p14:creationId xmlns:p14="http://schemas.microsoft.com/office/powerpoint/2010/main" val="186088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07798"/>
            <a:ext cx="8229600" cy="1143000"/>
          </a:xfrm>
        </p:spPr>
        <p:txBody>
          <a:bodyPr>
            <a:normAutofit/>
          </a:bodyPr>
          <a:lstStyle/>
          <a:p>
            <a:pPr algn="l"/>
            <a:r>
              <a:rPr lang="en-US" sz="3200" b="1" dirty="0">
                <a:latin typeface="Avenir Next Regular"/>
                <a:cs typeface="Avenir Next Regular"/>
              </a:rPr>
              <a:t>Data visualization best practices</a:t>
            </a:r>
          </a:p>
        </p:txBody>
      </p:sp>
      <p:sp>
        <p:nvSpPr>
          <p:cNvPr id="15" name="Text Placeholder 4"/>
          <p:cNvSpPr txBox="1">
            <a:spLocks/>
          </p:cNvSpPr>
          <p:nvPr/>
        </p:nvSpPr>
        <p:spPr>
          <a:xfrm>
            <a:off x="1871472" y="1357445"/>
            <a:ext cx="8412480" cy="75725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Times"/>
                <a:cs typeface="Times"/>
              </a:rPr>
              <a:t>Avoid rookie mistakes by leveraging a few data visualization best practices</a:t>
            </a:r>
          </a:p>
          <a:p>
            <a:endParaRPr lang="en-US" dirty="0">
              <a:latin typeface="Times"/>
              <a:cs typeface="Times"/>
            </a:endParaRPr>
          </a:p>
        </p:txBody>
      </p:sp>
      <p:sp>
        <p:nvSpPr>
          <p:cNvPr id="16" name="Rectangle 15"/>
          <p:cNvSpPr/>
          <p:nvPr/>
        </p:nvSpPr>
        <p:spPr>
          <a:xfrm>
            <a:off x="2222310" y="2810545"/>
            <a:ext cx="3375342" cy="1682749"/>
          </a:xfrm>
          <a:prstGeom prst="rect">
            <a:avLst/>
          </a:prstGeom>
          <a:solidFill>
            <a:schemeClr val="bg1"/>
          </a:solidFill>
          <a:ln w="38100">
            <a:solidFill>
              <a:srgbClr val="002C69"/>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US" sz="1400" dirty="0">
              <a:solidFill>
                <a:schemeClr val="tx2"/>
              </a:solidFill>
              <a:latin typeface="Times"/>
              <a:cs typeface="Times"/>
            </a:endParaRPr>
          </a:p>
          <a:p>
            <a:pPr>
              <a:defRPr/>
            </a:pPr>
            <a:endParaRPr lang="en-US" sz="1400" dirty="0">
              <a:solidFill>
                <a:schemeClr val="tx2"/>
              </a:solidFill>
              <a:latin typeface="Times"/>
              <a:cs typeface="Times"/>
            </a:endParaRPr>
          </a:p>
          <a:p>
            <a:pPr>
              <a:defRPr/>
            </a:pPr>
            <a:r>
              <a:rPr lang="en-US" sz="1400" dirty="0">
                <a:solidFill>
                  <a:schemeClr val="tx2"/>
                </a:solidFill>
                <a:latin typeface="Times"/>
                <a:cs typeface="Times"/>
              </a:rPr>
              <a:t>Clean data is good data when it comes to data analytics, properly formatted and structured data is essential</a:t>
            </a:r>
          </a:p>
        </p:txBody>
      </p:sp>
      <p:sp>
        <p:nvSpPr>
          <p:cNvPr id="17" name="Rectangle 16"/>
          <p:cNvSpPr/>
          <p:nvPr/>
        </p:nvSpPr>
        <p:spPr>
          <a:xfrm>
            <a:off x="1871472" y="2469231"/>
            <a:ext cx="685800" cy="685800"/>
          </a:xfrm>
          <a:prstGeom prst="rect">
            <a:avLst/>
          </a:prstGeom>
          <a:solidFill>
            <a:srgbClr val="002C69"/>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Times"/>
              <a:cs typeface="Times"/>
            </a:endParaRPr>
          </a:p>
        </p:txBody>
      </p:sp>
      <p:sp>
        <p:nvSpPr>
          <p:cNvPr id="18" name="TextBox 25"/>
          <p:cNvSpPr txBox="1">
            <a:spLocks noChangeArrowheads="1"/>
          </p:cNvSpPr>
          <p:nvPr/>
        </p:nvSpPr>
        <p:spPr bwMode="auto">
          <a:xfrm>
            <a:off x="2503297" y="2831181"/>
            <a:ext cx="245451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a:solidFill>
                  <a:srgbClr val="3C3C3B"/>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400">
                <a:solidFill>
                  <a:srgbClr val="3C3C3B"/>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9pPr>
          </a:lstStyle>
          <a:p>
            <a:pPr>
              <a:spcBef>
                <a:spcPct val="0"/>
              </a:spcBef>
              <a:buFontTx/>
              <a:buNone/>
            </a:pPr>
            <a:r>
              <a:rPr lang="en-US" altLang="en-US" sz="1600" b="1" dirty="0">
                <a:solidFill>
                  <a:schemeClr val="tx2"/>
                </a:solidFill>
                <a:latin typeface="Times"/>
                <a:cs typeface="Times"/>
              </a:rPr>
              <a:t>Garbage In, Garbage Out</a:t>
            </a:r>
          </a:p>
        </p:txBody>
      </p:sp>
      <p:pic>
        <p:nvPicPr>
          <p:cNvPr id="19" name="Picture 2" descr="https://d30y9cdsu7xlg0.cloudfront.net/png/23427-200.pn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1949196" y="2546955"/>
            <a:ext cx="530352" cy="530352"/>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Rectangle 19"/>
          <p:cNvSpPr/>
          <p:nvPr/>
        </p:nvSpPr>
        <p:spPr>
          <a:xfrm>
            <a:off x="6843840" y="2810545"/>
            <a:ext cx="3374136" cy="1682749"/>
          </a:xfrm>
          <a:prstGeom prst="rect">
            <a:avLst/>
          </a:prstGeom>
          <a:solidFill>
            <a:schemeClr val="bg1"/>
          </a:solidFill>
          <a:ln w="38100">
            <a:solidFill>
              <a:schemeClr val="accent4"/>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US" sz="1400" dirty="0">
              <a:solidFill>
                <a:schemeClr val="tx2"/>
              </a:solidFill>
              <a:latin typeface="Times"/>
              <a:cs typeface="Times"/>
            </a:endParaRPr>
          </a:p>
          <a:p>
            <a:pPr>
              <a:defRPr/>
            </a:pPr>
            <a:endParaRPr lang="en-US" sz="1400" dirty="0">
              <a:solidFill>
                <a:schemeClr val="tx2"/>
              </a:solidFill>
              <a:latin typeface="Times"/>
              <a:cs typeface="Times"/>
            </a:endParaRPr>
          </a:p>
          <a:p>
            <a:pPr>
              <a:defRPr/>
            </a:pPr>
            <a:r>
              <a:rPr lang="en-US" sz="1400" dirty="0">
                <a:solidFill>
                  <a:schemeClr val="tx2"/>
                </a:solidFill>
                <a:latin typeface="Times"/>
                <a:cs typeface="Times"/>
              </a:rPr>
              <a:t>Simple visualizations are the easiest to comprehend, so keep unnecessary graphics, colors, and shapes to a minimum</a:t>
            </a:r>
          </a:p>
        </p:txBody>
      </p:sp>
      <p:sp>
        <p:nvSpPr>
          <p:cNvPr id="33" name="Rectangle 32"/>
          <p:cNvSpPr/>
          <p:nvPr/>
        </p:nvSpPr>
        <p:spPr>
          <a:xfrm>
            <a:off x="6493002" y="2469231"/>
            <a:ext cx="685800" cy="6858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Times"/>
              <a:cs typeface="Times"/>
            </a:endParaRPr>
          </a:p>
        </p:txBody>
      </p:sp>
      <p:sp>
        <p:nvSpPr>
          <p:cNvPr id="34" name="TextBox 25"/>
          <p:cNvSpPr txBox="1">
            <a:spLocks noChangeArrowheads="1"/>
          </p:cNvSpPr>
          <p:nvPr/>
        </p:nvSpPr>
        <p:spPr bwMode="auto">
          <a:xfrm>
            <a:off x="7124828" y="2831181"/>
            <a:ext cx="286518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a:solidFill>
                  <a:srgbClr val="3C3C3B"/>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400">
                <a:solidFill>
                  <a:srgbClr val="3C3C3B"/>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9pPr>
          </a:lstStyle>
          <a:p>
            <a:pPr>
              <a:spcBef>
                <a:spcPct val="0"/>
              </a:spcBef>
              <a:buFontTx/>
              <a:buNone/>
            </a:pPr>
            <a:r>
              <a:rPr lang="en-US" altLang="en-US" sz="1600" b="1" dirty="0">
                <a:solidFill>
                  <a:schemeClr val="tx2"/>
                </a:solidFill>
                <a:latin typeface="Times"/>
                <a:cs typeface="Times"/>
              </a:rPr>
              <a:t>Increase the Data-to-Ink Ratio</a:t>
            </a:r>
          </a:p>
        </p:txBody>
      </p:sp>
      <p:sp>
        <p:nvSpPr>
          <p:cNvPr id="35" name="Rectangle 34"/>
          <p:cNvSpPr/>
          <p:nvPr/>
        </p:nvSpPr>
        <p:spPr>
          <a:xfrm>
            <a:off x="2222310" y="5088110"/>
            <a:ext cx="3375342" cy="1682749"/>
          </a:xfrm>
          <a:prstGeom prst="rect">
            <a:avLst/>
          </a:prstGeom>
          <a:solidFill>
            <a:schemeClr val="bg1"/>
          </a:solidFill>
          <a:ln w="38100">
            <a:solidFill>
              <a:schemeClr val="bg2"/>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US" sz="1400" dirty="0">
              <a:solidFill>
                <a:schemeClr val="tx2"/>
              </a:solidFill>
              <a:latin typeface="Times"/>
              <a:cs typeface="Times"/>
            </a:endParaRPr>
          </a:p>
          <a:p>
            <a:pPr>
              <a:defRPr/>
            </a:pPr>
            <a:endParaRPr lang="en-US" sz="1400" dirty="0">
              <a:solidFill>
                <a:schemeClr val="tx2"/>
              </a:solidFill>
              <a:latin typeface="Times"/>
              <a:cs typeface="Times"/>
            </a:endParaRPr>
          </a:p>
          <a:p>
            <a:pPr>
              <a:defRPr/>
            </a:pPr>
            <a:r>
              <a:rPr lang="en-US" sz="1400" dirty="0">
                <a:solidFill>
                  <a:schemeClr val="tx2"/>
                </a:solidFill>
                <a:latin typeface="Times"/>
                <a:cs typeface="Times"/>
              </a:rPr>
              <a:t>Pie is great to eat but bad for visualizing data as it makes it difficult to distinguish relativity. Use bar charts instead</a:t>
            </a:r>
          </a:p>
        </p:txBody>
      </p:sp>
      <p:sp>
        <p:nvSpPr>
          <p:cNvPr id="36" name="Rectangle 35"/>
          <p:cNvSpPr/>
          <p:nvPr/>
        </p:nvSpPr>
        <p:spPr>
          <a:xfrm>
            <a:off x="1871472" y="4746796"/>
            <a:ext cx="685800" cy="6858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Times"/>
              <a:cs typeface="Times"/>
            </a:endParaRPr>
          </a:p>
        </p:txBody>
      </p:sp>
      <p:sp>
        <p:nvSpPr>
          <p:cNvPr id="37" name="TextBox 25"/>
          <p:cNvSpPr txBox="1">
            <a:spLocks noChangeArrowheads="1"/>
          </p:cNvSpPr>
          <p:nvPr/>
        </p:nvSpPr>
        <p:spPr bwMode="auto">
          <a:xfrm>
            <a:off x="2503297" y="5108746"/>
            <a:ext cx="14839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a:solidFill>
                  <a:srgbClr val="3C3C3B"/>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400">
                <a:solidFill>
                  <a:srgbClr val="3C3C3B"/>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9pPr>
          </a:lstStyle>
          <a:p>
            <a:pPr>
              <a:spcBef>
                <a:spcPct val="0"/>
              </a:spcBef>
              <a:buFontTx/>
              <a:buNone/>
            </a:pPr>
            <a:r>
              <a:rPr lang="en-US" altLang="en-US" sz="1600" b="1" dirty="0">
                <a:solidFill>
                  <a:schemeClr val="tx2"/>
                </a:solidFill>
                <a:latin typeface="Times"/>
                <a:cs typeface="Times"/>
              </a:rPr>
              <a:t>No Pie Charts!</a:t>
            </a:r>
          </a:p>
        </p:txBody>
      </p:sp>
      <p:pic>
        <p:nvPicPr>
          <p:cNvPr id="38" name="Picture 4" descr="https://d30y9cdsu7xlg0.cloudfront.net/png/133760-200.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flipH="1">
            <a:off x="6570726" y="2546955"/>
            <a:ext cx="530352" cy="530352"/>
          </a:xfrm>
          <a:prstGeom prst="rect">
            <a:avLst/>
          </a:prstGeom>
          <a:noFill/>
          <a:extLst>
            <a:ext uri="{909E8E84-426E-40dd-AFC4-6F175D3DCCD1}">
              <a14:hiddenFill xmlns:a14="http://schemas.microsoft.com/office/drawing/2010/main" xmlns="">
                <a:solidFill>
                  <a:srgbClr val="FFFFFF"/>
                </a:solidFill>
              </a14:hiddenFill>
            </a:ext>
          </a:extLst>
        </p:spPr>
      </p:pic>
      <p:pic>
        <p:nvPicPr>
          <p:cNvPr id="39" name="Picture 6" descr="https://d30y9cdsu7xlg0.cloudfront.net/png/32976-200.png"/>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1949196" y="4822933"/>
            <a:ext cx="530352" cy="530352"/>
          </a:xfrm>
          <a:prstGeom prst="rect">
            <a:avLst/>
          </a:prstGeom>
          <a:noFill/>
          <a:extLst>
            <a:ext uri="{909E8E84-426E-40dd-AFC4-6F175D3DCCD1}">
              <a14:hiddenFill xmlns:a14="http://schemas.microsoft.com/office/drawing/2010/main" xmlns="">
                <a:solidFill>
                  <a:srgbClr val="FFFFFF"/>
                </a:solidFill>
              </a14:hiddenFill>
            </a:ext>
          </a:extLst>
        </p:spPr>
      </p:pic>
      <p:sp>
        <p:nvSpPr>
          <p:cNvPr id="40" name="Rectangle 39"/>
          <p:cNvSpPr/>
          <p:nvPr/>
        </p:nvSpPr>
        <p:spPr>
          <a:xfrm>
            <a:off x="6843840" y="5088110"/>
            <a:ext cx="3375342" cy="1682749"/>
          </a:xfrm>
          <a:prstGeom prst="rect">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US" sz="1400" dirty="0">
              <a:solidFill>
                <a:schemeClr val="tx2"/>
              </a:solidFill>
              <a:latin typeface="Times"/>
              <a:cs typeface="Times"/>
            </a:endParaRPr>
          </a:p>
          <a:p>
            <a:pPr>
              <a:defRPr/>
            </a:pPr>
            <a:endParaRPr lang="en-US" sz="1400" dirty="0">
              <a:solidFill>
                <a:schemeClr val="tx2"/>
              </a:solidFill>
              <a:latin typeface="Times"/>
              <a:cs typeface="Times"/>
            </a:endParaRPr>
          </a:p>
          <a:p>
            <a:pPr>
              <a:defRPr/>
            </a:pPr>
            <a:r>
              <a:rPr lang="en-US" sz="1400" dirty="0">
                <a:solidFill>
                  <a:schemeClr val="tx2"/>
                </a:solidFill>
                <a:latin typeface="Times"/>
                <a:cs typeface="Times"/>
              </a:rPr>
              <a:t>It’s easy to default to using a map view when you have geographic data, but they are really only needed when showing trends by location</a:t>
            </a:r>
          </a:p>
        </p:txBody>
      </p:sp>
      <p:sp>
        <p:nvSpPr>
          <p:cNvPr id="41" name="Rectangle 40"/>
          <p:cNvSpPr/>
          <p:nvPr/>
        </p:nvSpPr>
        <p:spPr>
          <a:xfrm>
            <a:off x="6493002" y="4746796"/>
            <a:ext cx="685800" cy="685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Times"/>
              <a:cs typeface="Times"/>
            </a:endParaRPr>
          </a:p>
        </p:txBody>
      </p:sp>
      <p:sp>
        <p:nvSpPr>
          <p:cNvPr id="42" name="TextBox 25"/>
          <p:cNvSpPr txBox="1">
            <a:spLocks noChangeArrowheads="1"/>
          </p:cNvSpPr>
          <p:nvPr/>
        </p:nvSpPr>
        <p:spPr bwMode="auto">
          <a:xfrm>
            <a:off x="7124827" y="5108746"/>
            <a:ext cx="264687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a:solidFill>
                  <a:srgbClr val="3C3C3B"/>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400">
                <a:solidFill>
                  <a:srgbClr val="3C3C3B"/>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200">
                <a:solidFill>
                  <a:srgbClr val="3C3C3B"/>
                </a:solidFill>
                <a:latin typeface="Arial" panose="020B0604020202020204" pitchFamily="34" charset="0"/>
                <a:cs typeface="Arial" panose="020B0604020202020204" pitchFamily="34" charset="0"/>
              </a:defRPr>
            </a:lvl9pPr>
          </a:lstStyle>
          <a:p>
            <a:pPr>
              <a:spcBef>
                <a:spcPct val="0"/>
              </a:spcBef>
              <a:buFontTx/>
              <a:buNone/>
            </a:pPr>
            <a:r>
              <a:rPr lang="en-US" altLang="en-US" sz="1600" b="1" dirty="0">
                <a:solidFill>
                  <a:schemeClr val="tx2"/>
                </a:solidFill>
                <a:latin typeface="Times"/>
                <a:cs typeface="Times"/>
              </a:rPr>
              <a:t>Do You Really Need a Map?</a:t>
            </a:r>
          </a:p>
        </p:txBody>
      </p:sp>
      <p:pic>
        <p:nvPicPr>
          <p:cNvPr id="43" name="Picture 8" descr="https://d30y9cdsu7xlg0.cloudfront.net/png/16699-200.png"/>
          <p:cNvPicPr>
            <a:picLocks noChangeAspect="1" noChangeArrowheads="1"/>
          </p:cNvPicPr>
          <p:nvPr/>
        </p:nvPicPr>
        <p:blipFill>
          <a:blip r:embed="rId5" cstate="print">
            <a:lum bright="70000" contrast="-70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570726" y="4822933"/>
            <a:ext cx="530352" cy="53035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a:xfrm>
            <a:off x="8451504" y="6356351"/>
            <a:ext cx="2133600" cy="365125"/>
          </a:xfrm>
        </p:spPr>
        <p:txBody>
          <a:bodyPr/>
          <a:lstStyle/>
          <a:p>
            <a:fld id="{337173B5-5C6A-A341-A2E8-B18E24EC71E0}" type="slidenum">
              <a:rPr lang="en-US" smtClean="0"/>
              <a:t>8</a:t>
            </a:fld>
            <a:endParaRPr lang="en-US" dirty="0"/>
          </a:p>
        </p:txBody>
      </p:sp>
    </p:spTree>
    <p:extLst>
      <p:ext uri="{BB962C8B-B14F-4D97-AF65-F5344CB8AC3E}">
        <p14:creationId xmlns:p14="http://schemas.microsoft.com/office/powerpoint/2010/main" val="1088009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1166"/>
            <a:ext cx="8229600" cy="1143000"/>
          </a:xfrm>
        </p:spPr>
        <p:txBody>
          <a:bodyPr>
            <a:noAutofit/>
          </a:bodyPr>
          <a:lstStyle/>
          <a:p>
            <a:pPr algn="l"/>
            <a:r>
              <a:rPr lang="en-US" sz="3200" b="1" dirty="0">
                <a:latin typeface="Avenir Next Regular"/>
                <a:cs typeface="Avenir Next Regular"/>
              </a:rPr>
              <a:t>Drilling down</a:t>
            </a:r>
          </a:p>
        </p:txBody>
      </p:sp>
      <p:pic>
        <p:nvPicPr>
          <p:cNvPr id="6" name="Picture 54" descr="http://onlinehelp.tableausoftware.com/v8.0/pro/online/en-us/Img/wwd_drilldown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736" y="1641505"/>
            <a:ext cx="8347073" cy="338191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2"/>
          </p:nvPr>
        </p:nvSpPr>
        <p:spPr/>
        <p:txBody>
          <a:bodyPr/>
          <a:lstStyle/>
          <a:p>
            <a:fld id="{337173B5-5C6A-A341-A2E8-B18E24EC71E0}" type="slidenum">
              <a:rPr lang="en-US" smtClean="0"/>
              <a:t>9</a:t>
            </a:fld>
            <a:endParaRPr lang="en-US"/>
          </a:p>
        </p:txBody>
      </p:sp>
    </p:spTree>
    <p:extLst>
      <p:ext uri="{BB962C8B-B14F-4D97-AF65-F5344CB8AC3E}">
        <p14:creationId xmlns:p14="http://schemas.microsoft.com/office/powerpoint/2010/main" val="1880632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2888</TotalTime>
  <Words>504</Words>
  <Application>Microsoft Macintosh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Regular</vt:lpstr>
      <vt:lpstr>Calibri</vt:lpstr>
      <vt:lpstr>Calibri Light</vt:lpstr>
      <vt:lpstr>Times</vt:lpstr>
      <vt:lpstr>Office Theme</vt:lpstr>
      <vt:lpstr>Overcoming the C-Suite’s Distrust of AI</vt:lpstr>
      <vt:lpstr>You’re Still Being Tracked on the Internet, Just in a Different Way</vt:lpstr>
      <vt:lpstr>Gartner: Four Types of Analytics Capabilities</vt:lpstr>
      <vt:lpstr>Gartner Magic Quadrant for Analytics and Business Intelligence Platforms</vt:lpstr>
      <vt:lpstr>Creating a dashboard</vt:lpstr>
      <vt:lpstr>Build a dashboard</vt:lpstr>
      <vt:lpstr>Useful features</vt:lpstr>
      <vt:lpstr>Data visualization best practices</vt:lpstr>
      <vt:lpstr>Drilling down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DSO 428</dc:title>
  <dc:creator>Erik Krogh</dc:creator>
  <cp:lastModifiedBy>Adam von Arnim</cp:lastModifiedBy>
  <cp:revision>32</cp:revision>
  <dcterms:created xsi:type="dcterms:W3CDTF">2022-03-26T12:29:27Z</dcterms:created>
  <dcterms:modified xsi:type="dcterms:W3CDTF">2022-05-02T21:26:06Z</dcterms:modified>
</cp:coreProperties>
</file>