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838" r:id="rId2"/>
    <p:sldId id="839" r:id="rId3"/>
    <p:sldId id="793" r:id="rId4"/>
    <p:sldId id="70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p:restoredTop sz="96327"/>
  </p:normalViewPr>
  <p:slideViewPr>
    <p:cSldViewPr snapToGrid="0" snapToObjects="1">
      <p:cViewPr varScale="1">
        <p:scale>
          <a:sx n="105" d="100"/>
          <a:sy n="105"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D8F290-52AA-401E-9390-3D50AC93C82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8E9DF64-41EF-4673-B890-28D66ABBC3E9}">
      <dgm:prSet/>
      <dgm:spPr/>
      <dgm:t>
        <a:bodyPr/>
        <a:lstStyle/>
        <a:p>
          <a:r>
            <a:rPr lang="en-US"/>
            <a:t>Identify the problem/opportunity</a:t>
          </a:r>
        </a:p>
      </dgm:t>
    </dgm:pt>
    <dgm:pt modelId="{68EEF074-EDC0-49CB-B977-702A14B52D48}" type="parTrans" cxnId="{E2DEEFC6-22D9-4F00-954B-29335862FD15}">
      <dgm:prSet/>
      <dgm:spPr/>
      <dgm:t>
        <a:bodyPr/>
        <a:lstStyle/>
        <a:p>
          <a:endParaRPr lang="en-US"/>
        </a:p>
      </dgm:t>
    </dgm:pt>
    <dgm:pt modelId="{7E552E0B-BA96-48B6-9C15-9101147F1B75}" type="sibTrans" cxnId="{E2DEEFC6-22D9-4F00-954B-29335862FD15}">
      <dgm:prSet/>
      <dgm:spPr/>
      <dgm:t>
        <a:bodyPr/>
        <a:lstStyle/>
        <a:p>
          <a:endParaRPr lang="en-US"/>
        </a:p>
      </dgm:t>
    </dgm:pt>
    <dgm:pt modelId="{A654D917-6038-4BDD-8D3E-700E8F5D929B}">
      <dgm:prSet/>
      <dgm:spPr/>
      <dgm:t>
        <a:bodyPr/>
        <a:lstStyle/>
        <a:p>
          <a:r>
            <a:rPr lang="en-US"/>
            <a:t>Hypothesis testing</a:t>
          </a:r>
        </a:p>
      </dgm:t>
    </dgm:pt>
    <dgm:pt modelId="{79EA7C5E-9B09-4759-A54B-D008793F8922}" type="parTrans" cxnId="{42AB53F2-4856-4946-8AAB-1F72DE56041E}">
      <dgm:prSet/>
      <dgm:spPr/>
      <dgm:t>
        <a:bodyPr/>
        <a:lstStyle/>
        <a:p>
          <a:endParaRPr lang="en-US"/>
        </a:p>
      </dgm:t>
    </dgm:pt>
    <dgm:pt modelId="{3E7D7A56-DDC4-4705-889A-1488D49D54EA}" type="sibTrans" cxnId="{42AB53F2-4856-4946-8AAB-1F72DE56041E}">
      <dgm:prSet/>
      <dgm:spPr/>
      <dgm:t>
        <a:bodyPr/>
        <a:lstStyle/>
        <a:p>
          <a:endParaRPr lang="en-US"/>
        </a:p>
      </dgm:t>
    </dgm:pt>
    <dgm:pt modelId="{83DDD1D1-8915-46E0-9BB7-7BDAC293437B}">
      <dgm:prSet/>
      <dgm:spPr/>
      <dgm:t>
        <a:bodyPr/>
        <a:lstStyle/>
        <a:p>
          <a:r>
            <a:rPr lang="en-US"/>
            <a:t>Design the experiment</a:t>
          </a:r>
        </a:p>
      </dgm:t>
    </dgm:pt>
    <dgm:pt modelId="{B192E241-8144-4109-AD15-36496AF1AEBE}" type="parTrans" cxnId="{43DD5493-2D8A-410A-B189-4C1F899B4B7B}">
      <dgm:prSet/>
      <dgm:spPr/>
      <dgm:t>
        <a:bodyPr/>
        <a:lstStyle/>
        <a:p>
          <a:endParaRPr lang="en-US"/>
        </a:p>
      </dgm:t>
    </dgm:pt>
    <dgm:pt modelId="{A97975E9-C815-445C-8469-F06C3A7E3D97}" type="sibTrans" cxnId="{43DD5493-2D8A-410A-B189-4C1F899B4B7B}">
      <dgm:prSet/>
      <dgm:spPr/>
      <dgm:t>
        <a:bodyPr/>
        <a:lstStyle/>
        <a:p>
          <a:endParaRPr lang="en-US"/>
        </a:p>
      </dgm:t>
    </dgm:pt>
    <dgm:pt modelId="{D27209E3-53C8-42A0-93EC-8CC4787D52F7}">
      <dgm:prSet/>
      <dgm:spPr/>
      <dgm:t>
        <a:bodyPr/>
        <a:lstStyle/>
        <a:p>
          <a:r>
            <a:rPr lang="en-US"/>
            <a:t>Run the experiment</a:t>
          </a:r>
        </a:p>
      </dgm:t>
    </dgm:pt>
    <dgm:pt modelId="{9E3C2A03-B688-4507-84C4-7231251210DD}" type="parTrans" cxnId="{DCB759C3-07EB-428D-8F56-F491D05400D5}">
      <dgm:prSet/>
      <dgm:spPr/>
      <dgm:t>
        <a:bodyPr/>
        <a:lstStyle/>
        <a:p>
          <a:endParaRPr lang="en-US"/>
        </a:p>
      </dgm:t>
    </dgm:pt>
    <dgm:pt modelId="{83040CCF-5E78-4184-890C-1D3950A19A4B}" type="sibTrans" cxnId="{DCB759C3-07EB-428D-8F56-F491D05400D5}">
      <dgm:prSet/>
      <dgm:spPr/>
      <dgm:t>
        <a:bodyPr/>
        <a:lstStyle/>
        <a:p>
          <a:endParaRPr lang="en-US"/>
        </a:p>
      </dgm:t>
    </dgm:pt>
    <dgm:pt modelId="{541F1BF8-E80E-4223-BE23-40158485E9EA}">
      <dgm:prSet/>
      <dgm:spPr/>
      <dgm:t>
        <a:bodyPr/>
        <a:lstStyle/>
        <a:p>
          <a:r>
            <a:rPr lang="en-US"/>
            <a:t>Perform validity checks</a:t>
          </a:r>
        </a:p>
      </dgm:t>
    </dgm:pt>
    <dgm:pt modelId="{556A5ECD-F406-4FA5-A668-EB35E49FCF76}" type="parTrans" cxnId="{E3A08EBF-AB7F-4133-9060-33548C4F4CB8}">
      <dgm:prSet/>
      <dgm:spPr/>
      <dgm:t>
        <a:bodyPr/>
        <a:lstStyle/>
        <a:p>
          <a:endParaRPr lang="en-US"/>
        </a:p>
      </dgm:t>
    </dgm:pt>
    <dgm:pt modelId="{C4A881ED-F5B9-4F37-8534-57D0C1E3FABC}" type="sibTrans" cxnId="{E3A08EBF-AB7F-4133-9060-33548C4F4CB8}">
      <dgm:prSet/>
      <dgm:spPr/>
      <dgm:t>
        <a:bodyPr/>
        <a:lstStyle/>
        <a:p>
          <a:endParaRPr lang="en-US"/>
        </a:p>
      </dgm:t>
    </dgm:pt>
    <dgm:pt modelId="{E8A88B2A-0736-4B52-9453-167C8D76F9FE}">
      <dgm:prSet/>
      <dgm:spPr/>
      <dgm:t>
        <a:bodyPr/>
        <a:lstStyle/>
        <a:p>
          <a:r>
            <a:rPr lang="en-US"/>
            <a:t>Interpret results</a:t>
          </a:r>
        </a:p>
      </dgm:t>
    </dgm:pt>
    <dgm:pt modelId="{A9480824-9DA3-449B-B933-19DE31C8FFE5}" type="parTrans" cxnId="{12DDB92E-FFC2-4B3D-8DA9-B2A2D4CEDF94}">
      <dgm:prSet/>
      <dgm:spPr/>
      <dgm:t>
        <a:bodyPr/>
        <a:lstStyle/>
        <a:p>
          <a:endParaRPr lang="en-US"/>
        </a:p>
      </dgm:t>
    </dgm:pt>
    <dgm:pt modelId="{134A56D4-B42D-4751-9070-7B471BFAA3C6}" type="sibTrans" cxnId="{12DDB92E-FFC2-4B3D-8DA9-B2A2D4CEDF94}">
      <dgm:prSet/>
      <dgm:spPr/>
      <dgm:t>
        <a:bodyPr/>
        <a:lstStyle/>
        <a:p>
          <a:endParaRPr lang="en-US"/>
        </a:p>
      </dgm:t>
    </dgm:pt>
    <dgm:pt modelId="{1E79F928-7524-49CE-AE4B-A61D278E41C5}">
      <dgm:prSet/>
      <dgm:spPr/>
      <dgm:t>
        <a:bodyPr/>
        <a:lstStyle/>
        <a:p>
          <a:r>
            <a:rPr lang="en-US"/>
            <a:t>Make a decision whether to launch the change or not</a:t>
          </a:r>
        </a:p>
      </dgm:t>
    </dgm:pt>
    <dgm:pt modelId="{8FFCD51D-854B-4F78-BCDF-51CD80F23B63}" type="parTrans" cxnId="{D311AF47-CA2A-4E4A-B262-2632D76D0F09}">
      <dgm:prSet/>
      <dgm:spPr/>
      <dgm:t>
        <a:bodyPr/>
        <a:lstStyle/>
        <a:p>
          <a:endParaRPr lang="en-US"/>
        </a:p>
      </dgm:t>
    </dgm:pt>
    <dgm:pt modelId="{8B8B8BA2-4BA9-4151-8F07-9F9C8A679D2A}" type="sibTrans" cxnId="{D311AF47-CA2A-4E4A-B262-2632D76D0F09}">
      <dgm:prSet/>
      <dgm:spPr/>
      <dgm:t>
        <a:bodyPr/>
        <a:lstStyle/>
        <a:p>
          <a:endParaRPr lang="en-US"/>
        </a:p>
      </dgm:t>
    </dgm:pt>
    <dgm:pt modelId="{C783F290-8F79-0843-8443-EC16C07807A1}" type="pres">
      <dgm:prSet presAssocID="{BED8F290-52AA-401E-9390-3D50AC93C829}" presName="vert0" presStyleCnt="0">
        <dgm:presLayoutVars>
          <dgm:dir/>
          <dgm:animOne val="branch"/>
          <dgm:animLvl val="lvl"/>
        </dgm:presLayoutVars>
      </dgm:prSet>
      <dgm:spPr/>
    </dgm:pt>
    <dgm:pt modelId="{F50BF2FD-2237-484E-9C7F-4D0F60262627}" type="pres">
      <dgm:prSet presAssocID="{F8E9DF64-41EF-4673-B890-28D66ABBC3E9}" presName="thickLine" presStyleLbl="alignNode1" presStyleIdx="0" presStyleCnt="7"/>
      <dgm:spPr/>
    </dgm:pt>
    <dgm:pt modelId="{FB8F5D92-B6D5-D345-A8A2-9F2F350A8591}" type="pres">
      <dgm:prSet presAssocID="{F8E9DF64-41EF-4673-B890-28D66ABBC3E9}" presName="horz1" presStyleCnt="0"/>
      <dgm:spPr/>
    </dgm:pt>
    <dgm:pt modelId="{91FD18C5-53D3-7D46-8FAE-9824EC3A9113}" type="pres">
      <dgm:prSet presAssocID="{F8E9DF64-41EF-4673-B890-28D66ABBC3E9}" presName="tx1" presStyleLbl="revTx" presStyleIdx="0" presStyleCnt="7"/>
      <dgm:spPr/>
    </dgm:pt>
    <dgm:pt modelId="{514CAC57-1F03-1745-A2DC-737A094A2273}" type="pres">
      <dgm:prSet presAssocID="{F8E9DF64-41EF-4673-B890-28D66ABBC3E9}" presName="vert1" presStyleCnt="0"/>
      <dgm:spPr/>
    </dgm:pt>
    <dgm:pt modelId="{DB820F74-56EB-AD41-8193-C802B1809DB0}" type="pres">
      <dgm:prSet presAssocID="{A654D917-6038-4BDD-8D3E-700E8F5D929B}" presName="thickLine" presStyleLbl="alignNode1" presStyleIdx="1" presStyleCnt="7"/>
      <dgm:spPr/>
    </dgm:pt>
    <dgm:pt modelId="{387613DA-2D59-4A4E-AD45-E49C29D23170}" type="pres">
      <dgm:prSet presAssocID="{A654D917-6038-4BDD-8D3E-700E8F5D929B}" presName="horz1" presStyleCnt="0"/>
      <dgm:spPr/>
    </dgm:pt>
    <dgm:pt modelId="{E9F2927D-9E0E-5C45-9611-9C4EDA42B57F}" type="pres">
      <dgm:prSet presAssocID="{A654D917-6038-4BDD-8D3E-700E8F5D929B}" presName="tx1" presStyleLbl="revTx" presStyleIdx="1" presStyleCnt="7"/>
      <dgm:spPr/>
    </dgm:pt>
    <dgm:pt modelId="{53288602-6CE1-D34A-BB6A-46231800A9BC}" type="pres">
      <dgm:prSet presAssocID="{A654D917-6038-4BDD-8D3E-700E8F5D929B}" presName="vert1" presStyleCnt="0"/>
      <dgm:spPr/>
    </dgm:pt>
    <dgm:pt modelId="{12C854A0-CBE2-864C-A475-A8A467E232B4}" type="pres">
      <dgm:prSet presAssocID="{83DDD1D1-8915-46E0-9BB7-7BDAC293437B}" presName="thickLine" presStyleLbl="alignNode1" presStyleIdx="2" presStyleCnt="7"/>
      <dgm:spPr/>
    </dgm:pt>
    <dgm:pt modelId="{5E81B234-5821-7548-871F-B0502014ABA3}" type="pres">
      <dgm:prSet presAssocID="{83DDD1D1-8915-46E0-9BB7-7BDAC293437B}" presName="horz1" presStyleCnt="0"/>
      <dgm:spPr/>
    </dgm:pt>
    <dgm:pt modelId="{28D47ECC-ED93-0A4F-9C05-E5B8DF2487A5}" type="pres">
      <dgm:prSet presAssocID="{83DDD1D1-8915-46E0-9BB7-7BDAC293437B}" presName="tx1" presStyleLbl="revTx" presStyleIdx="2" presStyleCnt="7"/>
      <dgm:spPr/>
    </dgm:pt>
    <dgm:pt modelId="{3AA9212C-F040-4141-9FA1-A9BB3B63280D}" type="pres">
      <dgm:prSet presAssocID="{83DDD1D1-8915-46E0-9BB7-7BDAC293437B}" presName="vert1" presStyleCnt="0"/>
      <dgm:spPr/>
    </dgm:pt>
    <dgm:pt modelId="{C3DA7599-0277-7842-A559-D1A61A0B2548}" type="pres">
      <dgm:prSet presAssocID="{D27209E3-53C8-42A0-93EC-8CC4787D52F7}" presName="thickLine" presStyleLbl="alignNode1" presStyleIdx="3" presStyleCnt="7"/>
      <dgm:spPr/>
    </dgm:pt>
    <dgm:pt modelId="{C83CADDD-3158-3F47-AFF3-E09BC6082AFD}" type="pres">
      <dgm:prSet presAssocID="{D27209E3-53C8-42A0-93EC-8CC4787D52F7}" presName="horz1" presStyleCnt="0"/>
      <dgm:spPr/>
    </dgm:pt>
    <dgm:pt modelId="{D6D3AAFA-C6C5-D545-A5AA-CAF2CFD7BEA4}" type="pres">
      <dgm:prSet presAssocID="{D27209E3-53C8-42A0-93EC-8CC4787D52F7}" presName="tx1" presStyleLbl="revTx" presStyleIdx="3" presStyleCnt="7"/>
      <dgm:spPr/>
    </dgm:pt>
    <dgm:pt modelId="{355CC3E6-6FA8-F84E-AC52-D42DCDB6281A}" type="pres">
      <dgm:prSet presAssocID="{D27209E3-53C8-42A0-93EC-8CC4787D52F7}" presName="vert1" presStyleCnt="0"/>
      <dgm:spPr/>
    </dgm:pt>
    <dgm:pt modelId="{0A99DDBD-1D1D-EE41-8A9B-3CB260646ED5}" type="pres">
      <dgm:prSet presAssocID="{541F1BF8-E80E-4223-BE23-40158485E9EA}" presName="thickLine" presStyleLbl="alignNode1" presStyleIdx="4" presStyleCnt="7"/>
      <dgm:spPr/>
    </dgm:pt>
    <dgm:pt modelId="{0B406D10-A42F-0742-9E7C-40125960F401}" type="pres">
      <dgm:prSet presAssocID="{541F1BF8-E80E-4223-BE23-40158485E9EA}" presName="horz1" presStyleCnt="0"/>
      <dgm:spPr/>
    </dgm:pt>
    <dgm:pt modelId="{1A106067-1B66-4A46-BE13-642F46B44A44}" type="pres">
      <dgm:prSet presAssocID="{541F1BF8-E80E-4223-BE23-40158485E9EA}" presName="tx1" presStyleLbl="revTx" presStyleIdx="4" presStyleCnt="7"/>
      <dgm:spPr/>
    </dgm:pt>
    <dgm:pt modelId="{155935AE-CF61-B640-94EB-90111CB0CF65}" type="pres">
      <dgm:prSet presAssocID="{541F1BF8-E80E-4223-BE23-40158485E9EA}" presName="vert1" presStyleCnt="0"/>
      <dgm:spPr/>
    </dgm:pt>
    <dgm:pt modelId="{D3B87786-347A-8146-9042-C641F6D89E3F}" type="pres">
      <dgm:prSet presAssocID="{E8A88B2A-0736-4B52-9453-167C8D76F9FE}" presName="thickLine" presStyleLbl="alignNode1" presStyleIdx="5" presStyleCnt="7"/>
      <dgm:spPr/>
    </dgm:pt>
    <dgm:pt modelId="{82FE1809-D23D-6C43-85F7-F0B7009FE47C}" type="pres">
      <dgm:prSet presAssocID="{E8A88B2A-0736-4B52-9453-167C8D76F9FE}" presName="horz1" presStyleCnt="0"/>
      <dgm:spPr/>
    </dgm:pt>
    <dgm:pt modelId="{46C6D47A-5062-A94B-AF6A-70AC8162F98B}" type="pres">
      <dgm:prSet presAssocID="{E8A88B2A-0736-4B52-9453-167C8D76F9FE}" presName="tx1" presStyleLbl="revTx" presStyleIdx="5" presStyleCnt="7"/>
      <dgm:spPr/>
    </dgm:pt>
    <dgm:pt modelId="{1785AD69-1708-0345-A40F-50C9C560BE38}" type="pres">
      <dgm:prSet presAssocID="{E8A88B2A-0736-4B52-9453-167C8D76F9FE}" presName="vert1" presStyleCnt="0"/>
      <dgm:spPr/>
    </dgm:pt>
    <dgm:pt modelId="{97780881-E651-B545-8E5C-FC2423AF593D}" type="pres">
      <dgm:prSet presAssocID="{1E79F928-7524-49CE-AE4B-A61D278E41C5}" presName="thickLine" presStyleLbl="alignNode1" presStyleIdx="6" presStyleCnt="7"/>
      <dgm:spPr/>
    </dgm:pt>
    <dgm:pt modelId="{501A8040-E6E6-094C-B379-CC6FFD3905F8}" type="pres">
      <dgm:prSet presAssocID="{1E79F928-7524-49CE-AE4B-A61D278E41C5}" presName="horz1" presStyleCnt="0"/>
      <dgm:spPr/>
    </dgm:pt>
    <dgm:pt modelId="{2A3F5EF9-E02B-0C46-9C8A-ACBA5BD02B08}" type="pres">
      <dgm:prSet presAssocID="{1E79F928-7524-49CE-AE4B-A61D278E41C5}" presName="tx1" presStyleLbl="revTx" presStyleIdx="6" presStyleCnt="7"/>
      <dgm:spPr/>
    </dgm:pt>
    <dgm:pt modelId="{EC39E656-CD49-9F40-BFE0-526C4C5293CD}" type="pres">
      <dgm:prSet presAssocID="{1E79F928-7524-49CE-AE4B-A61D278E41C5}" presName="vert1" presStyleCnt="0"/>
      <dgm:spPr/>
    </dgm:pt>
  </dgm:ptLst>
  <dgm:cxnLst>
    <dgm:cxn modelId="{12DDB92E-FFC2-4B3D-8DA9-B2A2D4CEDF94}" srcId="{BED8F290-52AA-401E-9390-3D50AC93C829}" destId="{E8A88B2A-0736-4B52-9453-167C8D76F9FE}" srcOrd="5" destOrd="0" parTransId="{A9480824-9DA3-449B-B933-19DE31C8FFE5}" sibTransId="{134A56D4-B42D-4751-9070-7B471BFAA3C6}"/>
    <dgm:cxn modelId="{CDEE5731-0390-4649-97BA-C052EB9D33AF}" type="presOf" srcId="{A654D917-6038-4BDD-8D3E-700E8F5D929B}" destId="{E9F2927D-9E0E-5C45-9611-9C4EDA42B57F}" srcOrd="0" destOrd="0" presId="urn:microsoft.com/office/officeart/2008/layout/LinedList"/>
    <dgm:cxn modelId="{05F14337-EF18-A448-8710-C6B7386FD967}" type="presOf" srcId="{E8A88B2A-0736-4B52-9453-167C8D76F9FE}" destId="{46C6D47A-5062-A94B-AF6A-70AC8162F98B}" srcOrd="0" destOrd="0" presId="urn:microsoft.com/office/officeart/2008/layout/LinedList"/>
    <dgm:cxn modelId="{D311AF47-CA2A-4E4A-B262-2632D76D0F09}" srcId="{BED8F290-52AA-401E-9390-3D50AC93C829}" destId="{1E79F928-7524-49CE-AE4B-A61D278E41C5}" srcOrd="6" destOrd="0" parTransId="{8FFCD51D-854B-4F78-BCDF-51CD80F23B63}" sibTransId="{8B8B8BA2-4BA9-4151-8F07-9F9C8A679D2A}"/>
    <dgm:cxn modelId="{BAF24B90-5D4B-5D4B-B0AB-B6BA9D561191}" type="presOf" srcId="{D27209E3-53C8-42A0-93EC-8CC4787D52F7}" destId="{D6D3AAFA-C6C5-D545-A5AA-CAF2CFD7BEA4}" srcOrd="0" destOrd="0" presId="urn:microsoft.com/office/officeart/2008/layout/LinedList"/>
    <dgm:cxn modelId="{43DD5493-2D8A-410A-B189-4C1F899B4B7B}" srcId="{BED8F290-52AA-401E-9390-3D50AC93C829}" destId="{83DDD1D1-8915-46E0-9BB7-7BDAC293437B}" srcOrd="2" destOrd="0" parTransId="{B192E241-8144-4109-AD15-36496AF1AEBE}" sibTransId="{A97975E9-C815-445C-8469-F06C3A7E3D97}"/>
    <dgm:cxn modelId="{1D1A72A2-D767-D643-AB6B-552F52A9178E}" type="presOf" srcId="{1E79F928-7524-49CE-AE4B-A61D278E41C5}" destId="{2A3F5EF9-E02B-0C46-9C8A-ACBA5BD02B08}" srcOrd="0" destOrd="0" presId="urn:microsoft.com/office/officeart/2008/layout/LinedList"/>
    <dgm:cxn modelId="{56CAEBB9-B397-6C45-80F0-F2DA5BCE8B4C}" type="presOf" srcId="{83DDD1D1-8915-46E0-9BB7-7BDAC293437B}" destId="{28D47ECC-ED93-0A4F-9C05-E5B8DF2487A5}" srcOrd="0" destOrd="0" presId="urn:microsoft.com/office/officeart/2008/layout/LinedList"/>
    <dgm:cxn modelId="{E3A08EBF-AB7F-4133-9060-33548C4F4CB8}" srcId="{BED8F290-52AA-401E-9390-3D50AC93C829}" destId="{541F1BF8-E80E-4223-BE23-40158485E9EA}" srcOrd="4" destOrd="0" parTransId="{556A5ECD-F406-4FA5-A668-EB35E49FCF76}" sibTransId="{C4A881ED-F5B9-4F37-8534-57D0C1E3FABC}"/>
    <dgm:cxn modelId="{DCB759C3-07EB-428D-8F56-F491D05400D5}" srcId="{BED8F290-52AA-401E-9390-3D50AC93C829}" destId="{D27209E3-53C8-42A0-93EC-8CC4787D52F7}" srcOrd="3" destOrd="0" parTransId="{9E3C2A03-B688-4507-84C4-7231251210DD}" sibTransId="{83040CCF-5E78-4184-890C-1D3950A19A4B}"/>
    <dgm:cxn modelId="{8C0832C4-14C2-FB47-A3B9-21B0ADD6B6EB}" type="presOf" srcId="{BED8F290-52AA-401E-9390-3D50AC93C829}" destId="{C783F290-8F79-0843-8443-EC16C07807A1}" srcOrd="0" destOrd="0" presId="urn:microsoft.com/office/officeart/2008/layout/LinedList"/>
    <dgm:cxn modelId="{E2DEEFC6-22D9-4F00-954B-29335862FD15}" srcId="{BED8F290-52AA-401E-9390-3D50AC93C829}" destId="{F8E9DF64-41EF-4673-B890-28D66ABBC3E9}" srcOrd="0" destOrd="0" parTransId="{68EEF074-EDC0-49CB-B977-702A14B52D48}" sibTransId="{7E552E0B-BA96-48B6-9C15-9101147F1B75}"/>
    <dgm:cxn modelId="{9F2104E9-5233-214F-A837-75AB11ED1459}" type="presOf" srcId="{541F1BF8-E80E-4223-BE23-40158485E9EA}" destId="{1A106067-1B66-4A46-BE13-642F46B44A44}" srcOrd="0" destOrd="0" presId="urn:microsoft.com/office/officeart/2008/layout/LinedList"/>
    <dgm:cxn modelId="{D1A307EA-C3FA-7C4B-87ED-21A5C741E2A1}" type="presOf" srcId="{F8E9DF64-41EF-4673-B890-28D66ABBC3E9}" destId="{91FD18C5-53D3-7D46-8FAE-9824EC3A9113}" srcOrd="0" destOrd="0" presId="urn:microsoft.com/office/officeart/2008/layout/LinedList"/>
    <dgm:cxn modelId="{42AB53F2-4856-4946-8AAB-1F72DE56041E}" srcId="{BED8F290-52AA-401E-9390-3D50AC93C829}" destId="{A654D917-6038-4BDD-8D3E-700E8F5D929B}" srcOrd="1" destOrd="0" parTransId="{79EA7C5E-9B09-4759-A54B-D008793F8922}" sibTransId="{3E7D7A56-DDC4-4705-889A-1488D49D54EA}"/>
    <dgm:cxn modelId="{BDE30C57-BF15-2041-A788-95BCBE94B8D3}" type="presParOf" srcId="{C783F290-8F79-0843-8443-EC16C07807A1}" destId="{F50BF2FD-2237-484E-9C7F-4D0F60262627}" srcOrd="0" destOrd="0" presId="urn:microsoft.com/office/officeart/2008/layout/LinedList"/>
    <dgm:cxn modelId="{7179D9C1-688E-AB4D-9692-36E6A670FA69}" type="presParOf" srcId="{C783F290-8F79-0843-8443-EC16C07807A1}" destId="{FB8F5D92-B6D5-D345-A8A2-9F2F350A8591}" srcOrd="1" destOrd="0" presId="urn:microsoft.com/office/officeart/2008/layout/LinedList"/>
    <dgm:cxn modelId="{A07BE8A9-1D7E-5A47-8FD9-41BEFC2A93B3}" type="presParOf" srcId="{FB8F5D92-B6D5-D345-A8A2-9F2F350A8591}" destId="{91FD18C5-53D3-7D46-8FAE-9824EC3A9113}" srcOrd="0" destOrd="0" presId="urn:microsoft.com/office/officeart/2008/layout/LinedList"/>
    <dgm:cxn modelId="{ADE45A67-66D9-B646-AA41-B2B84B23963C}" type="presParOf" srcId="{FB8F5D92-B6D5-D345-A8A2-9F2F350A8591}" destId="{514CAC57-1F03-1745-A2DC-737A094A2273}" srcOrd="1" destOrd="0" presId="urn:microsoft.com/office/officeart/2008/layout/LinedList"/>
    <dgm:cxn modelId="{3F18097E-3001-8347-B6C4-825AE6CDEC9E}" type="presParOf" srcId="{C783F290-8F79-0843-8443-EC16C07807A1}" destId="{DB820F74-56EB-AD41-8193-C802B1809DB0}" srcOrd="2" destOrd="0" presId="urn:microsoft.com/office/officeart/2008/layout/LinedList"/>
    <dgm:cxn modelId="{8C193904-1C88-824F-8B8D-47D4731E21B5}" type="presParOf" srcId="{C783F290-8F79-0843-8443-EC16C07807A1}" destId="{387613DA-2D59-4A4E-AD45-E49C29D23170}" srcOrd="3" destOrd="0" presId="urn:microsoft.com/office/officeart/2008/layout/LinedList"/>
    <dgm:cxn modelId="{B36D9FF1-E000-A947-8005-91D53331B1EF}" type="presParOf" srcId="{387613DA-2D59-4A4E-AD45-E49C29D23170}" destId="{E9F2927D-9E0E-5C45-9611-9C4EDA42B57F}" srcOrd="0" destOrd="0" presId="urn:microsoft.com/office/officeart/2008/layout/LinedList"/>
    <dgm:cxn modelId="{B557FA72-5EC7-AE47-822D-D04EF0F2C715}" type="presParOf" srcId="{387613DA-2D59-4A4E-AD45-E49C29D23170}" destId="{53288602-6CE1-D34A-BB6A-46231800A9BC}" srcOrd="1" destOrd="0" presId="urn:microsoft.com/office/officeart/2008/layout/LinedList"/>
    <dgm:cxn modelId="{F9D9D751-325C-7347-8D90-E57B84EA4640}" type="presParOf" srcId="{C783F290-8F79-0843-8443-EC16C07807A1}" destId="{12C854A0-CBE2-864C-A475-A8A467E232B4}" srcOrd="4" destOrd="0" presId="urn:microsoft.com/office/officeart/2008/layout/LinedList"/>
    <dgm:cxn modelId="{26C70944-3154-3A46-BA99-E6D66E33B098}" type="presParOf" srcId="{C783F290-8F79-0843-8443-EC16C07807A1}" destId="{5E81B234-5821-7548-871F-B0502014ABA3}" srcOrd="5" destOrd="0" presId="urn:microsoft.com/office/officeart/2008/layout/LinedList"/>
    <dgm:cxn modelId="{B8928B30-E33F-774A-8C61-E3858333DBD8}" type="presParOf" srcId="{5E81B234-5821-7548-871F-B0502014ABA3}" destId="{28D47ECC-ED93-0A4F-9C05-E5B8DF2487A5}" srcOrd="0" destOrd="0" presId="urn:microsoft.com/office/officeart/2008/layout/LinedList"/>
    <dgm:cxn modelId="{BB7694A0-0581-B04D-B514-02E0D1B1531C}" type="presParOf" srcId="{5E81B234-5821-7548-871F-B0502014ABA3}" destId="{3AA9212C-F040-4141-9FA1-A9BB3B63280D}" srcOrd="1" destOrd="0" presId="urn:microsoft.com/office/officeart/2008/layout/LinedList"/>
    <dgm:cxn modelId="{56542657-787A-864C-8E0F-4C1DB8E75D45}" type="presParOf" srcId="{C783F290-8F79-0843-8443-EC16C07807A1}" destId="{C3DA7599-0277-7842-A559-D1A61A0B2548}" srcOrd="6" destOrd="0" presId="urn:microsoft.com/office/officeart/2008/layout/LinedList"/>
    <dgm:cxn modelId="{FF15A935-8A2F-D247-8AB5-5B58ED164129}" type="presParOf" srcId="{C783F290-8F79-0843-8443-EC16C07807A1}" destId="{C83CADDD-3158-3F47-AFF3-E09BC6082AFD}" srcOrd="7" destOrd="0" presId="urn:microsoft.com/office/officeart/2008/layout/LinedList"/>
    <dgm:cxn modelId="{844DF225-E0A1-6248-B6A0-2C8A35ADFAB4}" type="presParOf" srcId="{C83CADDD-3158-3F47-AFF3-E09BC6082AFD}" destId="{D6D3AAFA-C6C5-D545-A5AA-CAF2CFD7BEA4}" srcOrd="0" destOrd="0" presId="urn:microsoft.com/office/officeart/2008/layout/LinedList"/>
    <dgm:cxn modelId="{FEDF670D-2031-F548-9336-02604BC14C59}" type="presParOf" srcId="{C83CADDD-3158-3F47-AFF3-E09BC6082AFD}" destId="{355CC3E6-6FA8-F84E-AC52-D42DCDB6281A}" srcOrd="1" destOrd="0" presId="urn:microsoft.com/office/officeart/2008/layout/LinedList"/>
    <dgm:cxn modelId="{A7CCEAE8-EEC9-294E-B049-DF6255625AB6}" type="presParOf" srcId="{C783F290-8F79-0843-8443-EC16C07807A1}" destId="{0A99DDBD-1D1D-EE41-8A9B-3CB260646ED5}" srcOrd="8" destOrd="0" presId="urn:microsoft.com/office/officeart/2008/layout/LinedList"/>
    <dgm:cxn modelId="{C87EE093-7585-3044-8176-492A42DA1E36}" type="presParOf" srcId="{C783F290-8F79-0843-8443-EC16C07807A1}" destId="{0B406D10-A42F-0742-9E7C-40125960F401}" srcOrd="9" destOrd="0" presId="urn:microsoft.com/office/officeart/2008/layout/LinedList"/>
    <dgm:cxn modelId="{9F3A97FE-273D-3C4C-B85B-B2A6AE7D0748}" type="presParOf" srcId="{0B406D10-A42F-0742-9E7C-40125960F401}" destId="{1A106067-1B66-4A46-BE13-642F46B44A44}" srcOrd="0" destOrd="0" presId="urn:microsoft.com/office/officeart/2008/layout/LinedList"/>
    <dgm:cxn modelId="{8297E572-B71A-9E43-99E6-235DDF54366A}" type="presParOf" srcId="{0B406D10-A42F-0742-9E7C-40125960F401}" destId="{155935AE-CF61-B640-94EB-90111CB0CF65}" srcOrd="1" destOrd="0" presId="urn:microsoft.com/office/officeart/2008/layout/LinedList"/>
    <dgm:cxn modelId="{0F20F4FE-0553-F94F-8234-1B1ABF65C742}" type="presParOf" srcId="{C783F290-8F79-0843-8443-EC16C07807A1}" destId="{D3B87786-347A-8146-9042-C641F6D89E3F}" srcOrd="10" destOrd="0" presId="urn:microsoft.com/office/officeart/2008/layout/LinedList"/>
    <dgm:cxn modelId="{918EEE1D-15C3-684A-8BB5-8AFE33B0C833}" type="presParOf" srcId="{C783F290-8F79-0843-8443-EC16C07807A1}" destId="{82FE1809-D23D-6C43-85F7-F0B7009FE47C}" srcOrd="11" destOrd="0" presId="urn:microsoft.com/office/officeart/2008/layout/LinedList"/>
    <dgm:cxn modelId="{B34EF87C-E948-2B48-871D-5228001253A2}" type="presParOf" srcId="{82FE1809-D23D-6C43-85F7-F0B7009FE47C}" destId="{46C6D47A-5062-A94B-AF6A-70AC8162F98B}" srcOrd="0" destOrd="0" presId="urn:microsoft.com/office/officeart/2008/layout/LinedList"/>
    <dgm:cxn modelId="{B0F5CE50-16AE-DE4C-AA2E-2A42AC594CB6}" type="presParOf" srcId="{82FE1809-D23D-6C43-85F7-F0B7009FE47C}" destId="{1785AD69-1708-0345-A40F-50C9C560BE38}" srcOrd="1" destOrd="0" presId="urn:microsoft.com/office/officeart/2008/layout/LinedList"/>
    <dgm:cxn modelId="{F31B1E84-136E-6544-92F5-B3E69DD888BE}" type="presParOf" srcId="{C783F290-8F79-0843-8443-EC16C07807A1}" destId="{97780881-E651-B545-8E5C-FC2423AF593D}" srcOrd="12" destOrd="0" presId="urn:microsoft.com/office/officeart/2008/layout/LinedList"/>
    <dgm:cxn modelId="{03165638-6D5B-404F-B5BA-D9CF98548918}" type="presParOf" srcId="{C783F290-8F79-0843-8443-EC16C07807A1}" destId="{501A8040-E6E6-094C-B379-CC6FFD3905F8}" srcOrd="13" destOrd="0" presId="urn:microsoft.com/office/officeart/2008/layout/LinedList"/>
    <dgm:cxn modelId="{41B9805D-5581-A441-9426-EA7A91C6ACFE}" type="presParOf" srcId="{501A8040-E6E6-094C-B379-CC6FFD3905F8}" destId="{2A3F5EF9-E02B-0C46-9C8A-ACBA5BD02B08}" srcOrd="0" destOrd="0" presId="urn:microsoft.com/office/officeart/2008/layout/LinedList"/>
    <dgm:cxn modelId="{5C4591E4-34DE-EC47-88AD-6D78A637DFAA}" type="presParOf" srcId="{501A8040-E6E6-094C-B379-CC6FFD3905F8}" destId="{EC39E656-CD49-9F40-BFE0-526C4C5293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BF2FD-2237-484E-9C7F-4D0F60262627}">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D18C5-53D3-7D46-8FAE-9824EC3A9113}">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Identify the problem/opportunity</a:t>
          </a:r>
        </a:p>
      </dsp:txBody>
      <dsp:txXfrm>
        <a:off x="0" y="675"/>
        <a:ext cx="6900512" cy="790684"/>
      </dsp:txXfrm>
    </dsp:sp>
    <dsp:sp modelId="{DB820F74-56EB-AD41-8193-C802B1809DB0}">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2927D-9E0E-5C45-9611-9C4EDA42B57F}">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Hypothesis testing</a:t>
          </a:r>
        </a:p>
      </dsp:txBody>
      <dsp:txXfrm>
        <a:off x="0" y="791359"/>
        <a:ext cx="6900512" cy="790684"/>
      </dsp:txXfrm>
    </dsp:sp>
    <dsp:sp modelId="{12C854A0-CBE2-864C-A475-A8A467E232B4}">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47ECC-ED93-0A4F-9C05-E5B8DF2487A5}">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Design the experiment</a:t>
          </a:r>
        </a:p>
      </dsp:txBody>
      <dsp:txXfrm>
        <a:off x="0" y="1582044"/>
        <a:ext cx="6900512" cy="790684"/>
      </dsp:txXfrm>
    </dsp:sp>
    <dsp:sp modelId="{C3DA7599-0277-7842-A559-D1A61A0B2548}">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3AAFA-C6C5-D545-A5AA-CAF2CFD7BEA4}">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Run the experiment</a:t>
          </a:r>
        </a:p>
      </dsp:txBody>
      <dsp:txXfrm>
        <a:off x="0" y="2372728"/>
        <a:ext cx="6900512" cy="790684"/>
      </dsp:txXfrm>
    </dsp:sp>
    <dsp:sp modelId="{0A99DDBD-1D1D-EE41-8A9B-3CB260646ED5}">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06067-1B66-4A46-BE13-642F46B44A44}">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Perform validity checks</a:t>
          </a:r>
        </a:p>
      </dsp:txBody>
      <dsp:txXfrm>
        <a:off x="0" y="3163412"/>
        <a:ext cx="6900512" cy="790684"/>
      </dsp:txXfrm>
    </dsp:sp>
    <dsp:sp modelId="{D3B87786-347A-8146-9042-C641F6D89E3F}">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C6D47A-5062-A94B-AF6A-70AC8162F98B}">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Interpret results</a:t>
          </a:r>
        </a:p>
      </dsp:txBody>
      <dsp:txXfrm>
        <a:off x="0" y="3954096"/>
        <a:ext cx="6900512" cy="790684"/>
      </dsp:txXfrm>
    </dsp:sp>
    <dsp:sp modelId="{97780881-E651-B545-8E5C-FC2423AF593D}">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3F5EF9-E02B-0C46-9C8A-ACBA5BD02B08}">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Make a decision whether to launch the change or not</a:t>
          </a:r>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149E1-E6FE-5344-B3DE-3877187C43E6}"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4AF0A-8CB2-104B-B8F2-F6E28B8EFFB8}" type="slidenum">
              <a:rPr lang="en-US" smtClean="0"/>
              <a:t>‹#›</a:t>
            </a:fld>
            <a:endParaRPr lang="en-US"/>
          </a:p>
        </p:txBody>
      </p:sp>
    </p:spTree>
    <p:extLst>
      <p:ext uri="{BB962C8B-B14F-4D97-AF65-F5344CB8AC3E}">
        <p14:creationId xmlns:p14="http://schemas.microsoft.com/office/powerpoint/2010/main" val="47250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90CD-479A-4551-9D48-75E73F403380}" type="slidenum">
              <a:rPr lang="en-US" smtClean="0"/>
              <a:pPr/>
              <a:t>4</a:t>
            </a:fld>
            <a:endParaRPr lang="en-US" dirty="0"/>
          </a:p>
        </p:txBody>
      </p:sp>
    </p:spTree>
    <p:extLst>
      <p:ext uri="{BB962C8B-B14F-4D97-AF65-F5344CB8AC3E}">
        <p14:creationId xmlns:p14="http://schemas.microsoft.com/office/powerpoint/2010/main" val="118767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2848-8C2E-0B40-923D-52039B850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87E99-6727-3249-BB8B-690DCD208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0CE07-2E09-454C-8704-1D94738D9426}"/>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675B3747-DE4D-5748-BE1A-BF04F088F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AA2FD-E7C2-3842-8EB7-540A1AF2D63F}"/>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37354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4D42-32EB-4C41-8D1E-B3429F98B1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39ED31-72BF-5C44-BE25-B9C83D16A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DCB67-EA1F-1046-BE5E-A0E76AC4165D}"/>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879BC677-5E48-8140-BCDE-74093A6C3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03252-1CCE-5B41-8759-E21417A81B46}"/>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97991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8C75E-0EE6-0142-A97F-DB235698DC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BE4878-8B41-7141-8931-8120BC993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5AF77-04A2-144A-978C-079266C3D0FE}"/>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61904209-D2F2-8B4E-8FCC-DBD8AA4E2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F7035-4DC7-6543-BB3B-5664DA04E9EA}"/>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371182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04E2-07F7-8443-A304-D27559097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A452A-E2A8-1147-91D0-313466051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AFBE3-1F21-3B42-B9FA-542F48A11DEA}"/>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C066E00C-E167-7D49-A356-94FDE9CB4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57DC3-A7A7-7048-98B0-4CF16E929A0D}"/>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390031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3655-5B28-7045-9279-83A221F06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6565-BAA7-894D-816C-15429979F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2CA46-1EFF-C24B-805C-ED201D9FB530}"/>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A33624FF-50C6-AC42-AB45-513DFD924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C1574-77D6-1345-9C5D-B32B81408E9D}"/>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248407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3226-F74B-9C40-91D3-4DFE68224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5FB10A-8A80-8347-8612-9B3678BC5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14813-936B-804F-8042-9BD3F0DE0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6460E-1A5A-8C4F-B740-BCA699D612DB}"/>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6" name="Footer Placeholder 5">
            <a:extLst>
              <a:ext uri="{FF2B5EF4-FFF2-40B4-BE49-F238E27FC236}">
                <a16:creationId xmlns:a16="http://schemas.microsoft.com/office/drawing/2014/main" id="{A1481613-42AD-8448-89DC-FF1DC4702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2BEC9-6BD9-0D44-9735-A9C7CDA27E6A}"/>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328237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A67F-2BF9-5944-8795-FCA29C563E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93F14-1500-274D-895B-D3E632677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57E35-A75A-9E45-8DF5-A0A479B20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181A6-089B-B744-B6BF-89596A9B0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5A4062-1F07-ED40-B6B5-F9324668C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68342F-AC71-9D4B-92E8-4ECD67583C9D}"/>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8" name="Footer Placeholder 7">
            <a:extLst>
              <a:ext uri="{FF2B5EF4-FFF2-40B4-BE49-F238E27FC236}">
                <a16:creationId xmlns:a16="http://schemas.microsoft.com/office/drawing/2014/main" id="{55AAD6C8-1D8C-AE4B-A47E-0CA0A472B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F7A2D3-8947-0642-BABE-77BDBCC05B3C}"/>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150350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BD0C-11AF-4640-9358-E92294271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36689-0BE2-5746-BE9B-8684DE21957C}"/>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4" name="Footer Placeholder 3">
            <a:extLst>
              <a:ext uri="{FF2B5EF4-FFF2-40B4-BE49-F238E27FC236}">
                <a16:creationId xmlns:a16="http://schemas.microsoft.com/office/drawing/2014/main" id="{8DA0C8DE-023B-FB4D-A80E-F8FAC0FED4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25E47-F69C-4946-8C9F-42CED6F58335}"/>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362858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1DFA2-5E92-804A-A826-F6CC7B23EFBE}"/>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3" name="Footer Placeholder 2">
            <a:extLst>
              <a:ext uri="{FF2B5EF4-FFF2-40B4-BE49-F238E27FC236}">
                <a16:creationId xmlns:a16="http://schemas.microsoft.com/office/drawing/2014/main" id="{9401B17F-5795-484C-B579-C9BD684ECC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641A24-C7FE-644B-B52D-0A4AA0D51F36}"/>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244446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553B-8216-7C40-BBB5-C3124D606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02619-7AEB-9845-B0EC-1F1830190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C7816-9952-B34A-9F7A-895F62DF9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BFA28-DD8F-AD43-B4A2-81E0FA430B0A}"/>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6" name="Footer Placeholder 5">
            <a:extLst>
              <a:ext uri="{FF2B5EF4-FFF2-40B4-BE49-F238E27FC236}">
                <a16:creationId xmlns:a16="http://schemas.microsoft.com/office/drawing/2014/main" id="{A1333E96-4EA2-A44E-B161-685EA02D1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EBF3F-D899-2A44-BA7A-6440A0862CDD}"/>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154883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4516-4527-8B42-AE09-E974DF0B4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93B96-2138-444D-974D-D5973026A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38476-7F04-AE43-916D-733B58EC1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D2BA8-7803-E447-9B62-CD18D8453A2B}"/>
              </a:ext>
            </a:extLst>
          </p:cNvPr>
          <p:cNvSpPr>
            <a:spLocks noGrp="1"/>
          </p:cNvSpPr>
          <p:nvPr>
            <p:ph type="dt" sz="half" idx="10"/>
          </p:nvPr>
        </p:nvSpPr>
        <p:spPr/>
        <p:txBody>
          <a:bodyPr/>
          <a:lstStyle/>
          <a:p>
            <a:fld id="{9A9B31AB-A652-2D44-9DF8-CEF48365606E}" type="datetimeFigureOut">
              <a:rPr lang="en-US" smtClean="0"/>
              <a:t>5/2/22</a:t>
            </a:fld>
            <a:endParaRPr lang="en-US"/>
          </a:p>
        </p:txBody>
      </p:sp>
      <p:sp>
        <p:nvSpPr>
          <p:cNvPr id="6" name="Footer Placeholder 5">
            <a:extLst>
              <a:ext uri="{FF2B5EF4-FFF2-40B4-BE49-F238E27FC236}">
                <a16:creationId xmlns:a16="http://schemas.microsoft.com/office/drawing/2014/main" id="{26D262F6-0F74-7041-873A-1B294BA4D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65E24-44EA-FA4D-B4ED-283698F31E47}"/>
              </a:ext>
            </a:extLst>
          </p:cNvPr>
          <p:cNvSpPr>
            <a:spLocks noGrp="1"/>
          </p:cNvSpPr>
          <p:nvPr>
            <p:ph type="sldNum" sz="quarter" idx="12"/>
          </p:nvPr>
        </p:nvSpPr>
        <p:spPr/>
        <p:txBody>
          <a:bodyPr/>
          <a:lstStyle/>
          <a:p>
            <a:fld id="{61755E80-3530-834A-9B93-79AD7F8830E3}" type="slidenum">
              <a:rPr lang="en-US" smtClean="0"/>
              <a:t>‹#›</a:t>
            </a:fld>
            <a:endParaRPr lang="en-US"/>
          </a:p>
        </p:txBody>
      </p:sp>
    </p:spTree>
    <p:extLst>
      <p:ext uri="{BB962C8B-B14F-4D97-AF65-F5344CB8AC3E}">
        <p14:creationId xmlns:p14="http://schemas.microsoft.com/office/powerpoint/2010/main" val="173165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303F9-3263-0841-908C-4058ED29C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AF7497-AA1C-7B40-B9F9-5245FB011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8DA58-B90E-0844-9F38-03011FC5A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B31AB-A652-2D44-9DF8-CEF48365606E}" type="datetimeFigureOut">
              <a:rPr lang="en-US" smtClean="0"/>
              <a:t>5/2/22</a:t>
            </a:fld>
            <a:endParaRPr lang="en-US"/>
          </a:p>
        </p:txBody>
      </p:sp>
      <p:sp>
        <p:nvSpPr>
          <p:cNvPr id="5" name="Footer Placeholder 4">
            <a:extLst>
              <a:ext uri="{FF2B5EF4-FFF2-40B4-BE49-F238E27FC236}">
                <a16:creationId xmlns:a16="http://schemas.microsoft.com/office/drawing/2014/main" id="{45192B35-D91E-D846-8470-F2FD50FA2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9C292-D360-FB48-8563-E4C93543E8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55E80-3530-834A-9B93-79AD7F8830E3}" type="slidenum">
              <a:rPr lang="en-US" smtClean="0"/>
              <a:t>‹#›</a:t>
            </a:fld>
            <a:endParaRPr lang="en-US"/>
          </a:p>
        </p:txBody>
      </p:sp>
    </p:spTree>
    <p:extLst>
      <p:ext uri="{BB962C8B-B14F-4D97-AF65-F5344CB8AC3E}">
        <p14:creationId xmlns:p14="http://schemas.microsoft.com/office/powerpoint/2010/main" val="55915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2BC56-218C-1E27-A19F-C8D9C446372C}"/>
              </a:ext>
            </a:extLst>
          </p:cNvPr>
          <p:cNvSpPr>
            <a:spLocks noGrp="1"/>
          </p:cNvSpPr>
          <p:nvPr>
            <p:ph type="title"/>
          </p:nvPr>
        </p:nvSpPr>
        <p:spPr>
          <a:xfrm>
            <a:off x="838200" y="365125"/>
            <a:ext cx="10515600" cy="1325563"/>
          </a:xfrm>
        </p:spPr>
        <p:txBody>
          <a:bodyPr>
            <a:normAutofit/>
          </a:bodyPr>
          <a:lstStyle/>
          <a:p>
            <a:r>
              <a:rPr lang="en-US" sz="4600" b="1"/>
              <a:t>What is the multi-armed bandit problem?</a:t>
            </a:r>
            <a:endParaRPr lang="en-US" sz="4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F8113A-03C6-D78B-D288-F557CD99B95E}"/>
              </a:ext>
            </a:extLst>
          </p:cNvPr>
          <p:cNvSpPr>
            <a:spLocks noGrp="1"/>
          </p:cNvSpPr>
          <p:nvPr>
            <p:ph idx="1"/>
          </p:nvPr>
        </p:nvSpPr>
        <p:spPr>
          <a:xfrm>
            <a:off x="838200" y="1929384"/>
            <a:ext cx="10515600" cy="4251960"/>
          </a:xfrm>
        </p:spPr>
        <p:txBody>
          <a:bodyPr>
            <a:normAutofit/>
          </a:bodyPr>
          <a:lstStyle/>
          <a:p>
            <a:r>
              <a:rPr lang="en-US" sz="2200"/>
              <a:t>Strikes a balance between </a:t>
            </a:r>
            <a:r>
              <a:rPr lang="en-US" sz="2200" b="1" i="1"/>
              <a:t>exploration</a:t>
            </a:r>
            <a:r>
              <a:rPr lang="en-US" sz="2200"/>
              <a:t> and </a:t>
            </a:r>
            <a:r>
              <a:rPr lang="en-US" sz="2200" b="1" i="1"/>
              <a:t>exploitation</a:t>
            </a:r>
          </a:p>
          <a:p>
            <a:r>
              <a:rPr lang="en-US" sz="2200"/>
              <a:t>In marketing terms, a multi-armed bandit solution is a ‘smarter’ or more complex version of A/B testing that uses machine learning algorithms to dynamically allocate traffic to variations that are performing well, while allocating less traffic to variations that are underperforming. In theory, multi-armed bandits should produce faster results since there is no need to wait for a single winning variation.</a:t>
            </a:r>
          </a:p>
          <a:p>
            <a:r>
              <a:rPr lang="en-US" sz="2200"/>
              <a:t>Term comes from a hypothetical experiment where a person must choose between multiple actions (i.e., slot machines, the "one-armed bandits"), each with an unknown payout. The goal is to determine the best or most profitable outcome through a series of choices. At the beginning of the experiment, when odds and payouts are unknown, the gambler must determine which machine to pull, in which order and how many times. This is the “multi-armed bandit problem.”</a:t>
            </a:r>
          </a:p>
        </p:txBody>
      </p:sp>
    </p:spTree>
    <p:extLst>
      <p:ext uri="{BB962C8B-B14F-4D97-AF65-F5344CB8AC3E}">
        <p14:creationId xmlns:p14="http://schemas.microsoft.com/office/powerpoint/2010/main" val="355447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A84E0-E19F-54FE-5C84-0B701984E93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A/B Testing vs. Multi-armed Bandit Testing</a:t>
            </a:r>
          </a:p>
        </p:txBody>
      </p:sp>
      <p:sp>
        <p:nvSpPr>
          <p:cNvPr id="3" name="Content Placeholder 2">
            <a:extLst>
              <a:ext uri="{FF2B5EF4-FFF2-40B4-BE49-F238E27FC236}">
                <a16:creationId xmlns:a16="http://schemas.microsoft.com/office/drawing/2014/main" id="{2635158A-C453-FF2E-B33D-7E433DD26D84}"/>
              </a:ext>
            </a:extLst>
          </p:cNvPr>
          <p:cNvSpPr>
            <a:spLocks noGrp="1"/>
          </p:cNvSpPr>
          <p:nvPr>
            <p:ph idx="1"/>
          </p:nvPr>
        </p:nvSpPr>
        <p:spPr>
          <a:xfrm>
            <a:off x="4810259" y="649480"/>
            <a:ext cx="6555347" cy="5546047"/>
          </a:xfrm>
        </p:spPr>
        <p:txBody>
          <a:bodyPr anchor="ctr">
            <a:normAutofit/>
          </a:bodyPr>
          <a:lstStyle/>
          <a:p>
            <a:r>
              <a:rPr lang="en-US" sz="2000"/>
              <a:t>With A/B testing, you have a limited period of pure exploration where you allocate traffic in equal numbers to Version A and Version B. Once you declare a winner, you move into a long period of exploitation, where 100% of users go to the winning variation. One issue with this approach is that you waste resources on the losing variation while trying to gather data and learn which is the winner.</a:t>
            </a:r>
          </a:p>
          <a:p>
            <a:r>
              <a:rPr lang="en-US" sz="2000"/>
              <a:t>With multi-armed bandit testing, the tests are adaptive, and include periods of exploration and exploitation at the same time. They move traffic gradually towards winning variations, instead of forcing you to wait to declare a winner at the end of an experiment. This process is faster and more efficient because less time is spent on sending traffic to obviously inferior variations.</a:t>
            </a:r>
          </a:p>
          <a:p>
            <a:endParaRPr lang="en-US" sz="2000"/>
          </a:p>
        </p:txBody>
      </p:sp>
    </p:spTree>
    <p:extLst>
      <p:ext uri="{BB962C8B-B14F-4D97-AF65-F5344CB8AC3E}">
        <p14:creationId xmlns:p14="http://schemas.microsoft.com/office/powerpoint/2010/main" val="66284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7BEF612-4254-6A8A-CC4E-78F0A0765208}"/>
              </a:ext>
            </a:extLst>
          </p:cNvPr>
          <p:cNvSpPr>
            <a:spLocks noGrp="1"/>
          </p:cNvSpPr>
          <p:nvPr>
            <p:ph type="title"/>
          </p:nvPr>
        </p:nvSpPr>
        <p:spPr>
          <a:xfrm>
            <a:off x="635000" y="640823"/>
            <a:ext cx="3418659" cy="5583148"/>
          </a:xfrm>
        </p:spPr>
        <p:txBody>
          <a:bodyPr anchor="ctr">
            <a:normAutofit/>
          </a:bodyPr>
          <a:lstStyle/>
          <a:p>
            <a:r>
              <a:rPr lang="en-US" sz="5400"/>
              <a:t>7 Steps to A/B Testing</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07C6393D-073D-F7AF-7E2A-01F326D12858}"/>
              </a:ext>
            </a:extLst>
          </p:cNvPr>
          <p:cNvGraphicFramePr>
            <a:graphicFrameLocks noGrp="1"/>
          </p:cNvGraphicFramePr>
          <p:nvPr>
            <p:ph idx="1"/>
            <p:extLst>
              <p:ext uri="{D42A27DB-BD31-4B8C-83A1-F6EECF244321}">
                <p14:modId xmlns:p14="http://schemas.microsoft.com/office/powerpoint/2010/main" val="16765934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84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3699848" y="1888178"/>
            <a:ext cx="1269417" cy="196836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41063" y="1888178"/>
            <a:ext cx="1258785" cy="196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
          <p:cNvSpPr/>
          <p:nvPr/>
        </p:nvSpPr>
        <p:spPr>
          <a:xfrm>
            <a:off x="3710479" y="4755057"/>
            <a:ext cx="235658" cy="25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11"/>
          <p:cNvSpPr/>
          <p:nvPr/>
        </p:nvSpPr>
        <p:spPr>
          <a:xfrm>
            <a:off x="2635622" y="2779204"/>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441063" y="1888178"/>
            <a:ext cx="1258785" cy="646331"/>
          </a:xfrm>
          <a:prstGeom prst="rect">
            <a:avLst/>
          </a:prstGeom>
          <a:solidFill>
            <a:schemeClr val="accent1"/>
          </a:solidFill>
          <a:ln>
            <a:solidFill>
              <a:schemeClr val="tx1"/>
            </a:solidFill>
          </a:ln>
        </p:spPr>
        <p:txBody>
          <a:bodyPr wrap="square" rtlCol="0">
            <a:spAutoFit/>
          </a:bodyPr>
          <a:lstStyle/>
          <a:p>
            <a:pPr algn="ctr"/>
            <a:r>
              <a:rPr lang="en-US" altLang="zh-CN" dirty="0"/>
              <a:t>Control</a:t>
            </a:r>
            <a:r>
              <a:rPr lang="zh-CN" altLang="en-US" dirty="0"/>
              <a:t> </a:t>
            </a:r>
            <a:r>
              <a:rPr lang="en-US" dirty="0"/>
              <a:t>Group </a:t>
            </a:r>
          </a:p>
        </p:txBody>
      </p:sp>
      <p:sp>
        <p:nvSpPr>
          <p:cNvPr id="39" name="TextBox 38"/>
          <p:cNvSpPr txBox="1"/>
          <p:nvPr/>
        </p:nvSpPr>
        <p:spPr>
          <a:xfrm>
            <a:off x="3710480" y="1888178"/>
            <a:ext cx="1258785" cy="646331"/>
          </a:xfrm>
          <a:prstGeom prst="rect">
            <a:avLst/>
          </a:prstGeom>
          <a:noFill/>
          <a:ln>
            <a:solidFill>
              <a:schemeClr val="tx1"/>
            </a:solidFill>
          </a:ln>
        </p:spPr>
        <p:txBody>
          <a:bodyPr wrap="square" rtlCol="0">
            <a:spAutoFit/>
          </a:bodyPr>
          <a:lstStyle/>
          <a:p>
            <a:pPr algn="ctr"/>
            <a:r>
              <a:rPr lang="en-US" dirty="0"/>
              <a:t>Treatment Group</a:t>
            </a:r>
          </a:p>
        </p:txBody>
      </p:sp>
      <p:sp>
        <p:nvSpPr>
          <p:cNvPr id="46" name="椭圆 11"/>
          <p:cNvSpPr/>
          <p:nvPr/>
        </p:nvSpPr>
        <p:spPr>
          <a:xfrm>
            <a:off x="2975716" y="3106583"/>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11"/>
          <p:cNvSpPr/>
          <p:nvPr/>
        </p:nvSpPr>
        <p:spPr>
          <a:xfrm>
            <a:off x="3286785" y="2756625"/>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
          <p:cNvSpPr/>
          <p:nvPr/>
        </p:nvSpPr>
        <p:spPr>
          <a:xfrm>
            <a:off x="2671844" y="3478580"/>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
          <p:cNvSpPr/>
          <p:nvPr/>
        </p:nvSpPr>
        <p:spPr>
          <a:xfrm>
            <a:off x="3346426" y="3478579"/>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11"/>
          <p:cNvSpPr/>
          <p:nvPr/>
        </p:nvSpPr>
        <p:spPr>
          <a:xfrm>
            <a:off x="3916792" y="2756625"/>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1"/>
          <p:cNvSpPr/>
          <p:nvPr/>
        </p:nvSpPr>
        <p:spPr>
          <a:xfrm>
            <a:off x="4256886" y="3084004"/>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1"/>
          <p:cNvSpPr/>
          <p:nvPr/>
        </p:nvSpPr>
        <p:spPr>
          <a:xfrm>
            <a:off x="4567955" y="2734046"/>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11"/>
          <p:cNvSpPr/>
          <p:nvPr/>
        </p:nvSpPr>
        <p:spPr>
          <a:xfrm>
            <a:off x="3953014" y="3456001"/>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11"/>
          <p:cNvSpPr/>
          <p:nvPr/>
        </p:nvSpPr>
        <p:spPr>
          <a:xfrm>
            <a:off x="4627596" y="3456000"/>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Straight Arrow Connector 10"/>
          <p:cNvCxnSpPr>
            <a:stCxn id="50" idx="4"/>
            <a:endCxn id="42" idx="0"/>
          </p:cNvCxnSpPr>
          <p:nvPr/>
        </p:nvCxnSpPr>
        <p:spPr>
          <a:xfrm>
            <a:off x="3440274" y="3653557"/>
            <a:ext cx="388035" cy="110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7" idx="4"/>
            <a:endCxn id="42" idx="0"/>
          </p:cNvCxnSpPr>
          <p:nvPr/>
        </p:nvCxnSpPr>
        <p:spPr>
          <a:xfrm flipH="1">
            <a:off x="3828309" y="3630979"/>
            <a:ext cx="218553" cy="11240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52181" y="5462650"/>
            <a:ext cx="4001667" cy="584775"/>
          </a:xfrm>
          <a:prstGeom prst="rect">
            <a:avLst/>
          </a:prstGeom>
          <a:noFill/>
        </p:spPr>
        <p:txBody>
          <a:bodyPr wrap="square" rtlCol="0">
            <a:spAutoFit/>
          </a:bodyPr>
          <a:lstStyle/>
          <a:p>
            <a:pPr algn="ctr"/>
            <a:r>
              <a:rPr lang="en-US" sz="1600" b="1" dirty="0"/>
              <a:t>Recipient with multiple treated senders in different treatment groups</a:t>
            </a:r>
          </a:p>
        </p:txBody>
      </p:sp>
      <p:sp>
        <p:nvSpPr>
          <p:cNvPr id="63" name="Rectangle 62"/>
          <p:cNvSpPr/>
          <p:nvPr/>
        </p:nvSpPr>
        <p:spPr>
          <a:xfrm>
            <a:off x="8134409" y="1864427"/>
            <a:ext cx="1258785" cy="196836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875624" y="1864427"/>
            <a:ext cx="1258785" cy="196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椭圆 4"/>
          <p:cNvSpPr/>
          <p:nvPr/>
        </p:nvSpPr>
        <p:spPr>
          <a:xfrm>
            <a:off x="7480142" y="4731306"/>
            <a:ext cx="235658" cy="25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11"/>
          <p:cNvSpPr/>
          <p:nvPr/>
        </p:nvSpPr>
        <p:spPr>
          <a:xfrm>
            <a:off x="7070183" y="2755453"/>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6875624" y="1864427"/>
            <a:ext cx="1258785" cy="646331"/>
          </a:xfrm>
          <a:prstGeom prst="rect">
            <a:avLst/>
          </a:prstGeom>
          <a:solidFill>
            <a:schemeClr val="accent1"/>
          </a:solidFill>
          <a:ln>
            <a:solidFill>
              <a:schemeClr val="tx1"/>
            </a:solidFill>
          </a:ln>
        </p:spPr>
        <p:txBody>
          <a:bodyPr wrap="square" rtlCol="0">
            <a:spAutoFit/>
          </a:bodyPr>
          <a:lstStyle/>
          <a:p>
            <a:pPr algn="ctr"/>
            <a:r>
              <a:rPr lang="en-US" dirty="0"/>
              <a:t>Treatment Group 1</a:t>
            </a:r>
          </a:p>
        </p:txBody>
      </p:sp>
      <p:sp>
        <p:nvSpPr>
          <p:cNvPr id="68" name="TextBox 67"/>
          <p:cNvSpPr txBox="1"/>
          <p:nvPr/>
        </p:nvSpPr>
        <p:spPr>
          <a:xfrm>
            <a:off x="8145041" y="1864427"/>
            <a:ext cx="1258785" cy="646331"/>
          </a:xfrm>
          <a:prstGeom prst="rect">
            <a:avLst/>
          </a:prstGeom>
          <a:noFill/>
          <a:ln>
            <a:solidFill>
              <a:schemeClr val="tx1"/>
            </a:solidFill>
          </a:ln>
        </p:spPr>
        <p:txBody>
          <a:bodyPr wrap="square" rtlCol="0">
            <a:spAutoFit/>
          </a:bodyPr>
          <a:lstStyle/>
          <a:p>
            <a:pPr algn="ctr"/>
            <a:r>
              <a:rPr lang="en-US" dirty="0"/>
              <a:t>Treatment Group 2</a:t>
            </a:r>
          </a:p>
        </p:txBody>
      </p:sp>
      <p:sp>
        <p:nvSpPr>
          <p:cNvPr id="69" name="椭圆 11"/>
          <p:cNvSpPr/>
          <p:nvPr/>
        </p:nvSpPr>
        <p:spPr>
          <a:xfrm>
            <a:off x="7410277" y="3082832"/>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11"/>
          <p:cNvSpPr/>
          <p:nvPr/>
        </p:nvSpPr>
        <p:spPr>
          <a:xfrm>
            <a:off x="7721346" y="2732874"/>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11"/>
          <p:cNvSpPr/>
          <p:nvPr/>
        </p:nvSpPr>
        <p:spPr>
          <a:xfrm>
            <a:off x="7106405" y="3454829"/>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11"/>
          <p:cNvSpPr/>
          <p:nvPr/>
        </p:nvSpPr>
        <p:spPr>
          <a:xfrm>
            <a:off x="7780987" y="3454828"/>
            <a:ext cx="187694" cy="1749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11"/>
          <p:cNvSpPr/>
          <p:nvPr/>
        </p:nvSpPr>
        <p:spPr>
          <a:xfrm>
            <a:off x="8351353" y="2732874"/>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11"/>
          <p:cNvSpPr/>
          <p:nvPr/>
        </p:nvSpPr>
        <p:spPr>
          <a:xfrm>
            <a:off x="8691447" y="3060253"/>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11"/>
          <p:cNvSpPr/>
          <p:nvPr/>
        </p:nvSpPr>
        <p:spPr>
          <a:xfrm>
            <a:off x="9002516" y="2710295"/>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11"/>
          <p:cNvSpPr/>
          <p:nvPr/>
        </p:nvSpPr>
        <p:spPr>
          <a:xfrm>
            <a:off x="8387575" y="3432250"/>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11"/>
          <p:cNvSpPr/>
          <p:nvPr/>
        </p:nvSpPr>
        <p:spPr>
          <a:xfrm>
            <a:off x="9062157" y="3432249"/>
            <a:ext cx="187694" cy="1749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Straight Arrow Connector 77"/>
          <p:cNvCxnSpPr>
            <a:stCxn id="72" idx="4"/>
            <a:endCxn id="65" idx="0"/>
          </p:cNvCxnSpPr>
          <p:nvPr/>
        </p:nvCxnSpPr>
        <p:spPr>
          <a:xfrm flipH="1">
            <a:off x="7597972" y="3629806"/>
            <a:ext cx="276863" cy="110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1" idx="4"/>
            <a:endCxn id="65" idx="0"/>
          </p:cNvCxnSpPr>
          <p:nvPr/>
        </p:nvCxnSpPr>
        <p:spPr>
          <a:xfrm>
            <a:off x="7200253" y="3629808"/>
            <a:ext cx="397719" cy="11014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9" idx="4"/>
            <a:endCxn id="65" idx="0"/>
          </p:cNvCxnSpPr>
          <p:nvPr/>
        </p:nvCxnSpPr>
        <p:spPr>
          <a:xfrm>
            <a:off x="7504125" y="3257810"/>
            <a:ext cx="93847" cy="14734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480589" y="5438900"/>
            <a:ext cx="4001667" cy="584775"/>
          </a:xfrm>
          <a:prstGeom prst="rect">
            <a:avLst/>
          </a:prstGeom>
          <a:noFill/>
        </p:spPr>
        <p:txBody>
          <a:bodyPr wrap="square" rtlCol="0">
            <a:spAutoFit/>
          </a:bodyPr>
          <a:lstStyle/>
          <a:p>
            <a:pPr algn="ctr"/>
            <a:r>
              <a:rPr lang="en-US" sz="1600" b="1" dirty="0"/>
              <a:t>Recipient with multiple treated senders in the same treatment group</a:t>
            </a:r>
          </a:p>
        </p:txBody>
      </p:sp>
      <p:sp>
        <p:nvSpPr>
          <p:cNvPr id="61" name="TextBox 60"/>
          <p:cNvSpPr txBox="1"/>
          <p:nvPr/>
        </p:nvSpPr>
        <p:spPr>
          <a:xfrm>
            <a:off x="2975717" y="5052423"/>
            <a:ext cx="1526187" cy="369332"/>
          </a:xfrm>
          <a:prstGeom prst="rect">
            <a:avLst/>
          </a:prstGeom>
          <a:noFill/>
        </p:spPr>
        <p:txBody>
          <a:bodyPr wrap="none" rtlCol="0">
            <a:spAutoFit/>
          </a:bodyPr>
          <a:lstStyle/>
          <a:p>
            <a:r>
              <a:rPr lang="en-US" b="1" dirty="0">
                <a:solidFill>
                  <a:srgbClr val="C00000"/>
                </a:solidFill>
              </a:rPr>
              <a:t>Contaminated</a:t>
            </a:r>
          </a:p>
        </p:txBody>
      </p:sp>
      <p:sp>
        <p:nvSpPr>
          <p:cNvPr id="43" name="标题 1"/>
          <p:cNvSpPr>
            <a:spLocks noGrp="1"/>
          </p:cNvSpPr>
          <p:nvPr>
            <p:ph type="title"/>
          </p:nvPr>
        </p:nvSpPr>
        <p:spPr>
          <a:xfrm>
            <a:off x="1524000" y="0"/>
            <a:ext cx="9144000" cy="990600"/>
          </a:xfrm>
        </p:spPr>
        <p:txBody>
          <a:bodyPr>
            <a:noAutofit/>
          </a:bodyPr>
          <a:lstStyle/>
          <a:p>
            <a:r>
              <a:rPr lang="en-US" altLang="zh-CN" sz="2800" dirty="0"/>
              <a:t>A/B</a:t>
            </a:r>
            <a:r>
              <a:rPr lang="zh-CN" altLang="en-US" sz="2800" dirty="0"/>
              <a:t> </a:t>
            </a:r>
            <a:r>
              <a:rPr lang="en-US" altLang="zh-CN" sz="2800" dirty="0"/>
              <a:t>test</a:t>
            </a:r>
            <a:r>
              <a:rPr lang="zh-CN" altLang="en-US" sz="2800" dirty="0"/>
              <a:t> </a:t>
            </a:r>
            <a:r>
              <a:rPr lang="en-US" altLang="zh-CN" sz="2800" dirty="0"/>
              <a:t>in</a:t>
            </a:r>
            <a:r>
              <a:rPr lang="zh-CN" altLang="en-US" sz="2800" dirty="0"/>
              <a:t> </a:t>
            </a:r>
            <a:r>
              <a:rPr lang="en-US" altLang="zh-CN" sz="2800" dirty="0"/>
              <a:t>Social</a:t>
            </a:r>
            <a:r>
              <a:rPr lang="zh-CN" altLang="en-US" sz="2800" dirty="0"/>
              <a:t> </a:t>
            </a:r>
            <a:r>
              <a:rPr lang="en-US" altLang="zh-CN" sz="2800" dirty="0"/>
              <a:t>Network</a:t>
            </a:r>
            <a:endParaRPr lang="zh-CN" altLang="en-US" sz="2800" dirty="0"/>
          </a:p>
        </p:txBody>
      </p:sp>
      <p:sp>
        <p:nvSpPr>
          <p:cNvPr id="44" name="TextBox 43"/>
          <p:cNvSpPr txBox="1"/>
          <p:nvPr/>
        </p:nvSpPr>
        <p:spPr>
          <a:xfrm>
            <a:off x="6861389" y="5083928"/>
            <a:ext cx="1526187" cy="369332"/>
          </a:xfrm>
          <a:prstGeom prst="rect">
            <a:avLst/>
          </a:prstGeom>
          <a:noFill/>
        </p:spPr>
        <p:txBody>
          <a:bodyPr wrap="none" rtlCol="0">
            <a:spAutoFit/>
          </a:bodyPr>
          <a:lstStyle/>
          <a:p>
            <a:r>
              <a:rPr lang="en-US" b="1">
                <a:solidFill>
                  <a:srgbClr val="C00000"/>
                </a:solidFill>
              </a:rPr>
              <a:t>Contaminated</a:t>
            </a:r>
            <a:endParaRPr lang="en-US" b="1" dirty="0">
              <a:solidFill>
                <a:srgbClr val="C00000"/>
              </a:solidFill>
            </a:endParaRPr>
          </a:p>
        </p:txBody>
      </p:sp>
    </p:spTree>
    <p:custDataLst>
      <p:tags r:id="rId1"/>
    </p:custDataLst>
    <p:extLst>
      <p:ext uri="{BB962C8B-B14F-4D97-AF65-F5344CB8AC3E}">
        <p14:creationId xmlns:p14="http://schemas.microsoft.com/office/powerpoint/2010/main" val="2085967645"/>
      </p:ext>
    </p:extLst>
  </p:cSld>
  <p:clrMapOvr>
    <a:masterClrMapping/>
  </p:clrMapOvr>
  <mc:AlternateContent xmlns:mc="http://schemas.openxmlformats.org/markup-compatibility/2006" xmlns:p14="http://schemas.microsoft.com/office/powerpoint/2010/main">
    <mc:Choice Requires="p14">
      <p:transition spd="slow" p14:dur="2000" advTm="2057"/>
    </mc:Choice>
    <mc:Fallback xmlns="">
      <p:transition xmlns:p14="http://schemas.microsoft.com/office/powerpoint/2010/main" spd="slow" advTm="205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0.5|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403</Words>
  <Application>Microsoft Macintosh PowerPoint</Application>
  <PresentationFormat>Widescreen</PresentationFormat>
  <Paragraphs>25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What is the multi-armed bandit problem?</vt:lpstr>
      <vt:lpstr>A/B Testing vs. Multi-armed Bandit Testing</vt:lpstr>
      <vt:lpstr>7 Steps to A/B Testing</vt:lpstr>
      <vt:lpstr>A/B test in Social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27</cp:revision>
  <dcterms:created xsi:type="dcterms:W3CDTF">2022-04-09T00:56:14Z</dcterms:created>
  <dcterms:modified xsi:type="dcterms:W3CDTF">2022-05-02T21:38:20Z</dcterms:modified>
</cp:coreProperties>
</file>