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3"/>
  </p:notesMasterIdLst>
  <p:sldIdLst>
    <p:sldId id="256" r:id="rId2"/>
    <p:sldId id="803" r:id="rId3"/>
    <p:sldId id="871" r:id="rId4"/>
    <p:sldId id="845" r:id="rId5"/>
    <p:sldId id="873" r:id="rId6"/>
    <p:sldId id="347" r:id="rId7"/>
    <p:sldId id="833" r:id="rId8"/>
    <p:sldId id="879" r:id="rId9"/>
    <p:sldId id="881" r:id="rId10"/>
    <p:sldId id="860" r:id="rId11"/>
    <p:sldId id="880" r:id="rId12"/>
    <p:sldId id="831" r:id="rId13"/>
    <p:sldId id="887" r:id="rId14"/>
    <p:sldId id="832" r:id="rId15"/>
    <p:sldId id="330" r:id="rId16"/>
    <p:sldId id="533" r:id="rId17"/>
    <p:sldId id="267" r:id="rId18"/>
    <p:sldId id="340" r:id="rId19"/>
    <p:sldId id="336" r:id="rId20"/>
    <p:sldId id="337" r:id="rId21"/>
    <p:sldId id="3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0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210D-A5DA-4E2A-8822-73CBE635A80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FA49434-015E-4AD4-BD07-F4B50F9B8B49}">
      <dgm:prSet/>
      <dgm:spPr/>
      <dgm:t>
        <a:bodyPr/>
        <a:lstStyle/>
        <a:p>
          <a:r>
            <a:rPr lang="en-US"/>
            <a:t>Super key is composed of a set of attributes that identify a unique record. </a:t>
          </a:r>
          <a:r>
            <a:rPr lang="en-US" u="sng"/>
            <a:t>Can be multiple columns</a:t>
          </a:r>
          <a:r>
            <a:rPr lang="en-US"/>
            <a:t>.</a:t>
          </a:r>
        </a:p>
      </dgm:t>
    </dgm:pt>
    <dgm:pt modelId="{DE1EE2FD-4D04-4550-8D0D-748B8A933ECB}" type="parTrans" cxnId="{57072B59-B7A2-4A5B-8AEE-56B672E94EF1}">
      <dgm:prSet/>
      <dgm:spPr/>
      <dgm:t>
        <a:bodyPr/>
        <a:lstStyle/>
        <a:p>
          <a:endParaRPr lang="en-US"/>
        </a:p>
      </dgm:t>
    </dgm:pt>
    <dgm:pt modelId="{1C02367C-70D6-4264-9D66-B80FF8A433D2}" type="sibTrans" cxnId="{57072B59-B7A2-4A5B-8AEE-56B672E94EF1}">
      <dgm:prSet/>
      <dgm:spPr/>
      <dgm:t>
        <a:bodyPr/>
        <a:lstStyle/>
        <a:p>
          <a:endParaRPr lang="en-US"/>
        </a:p>
      </dgm:t>
    </dgm:pt>
    <dgm:pt modelId="{08AF1DA0-9765-4F19-B4B9-C556445AEE68}">
      <dgm:prSet/>
      <dgm:spPr/>
      <dgm:t>
        <a:bodyPr/>
        <a:lstStyle/>
        <a:p>
          <a:r>
            <a:rPr lang="en-US"/>
            <a:t>Candidate key also identifies a unique record, but is composed of </a:t>
          </a:r>
          <a:r>
            <a:rPr lang="en-US" u="sng"/>
            <a:t>one individual field or column</a:t>
          </a:r>
          <a:endParaRPr lang="en-US"/>
        </a:p>
      </dgm:t>
    </dgm:pt>
    <dgm:pt modelId="{AC5340D8-F55E-4C47-9813-DB3F9D598D13}" type="parTrans" cxnId="{40CD2E4A-173D-4BC0-8E90-7FA90558BC86}">
      <dgm:prSet/>
      <dgm:spPr/>
      <dgm:t>
        <a:bodyPr/>
        <a:lstStyle/>
        <a:p>
          <a:endParaRPr lang="en-US"/>
        </a:p>
      </dgm:t>
    </dgm:pt>
    <dgm:pt modelId="{63FEAA5F-5E1E-490A-867E-84E7482BE618}" type="sibTrans" cxnId="{40CD2E4A-173D-4BC0-8E90-7FA90558BC86}">
      <dgm:prSet/>
      <dgm:spPr/>
      <dgm:t>
        <a:bodyPr/>
        <a:lstStyle/>
        <a:p>
          <a:endParaRPr lang="en-US"/>
        </a:p>
      </dgm:t>
    </dgm:pt>
    <dgm:pt modelId="{3B2C08B2-9892-F347-AB9B-CCE46B77C26E}" type="pres">
      <dgm:prSet presAssocID="{9EB6210D-A5DA-4E2A-8822-73CBE635A807}" presName="linear" presStyleCnt="0">
        <dgm:presLayoutVars>
          <dgm:animLvl val="lvl"/>
          <dgm:resizeHandles val="exact"/>
        </dgm:presLayoutVars>
      </dgm:prSet>
      <dgm:spPr/>
    </dgm:pt>
    <dgm:pt modelId="{A6D921ED-4B74-6F4C-A62A-AC5AE7D82C9C}" type="pres">
      <dgm:prSet presAssocID="{1FA49434-015E-4AD4-BD07-F4B50F9B8B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78557F-26E5-FC4D-A1B1-47BA8B46041D}" type="pres">
      <dgm:prSet presAssocID="{1C02367C-70D6-4264-9D66-B80FF8A433D2}" presName="spacer" presStyleCnt="0"/>
      <dgm:spPr/>
    </dgm:pt>
    <dgm:pt modelId="{75B931F2-B1FC-864E-BE09-C9EA6D861588}" type="pres">
      <dgm:prSet presAssocID="{08AF1DA0-9765-4F19-B4B9-C556445AEE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0CD2E4A-173D-4BC0-8E90-7FA90558BC86}" srcId="{9EB6210D-A5DA-4E2A-8822-73CBE635A807}" destId="{08AF1DA0-9765-4F19-B4B9-C556445AEE68}" srcOrd="1" destOrd="0" parTransId="{AC5340D8-F55E-4C47-9813-DB3F9D598D13}" sibTransId="{63FEAA5F-5E1E-490A-867E-84E7482BE618}"/>
    <dgm:cxn modelId="{7AF9274D-ECF1-6849-AFDC-400757DE954C}" type="presOf" srcId="{08AF1DA0-9765-4F19-B4B9-C556445AEE68}" destId="{75B931F2-B1FC-864E-BE09-C9EA6D861588}" srcOrd="0" destOrd="0" presId="urn:microsoft.com/office/officeart/2005/8/layout/vList2"/>
    <dgm:cxn modelId="{C792F656-7592-E04E-ACD9-7019DBDB8FED}" type="presOf" srcId="{1FA49434-015E-4AD4-BD07-F4B50F9B8B49}" destId="{A6D921ED-4B74-6F4C-A62A-AC5AE7D82C9C}" srcOrd="0" destOrd="0" presId="urn:microsoft.com/office/officeart/2005/8/layout/vList2"/>
    <dgm:cxn modelId="{57072B59-B7A2-4A5B-8AEE-56B672E94EF1}" srcId="{9EB6210D-A5DA-4E2A-8822-73CBE635A807}" destId="{1FA49434-015E-4AD4-BD07-F4B50F9B8B49}" srcOrd="0" destOrd="0" parTransId="{DE1EE2FD-4D04-4550-8D0D-748B8A933ECB}" sibTransId="{1C02367C-70D6-4264-9D66-B80FF8A433D2}"/>
    <dgm:cxn modelId="{4EEDA283-8E4E-FA4D-9302-7A5BA24964D9}" type="presOf" srcId="{9EB6210D-A5DA-4E2A-8822-73CBE635A807}" destId="{3B2C08B2-9892-F347-AB9B-CCE46B77C26E}" srcOrd="0" destOrd="0" presId="urn:microsoft.com/office/officeart/2005/8/layout/vList2"/>
    <dgm:cxn modelId="{9CB22411-4C2F-8442-B2A9-3E83515162B1}" type="presParOf" srcId="{3B2C08B2-9892-F347-AB9B-CCE46B77C26E}" destId="{A6D921ED-4B74-6F4C-A62A-AC5AE7D82C9C}" srcOrd="0" destOrd="0" presId="urn:microsoft.com/office/officeart/2005/8/layout/vList2"/>
    <dgm:cxn modelId="{F2AF2C4C-2E82-1D4E-BAF0-4BAE6FFA630A}" type="presParOf" srcId="{3B2C08B2-9892-F347-AB9B-CCE46B77C26E}" destId="{3A78557F-26E5-FC4D-A1B1-47BA8B46041D}" srcOrd="1" destOrd="0" presId="urn:microsoft.com/office/officeart/2005/8/layout/vList2"/>
    <dgm:cxn modelId="{B16A7A3C-A30B-6746-A4B7-5565042361E2}" type="presParOf" srcId="{3B2C08B2-9892-F347-AB9B-CCE46B77C26E}" destId="{75B931F2-B1FC-864E-BE09-C9EA6D8615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921ED-4B74-6F4C-A62A-AC5AE7D82C9C}">
      <dsp:nvSpPr>
        <dsp:cNvPr id="0" name=""/>
        <dsp:cNvSpPr/>
      </dsp:nvSpPr>
      <dsp:spPr>
        <a:xfrm>
          <a:off x="0" y="264722"/>
          <a:ext cx="5816750" cy="24675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Super key is composed of a set of attributes that identify a unique record. </a:t>
          </a:r>
          <a:r>
            <a:rPr lang="en-US" sz="3700" u="sng" kern="1200"/>
            <a:t>Can be multiple columns</a:t>
          </a:r>
          <a:r>
            <a:rPr lang="en-US" sz="3700" kern="1200"/>
            <a:t>.</a:t>
          </a:r>
        </a:p>
      </dsp:txBody>
      <dsp:txXfrm>
        <a:off x="120455" y="385177"/>
        <a:ext cx="5575840" cy="2226620"/>
      </dsp:txXfrm>
    </dsp:sp>
    <dsp:sp modelId="{75B931F2-B1FC-864E-BE09-C9EA6D861588}">
      <dsp:nvSpPr>
        <dsp:cNvPr id="0" name=""/>
        <dsp:cNvSpPr/>
      </dsp:nvSpPr>
      <dsp:spPr>
        <a:xfrm>
          <a:off x="0" y="2838812"/>
          <a:ext cx="5816750" cy="24675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Candidate key also identifies a unique record, but is composed of </a:t>
          </a:r>
          <a:r>
            <a:rPr lang="en-US" sz="3700" u="sng" kern="1200"/>
            <a:t>one individual field or column</a:t>
          </a:r>
          <a:endParaRPr lang="en-US" sz="3700" kern="1200"/>
        </a:p>
      </dsp:txBody>
      <dsp:txXfrm>
        <a:off x="120455" y="2959267"/>
        <a:ext cx="5575840" cy="222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3F22-3532-CA46-B878-C82B45E72A2C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E0818-4D2C-D449-B4E0-82CA51A5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24390" y="3371744"/>
            <a:ext cx="8185841" cy="3195048"/>
          </a:xfrm>
          <a:prstGeom prst="rect">
            <a:avLst/>
          </a:prstGeom>
        </p:spPr>
        <p:txBody>
          <a:bodyPr lIns="94668" tIns="47334" rIns="94668" bIns="47334">
            <a:normAutofit/>
          </a:bodyPr>
          <a:lstStyle/>
          <a:p>
            <a:r>
              <a:rPr lang="en-GB" dirty="0"/>
              <a:t>That is, conceptual model</a:t>
            </a:r>
            <a:r>
              <a:rPr lang="en-GB" baseline="0" dirty="0"/>
              <a:t> is </a:t>
            </a:r>
            <a:r>
              <a:rPr lang="en-GB" dirty="0"/>
              <a:t>DBMS-independent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4650" y="900113"/>
            <a:ext cx="6350000" cy="3571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0655" y="4851666"/>
            <a:ext cx="5150851" cy="431161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3831" tIns="46092" rIns="93831" bIns="46092"/>
          <a:lstStyle/>
          <a:p>
            <a:pPr marL="0" lvl="1" defTabSz="790158">
              <a:defRPr/>
            </a:pPr>
            <a:r>
              <a:rPr lang="en-GB" dirty="0"/>
              <a:t>After explanation, Identify together primary keys and foreign keys of Figure 4.3 and Figure 6.6 (handout).</a:t>
            </a:r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4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41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614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856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6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dbc/overview/databas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61D0B-8832-A54D-A63C-FFC2A6CE4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Dso</a:t>
            </a:r>
            <a:r>
              <a:rPr lang="en-US" dirty="0">
                <a:solidFill>
                  <a:schemeClr val="bg1"/>
                </a:solidFill>
              </a:rPr>
              <a:t> 428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8F264-FF70-BE42-9DEF-47AF47FED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Session 3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3CAB779E-847C-462A-B62A-EFA1AA6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9" r="30324" b="1"/>
          <a:stretch/>
        </p:blipFill>
        <p:spPr>
          <a:xfrm>
            <a:off x="1491622" y="640081"/>
            <a:ext cx="1675483" cy="2467186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90359AA-19F5-8044-845A-53D9C9ED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6" y="3780841"/>
            <a:ext cx="3386717" cy="211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41665-9272-5B4B-A7F2-06D735CB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/>
              <a:t>Super Key vs. Candidate Key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0F42E-5D85-4627-AB3B-EFD920D63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57825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3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F9D-7666-AE42-B5A9-8F05CA9E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61F9-BAF2-EB45-875F-E9516905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A </a:t>
            </a:r>
            <a:r>
              <a:rPr lang="en-GB" i="1" dirty="0" err="1">
                <a:solidFill>
                  <a:srgbClr val="FF0000"/>
                </a:solidFill>
              </a:rPr>
              <a:t>Superke</a:t>
            </a:r>
            <a:r>
              <a:rPr lang="en-GB" dirty="0" err="1"/>
              <a:t>y</a:t>
            </a:r>
            <a:r>
              <a:rPr lang="en-GB" dirty="0"/>
              <a:t> that no proper subset is a </a:t>
            </a:r>
            <a:r>
              <a:rPr lang="en-GB" dirty="0" err="1"/>
              <a:t>Superkey</a:t>
            </a:r>
            <a:r>
              <a:rPr lang="en-GB" dirty="0"/>
              <a:t> within the relation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Uniqueness: </a:t>
            </a:r>
            <a:r>
              <a:rPr lang="en-GB" dirty="0"/>
              <a:t>the values uniquely identify that tuple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Irreducibility: </a:t>
            </a:r>
            <a:r>
              <a:rPr lang="en-GB" dirty="0"/>
              <a:t>no proper subset is a super key for the relation </a:t>
            </a:r>
          </a:p>
          <a:p>
            <a:pPr lvl="1"/>
            <a:r>
              <a:rPr lang="en-GB" dirty="0"/>
              <a:t>A </a:t>
            </a:r>
            <a:r>
              <a:rPr lang="en-GB" b="1" i="1" u="sng" dirty="0">
                <a:solidFill>
                  <a:srgbClr val="FF0000"/>
                </a:solidFill>
              </a:rPr>
              <a:t>Composite Key </a:t>
            </a:r>
            <a:r>
              <a:rPr lang="en-GB" dirty="0"/>
              <a:t>is when a key consists of more than one attribute – composite key.</a:t>
            </a:r>
          </a:p>
          <a:p>
            <a:pPr lvl="1"/>
            <a:r>
              <a:rPr lang="en-GB" b="1" dirty="0"/>
              <a:t>A relation may have multiple candidate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6CAC-5384-F449-A93A-DC3BDF2D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9081-567B-1D4D-90A5-6655FB4C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r>
              <a:rPr lang="en-US" dirty="0"/>
              <a:t>A candidate key selected as the primary means of identifying rows in a relation </a:t>
            </a:r>
          </a:p>
          <a:p>
            <a:pPr lvl="1"/>
            <a:r>
              <a:rPr lang="en-US" dirty="0"/>
              <a:t>There is only one per relation </a:t>
            </a:r>
          </a:p>
          <a:p>
            <a:pPr lvl="1"/>
            <a:r>
              <a:rPr lang="en-US" dirty="0"/>
              <a:t>May be a composite key </a:t>
            </a:r>
          </a:p>
          <a:p>
            <a:pPr lvl="1"/>
            <a:r>
              <a:rPr lang="en-US" dirty="0"/>
              <a:t>Ideally is short, numeric, and never changes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5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0"/>
            <a:ext cx="75377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201D7-52F4-2245-A1B1-0BEEFACE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020" y="640080"/>
            <a:ext cx="6393259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Alternate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AD7B-A145-8D48-8123-7AEDA90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436879"/>
            <a:ext cx="3199216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Candidate key not selected a primary key</a:t>
            </a:r>
          </a:p>
        </p:txBody>
      </p:sp>
    </p:spTree>
    <p:extLst>
      <p:ext uri="{BB962C8B-B14F-4D97-AF65-F5344CB8AC3E}">
        <p14:creationId xmlns:p14="http://schemas.microsoft.com/office/powerpoint/2010/main" val="339230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9238D-C8FC-334A-BF2C-3137B47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Foreign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F754-7233-BC42-BFBB-4983ABF5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anchor="ctr">
            <a:normAutofit/>
          </a:bodyPr>
          <a:lstStyle/>
          <a:p>
            <a:r>
              <a:rPr lang="en-US" dirty="0"/>
              <a:t>Primary key of one relation that is placed in another relation to form a link between relations </a:t>
            </a:r>
          </a:p>
          <a:p>
            <a:pPr lvl="1"/>
            <a:r>
              <a:rPr lang="en-US" dirty="0"/>
              <a:t>A foreign key can be a single column or a composite key </a:t>
            </a:r>
          </a:p>
          <a:p>
            <a:pPr lvl="1"/>
            <a:r>
              <a:rPr lang="en-US" dirty="0"/>
              <a:t>The term refers to the fact that key values are foreign to the relation in which they appear as foreign key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7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vs.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b="1" dirty="0"/>
              <a:t>rimary key</a:t>
            </a:r>
            <a:r>
              <a:rPr lang="en-US" dirty="0"/>
              <a:t> is a column or a set of columns that uniquely identify a row in a table. A </a:t>
            </a:r>
            <a:r>
              <a:rPr lang="en-US" b="1" dirty="0"/>
              <a:t>primary key</a:t>
            </a:r>
            <a:r>
              <a:rPr lang="en-US" dirty="0"/>
              <a:t> should be short, stable and simple.</a:t>
            </a:r>
          </a:p>
          <a:p>
            <a:pPr lvl="1"/>
            <a:r>
              <a:rPr lang="en-US" dirty="0"/>
              <a:t>A table can only have one </a:t>
            </a:r>
            <a:r>
              <a:rPr lang="en-US" b="1" dirty="0"/>
              <a:t>primary key</a:t>
            </a:r>
          </a:p>
          <a:p>
            <a:r>
              <a:rPr lang="en-US" b="1" dirty="0"/>
              <a:t>Foreign key</a:t>
            </a:r>
            <a:r>
              <a:rPr lang="en-US" dirty="0"/>
              <a:t> is a field (or collection of fields) in a table whose value is required to match the value of the </a:t>
            </a:r>
            <a:r>
              <a:rPr lang="en-US" b="1" dirty="0"/>
              <a:t>primary key</a:t>
            </a:r>
            <a:r>
              <a:rPr lang="en-US" dirty="0"/>
              <a:t> for a second table. </a:t>
            </a:r>
          </a:p>
          <a:p>
            <a:pPr lvl="1"/>
            <a:r>
              <a:rPr lang="en-US" dirty="0"/>
              <a:t>A table can have multiple </a:t>
            </a:r>
            <a:r>
              <a:rPr lang="en-US" b="1" dirty="0"/>
              <a:t>foreign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7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244" y="169718"/>
            <a:ext cx="10268712" cy="830997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Three step procedure to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identify A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Super/Candidate/Primary  Key/Alternative Key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91000" y="1388917"/>
            <a:ext cx="2971800" cy="457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(Given) </a:t>
            </a:r>
            <a:r>
              <a:rPr lang="en-US" altLang="zh-CN" b="1" dirty="0">
                <a:solidFill>
                  <a:schemeClr val="tx1"/>
                </a:solidFill>
              </a:rPr>
              <a:t>A Set of Attribute(s)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124200" y="2819400"/>
            <a:ext cx="1295400" cy="457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Super Key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90500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P1: Can you use </a:t>
            </a:r>
            <a:r>
              <a:rPr lang="en-US" altLang="zh-CN" sz="1600" dirty="0">
                <a:solidFill>
                  <a:srgbClr val="FF0000"/>
                </a:solidFill>
              </a:rPr>
              <a:t>the set of attribute(s) </a:t>
            </a:r>
            <a:r>
              <a:rPr lang="en-US" altLang="zh-CN" sz="1600" dirty="0"/>
              <a:t>to </a:t>
            </a:r>
            <a:r>
              <a:rPr lang="en-US" altLang="zh-CN" sz="1600" dirty="0">
                <a:solidFill>
                  <a:srgbClr val="FF0000"/>
                </a:solidFill>
              </a:rPr>
              <a:t>uniquely</a:t>
            </a:r>
            <a:r>
              <a:rPr lang="en-US" altLang="zh-CN" sz="1600" dirty="0"/>
              <a:t> identify a row in the 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327660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P2: Can you </a:t>
            </a:r>
            <a:r>
              <a:rPr lang="en-US" altLang="zh-CN" sz="1600" dirty="0">
                <a:solidFill>
                  <a:srgbClr val="FF0000"/>
                </a:solidFill>
              </a:rPr>
              <a:t>REDUCE</a:t>
            </a:r>
            <a:r>
              <a:rPr lang="en-US" altLang="zh-CN" sz="1600" dirty="0"/>
              <a:t> the </a:t>
            </a:r>
            <a:r>
              <a:rPr lang="en-US" altLang="zh-CN" sz="1600" dirty="0">
                <a:solidFill>
                  <a:srgbClr val="FF0000"/>
                </a:solidFill>
              </a:rPr>
              <a:t>super key </a:t>
            </a:r>
            <a:r>
              <a:rPr lang="en-US" altLang="zh-CN" sz="1600" dirty="0"/>
              <a:t>but still </a:t>
            </a:r>
            <a:r>
              <a:rPr lang="en-US" altLang="zh-CN" sz="1600" dirty="0">
                <a:solidFill>
                  <a:srgbClr val="FF0000"/>
                </a:solidFill>
              </a:rPr>
              <a:t>uniquely</a:t>
            </a:r>
            <a:r>
              <a:rPr lang="en-US" altLang="zh-CN" sz="1600" dirty="0"/>
              <a:t> identify a row in the table?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835729" y="4514634"/>
            <a:ext cx="1828800" cy="4572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Candidate Key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58000" y="4495800"/>
            <a:ext cx="1676400" cy="457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Super Key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(but not 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2598004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Not </a:t>
            </a:r>
            <a:r>
              <a:rPr lang="en-US" altLang="zh-CN" sz="1600" dirty="0">
                <a:solidFill>
                  <a:srgbClr val="FF0000"/>
                </a:solidFill>
              </a:rPr>
              <a:t>key</a:t>
            </a:r>
            <a:r>
              <a:rPr lang="en-US" altLang="zh-CN" sz="1600" dirty="0"/>
              <a:t> of the table</a:t>
            </a:r>
          </a:p>
          <a:p>
            <a:r>
              <a:rPr lang="en-US" altLang="zh-CN" sz="1600" dirty="0"/>
              <a:t>Pick another set of attribute(s)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810000" y="22098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086600" y="2133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0400" y="1981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16586" y="212815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410172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19500" y="4057434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</p:cNvCxnSpPr>
          <p:nvPr/>
        </p:nvCxnSpPr>
        <p:spPr>
          <a:xfrm>
            <a:off x="5257800" y="3767304"/>
            <a:ext cx="1524000" cy="576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1200" y="3505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Yes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8400" y="4972614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P2: Is it </a:t>
            </a:r>
            <a:r>
              <a:rPr lang="en-US" altLang="zh-CN" sz="1600" dirty="0">
                <a:solidFill>
                  <a:srgbClr val="FF0000"/>
                </a:solidFill>
              </a:rPr>
              <a:t>chosen</a:t>
            </a:r>
            <a:r>
              <a:rPr lang="en-US" altLang="zh-CN" sz="1600" dirty="0"/>
              <a:t> as a </a:t>
            </a:r>
            <a:r>
              <a:rPr lang="en-US" altLang="zh-CN" sz="1600" dirty="0">
                <a:solidFill>
                  <a:srgbClr val="FF0000"/>
                </a:solidFill>
              </a:rPr>
              <a:t>Primary Key</a:t>
            </a:r>
            <a:r>
              <a:rPr lang="en-US" altLang="zh-CN" sz="1600" dirty="0"/>
              <a:t>? (by us or already chosen)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813958" y="6006127"/>
            <a:ext cx="1828800" cy="457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2800" y="547578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Yes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826329" y="5562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391400" y="5943600"/>
            <a:ext cx="1676400" cy="457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Alternate Key</a:t>
            </a:r>
          </a:p>
        </p:txBody>
      </p:sp>
      <p:cxnSp>
        <p:nvCxnSpPr>
          <p:cNvPr id="38" name="直接箭头连接符 37"/>
          <p:cNvCxnSpPr>
            <a:cxnSpLocks/>
            <a:stCxn id="32" idx="3"/>
          </p:cNvCxnSpPr>
          <p:nvPr/>
        </p:nvCxnSpPr>
        <p:spPr>
          <a:xfrm>
            <a:off x="5638800" y="5265002"/>
            <a:ext cx="1676400" cy="75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77000" y="532855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8987"/>
              </p:ext>
            </p:extLst>
          </p:nvPr>
        </p:nvGraphicFramePr>
        <p:xfrm>
          <a:off x="7696200" y="12954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FB_ID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SSN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110718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882459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椭圆 29"/>
          <p:cNvSpPr/>
          <p:nvPr/>
        </p:nvSpPr>
        <p:spPr>
          <a:xfrm>
            <a:off x="7543800" y="1143000"/>
            <a:ext cx="2133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allAtOnce"/>
      <p:bldP spid="11" grpId="0" build="allAtOnce"/>
      <p:bldP spid="12" grpId="0" animBg="1"/>
      <p:bldP spid="13" grpId="0" animBg="1"/>
      <p:bldP spid="15" grpId="0"/>
      <p:bldP spid="22" grpId="0"/>
      <p:bldP spid="23" grpId="0"/>
      <p:bldP spid="24" grpId="0"/>
      <p:bldP spid="29" grpId="0"/>
      <p:bldP spid="32" grpId="0" build="allAtOnce"/>
      <p:bldP spid="33" grpId="0" animBg="1"/>
      <p:bldP spid="34" grpId="0"/>
      <p:bldP spid="37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Keys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225334" y="2729677"/>
            <a:ext cx="10268712" cy="359359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Primary Key (PK)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candidate key selected</a:t>
            </a:r>
            <a:r>
              <a:rPr lang="en-GB" dirty="0"/>
              <a:t> to identify tuples uniquely within  a relation.</a:t>
            </a:r>
          </a:p>
          <a:p>
            <a:endParaRPr lang="en-GB" dirty="0"/>
          </a:p>
          <a:p>
            <a:r>
              <a:rPr lang="en-GB" dirty="0"/>
              <a:t>Alternate Keys</a:t>
            </a:r>
          </a:p>
          <a:p>
            <a:pPr lvl="1"/>
            <a:r>
              <a:rPr lang="en-GB" dirty="0"/>
              <a:t>Candidate keys that are </a:t>
            </a:r>
            <a:r>
              <a:rPr lang="en-GB" dirty="0">
                <a:solidFill>
                  <a:srgbClr val="FF0000"/>
                </a:solidFill>
              </a:rPr>
              <a:t>not selected</a:t>
            </a:r>
            <a:r>
              <a:rPr lang="en-GB" dirty="0"/>
              <a:t> to be primary key.</a:t>
            </a:r>
          </a:p>
          <a:p>
            <a:endParaRPr lang="en-GB" dirty="0"/>
          </a:p>
          <a:p>
            <a:r>
              <a:rPr lang="en-GB" dirty="0"/>
              <a:t>Foreign Key (FK)</a:t>
            </a:r>
          </a:p>
          <a:p>
            <a:pPr lvl="1"/>
            <a:r>
              <a:rPr lang="en-GB" dirty="0"/>
              <a:t>An attribute, or set of attributes, within one relation.</a:t>
            </a:r>
          </a:p>
          <a:p>
            <a:pPr lvl="1"/>
            <a:r>
              <a:rPr lang="en-GB" dirty="0"/>
              <a:t>Matches the candidate key of some (possibly same) relation.</a:t>
            </a:r>
          </a:p>
          <a:p>
            <a:pPr lvl="1"/>
            <a:r>
              <a:rPr lang="en-GB" dirty="0"/>
              <a:t>i.e. foreign key references primary key.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23713"/>
              </p:ext>
            </p:extLst>
          </p:nvPr>
        </p:nvGraphicFramePr>
        <p:xfrm>
          <a:off x="5714998" y="3623470"/>
          <a:ext cx="647700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FB_ID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SSN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Grad_Yr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</a:p>
                    <a:p>
                      <a:r>
                        <a:rPr lang="en-US" altLang="zh-CN" dirty="0"/>
                        <a:t>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882459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3.7894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67700" y="5232323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Construct the relationship between tables through FK/PK!!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Databases – Integrity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Relational tables follow certain integrity rules to ensure that the data they contain stays accurate and is always accessible. First, the rows in a relational table should all be distinct. If there are duplicate rows, there can be problems resolving which of two possible selections is the correct one. </a:t>
            </a:r>
          </a:p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Unique column or group of columns </a:t>
            </a:r>
          </a:p>
          <a:p>
            <a:pPr lvl="1"/>
            <a:r>
              <a:rPr lang="en-US" dirty="0"/>
              <a:t>Cannot be null; if it were, the primary key containing it would no longer be a complete identifier. This rule is referred to as entity integrity.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1283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</a:t>
            </a:r>
            <a:r>
              <a:rPr lang="en-US" sz="1000" u="sng" dirty="0">
                <a:hlinkClick r:id="rId2"/>
              </a:rPr>
              <a:t>https://docs.oracle.com/javase/tutorial/jdbc/overview/database.html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032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Entity-Relationship Diagram (ERD)</a:t>
            </a: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tity Relationship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8450" y="1734319"/>
            <a:ext cx="4519149" cy="338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g. 17 &quot;capturing cloud benefits&quot;">
            <a:extLst>
              <a:ext uri="{FF2B5EF4-FFF2-40B4-BE49-F238E27FC236}">
                <a16:creationId xmlns:a16="http://schemas.microsoft.com/office/drawing/2014/main" id="{95583DCF-6477-5149-A800-9256092CA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7204" y="643467"/>
            <a:ext cx="773759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4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18971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ER Symbols</a:t>
            </a:r>
          </a:p>
        </p:txBody>
      </p:sp>
      <p:pic>
        <p:nvPicPr>
          <p:cNvPr id="6" name="Picture 2" descr="mage result for er diagram example one-to-m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73" y="1845834"/>
            <a:ext cx="5354053" cy="40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24863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https://</a:t>
            </a:r>
            <a:r>
              <a:rPr lang="en-US" sz="1000" dirty="0" err="1"/>
              <a:t>www.lucidchart.com</a:t>
            </a:r>
            <a:r>
              <a:rPr lang="en-US" sz="1000" dirty="0"/>
              <a:t>/pages/ER-diagram-symbols-and-meaning</a:t>
            </a:r>
          </a:p>
        </p:txBody>
      </p:sp>
    </p:spTree>
    <p:extLst>
      <p:ext uri="{BB962C8B-B14F-4D97-AF65-F5344CB8AC3E}">
        <p14:creationId xmlns:p14="http://schemas.microsoft.com/office/powerpoint/2010/main" val="171721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3074" name="Picture 2" descr="mage result for er diagram example one-to-m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51" y="2734745"/>
            <a:ext cx="84010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24863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https://</a:t>
            </a:r>
            <a:r>
              <a:rPr lang="en-US" sz="1000" dirty="0" err="1"/>
              <a:t>www.lucidchart.com</a:t>
            </a:r>
            <a:r>
              <a:rPr lang="en-US" sz="1000" dirty="0"/>
              <a:t>/pages/ER-diagram-symbols-and-meaning</a:t>
            </a:r>
          </a:p>
        </p:txBody>
      </p:sp>
    </p:spTree>
    <p:extLst>
      <p:ext uri="{BB962C8B-B14F-4D97-AF65-F5344CB8AC3E}">
        <p14:creationId xmlns:p14="http://schemas.microsoft.com/office/powerpoint/2010/main" val="81888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548"/>
            <a:ext cx="12192000" cy="1049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Network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network packet</a:t>
            </a:r>
            <a:r>
              <a:rPr lang="en-US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is a formatted unit of data carried by a packet-switched network. </a:t>
            </a:r>
          </a:p>
        </p:txBody>
      </p:sp>
      <p:pic>
        <p:nvPicPr>
          <p:cNvPr id="1026" name="Picture 2" descr="Image result for how do ip packet work picture">
            <a:extLst>
              <a:ext uri="{FF2B5EF4-FFF2-40B4-BE49-F238E27FC236}">
                <a16:creationId xmlns:a16="http://schemas.microsoft.com/office/drawing/2014/main" id="{1A24D628-C126-2141-AE80-44CC462B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5" y="1586198"/>
            <a:ext cx="6253164" cy="37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FDC3C-6953-AC4C-A14A-F053A00A5801}"/>
              </a:ext>
            </a:extLst>
          </p:cNvPr>
          <p:cNvSpPr txBox="1"/>
          <p:nvPr/>
        </p:nvSpPr>
        <p:spPr>
          <a:xfrm>
            <a:off x="0" y="6446231"/>
            <a:ext cx="7537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95988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B766-C118-254F-BE44-B7337A6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we cover last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0DD4-C59C-E347-8CDD-A5C79A15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27114"/>
            <a:ext cx="10268712" cy="42702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CRISP-DM Framework</a:t>
            </a:r>
          </a:p>
          <a:p>
            <a:r>
              <a:rPr lang="en-US" dirty="0"/>
              <a:t>Data basics</a:t>
            </a:r>
          </a:p>
          <a:p>
            <a:r>
              <a:rPr lang="en-US" dirty="0"/>
              <a:t>	How data flows through the enterprise, data sources</a:t>
            </a:r>
          </a:p>
          <a:p>
            <a:r>
              <a:rPr lang="en-US" dirty="0"/>
              <a:t>	Data pyramid</a:t>
            </a:r>
          </a:p>
          <a:p>
            <a:r>
              <a:rPr lang="en-US" dirty="0"/>
              <a:t>Enterprise systems (ERP, CRM, HRIS)</a:t>
            </a:r>
          </a:p>
          <a:p>
            <a:r>
              <a:rPr lang="en-US" dirty="0"/>
              <a:t>Database fundamentals</a:t>
            </a:r>
          </a:p>
          <a:p>
            <a:r>
              <a:rPr lang="en-US" dirty="0"/>
              <a:t>	File vs. DB, DBMS, Data quality, Database schema</a:t>
            </a:r>
          </a:p>
          <a:p>
            <a:r>
              <a:rPr lang="en-US" dirty="0"/>
              <a:t>ANSI-SPARC 3-Level Architecture</a:t>
            </a:r>
          </a:p>
          <a:p>
            <a:r>
              <a:rPr lang="en-US" dirty="0"/>
              <a:t>	External, Conceptual, Internal Levels</a:t>
            </a:r>
          </a:p>
          <a:p>
            <a:r>
              <a:rPr lang="en-US" dirty="0"/>
              <a:t>Conceptual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0623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1644" y="0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Logical Data Independence</a:t>
            </a:r>
          </a:p>
        </p:txBody>
      </p:sp>
      <p:pic>
        <p:nvPicPr>
          <p:cNvPr id="41989" name="Picture 5" descr="DS3-Figure 02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300" y="1371600"/>
            <a:ext cx="8533901" cy="4191001"/>
          </a:xfrm>
          <a:prstGeom prst="rect">
            <a:avLst/>
          </a:prstGeom>
          <a:noFill/>
        </p:spPr>
      </p:pic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981200" y="2438400"/>
            <a:ext cx="1905000" cy="457200"/>
          </a:xfrm>
          <a:prstGeom prst="flowChartAlternateProcess">
            <a:avLst/>
          </a:prstGeom>
          <a:noFill/>
          <a:ln w="28575">
            <a:solidFill>
              <a:srgbClr val="CC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7696200" y="2438400"/>
            <a:ext cx="2667000" cy="381000"/>
          </a:xfrm>
          <a:prstGeom prst="flowChartAlternateProcess">
            <a:avLst/>
          </a:prstGeom>
          <a:noFill/>
          <a:ln w="28575">
            <a:solidFill>
              <a:srgbClr val="CC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Callout 2 7"/>
          <p:cNvSpPr/>
          <p:nvPr/>
        </p:nvSpPr>
        <p:spPr bwMode="auto">
          <a:xfrm>
            <a:off x="6781800" y="5257800"/>
            <a:ext cx="3429000" cy="1143000"/>
          </a:xfrm>
          <a:prstGeom prst="borderCallout2">
            <a:avLst>
              <a:gd name="adj1" fmla="val -2838"/>
              <a:gd name="adj2" fmla="val 14390"/>
              <a:gd name="adj3" fmla="val -67598"/>
              <a:gd name="adj4" fmla="val 14656"/>
              <a:gd name="adj5" fmla="val -217226"/>
              <a:gd name="adj6" fmla="val 27114"/>
            </a:avLst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Change the middle level 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without affecting the 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upper level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438400" y="2891135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350073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Supported by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9288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modeling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Conceptual schema</a:t>
            </a:r>
          </a:p>
          <a:p>
            <a:pPr lvl="1"/>
            <a:r>
              <a:rPr lang="en-GB" dirty="0"/>
              <a:t>The core of a database system supporting all user views.</a:t>
            </a:r>
          </a:p>
          <a:p>
            <a:pPr lvl="1"/>
            <a:r>
              <a:rPr lang="en-GB" dirty="0"/>
              <a:t>Should be complete and accurate representation of an organization's data requirements.</a:t>
            </a:r>
          </a:p>
          <a:p>
            <a:r>
              <a:rPr lang="en-GB" dirty="0"/>
              <a:t>Conceptual modeling is process of developing a </a:t>
            </a:r>
            <a:r>
              <a:rPr lang="en-GB" dirty="0">
                <a:solidFill>
                  <a:srgbClr val="FF0000"/>
                </a:solidFill>
              </a:rPr>
              <a:t>model</a:t>
            </a:r>
            <a:r>
              <a:rPr lang="en-GB" dirty="0"/>
              <a:t> of information use that is </a:t>
            </a:r>
            <a:r>
              <a:rPr lang="en-GB" dirty="0">
                <a:solidFill>
                  <a:srgbClr val="FF0000"/>
                </a:solidFill>
              </a:rPr>
              <a:t>independent</a:t>
            </a:r>
            <a:r>
              <a:rPr lang="en-GB" dirty="0"/>
              <a:t> of implementation details. Focus: E-R model</a:t>
            </a:r>
          </a:p>
          <a:p>
            <a:r>
              <a:rPr lang="en-GB" dirty="0"/>
              <a:t>Result is a </a:t>
            </a:r>
            <a:r>
              <a:rPr lang="en-GB" dirty="0">
                <a:solidFill>
                  <a:srgbClr val="FF0000"/>
                </a:solidFill>
              </a:rPr>
              <a:t>conceptual data model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536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E8FD-F868-0346-AEB8-5F7EA79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AAD5-AAB5-D545-9DCF-54E75F1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Key:  Combination of one or more columns that is used to identify rows in a relation</a:t>
            </a:r>
          </a:p>
          <a:p>
            <a:r>
              <a:rPr lang="en-US" dirty="0"/>
              <a:t>Candidate Key - A specific type of field in a relational database that can identify each unique record independently of any other data.</a:t>
            </a:r>
          </a:p>
          <a:p>
            <a:pPr marL="0" lvl="1" indent="0">
              <a:buNone/>
            </a:pPr>
            <a:r>
              <a:rPr lang="en-US" sz="2600" dirty="0"/>
              <a:t>Super Key: </a:t>
            </a:r>
            <a:r>
              <a:rPr lang="en-GB" sz="2600" dirty="0"/>
              <a:t>An attribute or a set of attributes in a relation that </a:t>
            </a:r>
            <a:r>
              <a:rPr lang="en-GB" sz="2600" dirty="0">
                <a:solidFill>
                  <a:srgbClr val="FF0000"/>
                </a:solidFill>
              </a:rPr>
              <a:t>uniquely identifies </a:t>
            </a:r>
            <a:r>
              <a:rPr lang="en-GB" sz="2600" dirty="0"/>
              <a:t>a tuple within the relation.</a:t>
            </a:r>
            <a:endParaRPr lang="en-US" sz="2600" dirty="0"/>
          </a:p>
          <a:p>
            <a:r>
              <a:rPr lang="en-US" dirty="0"/>
              <a:t>Composite Key - Key that consists of 2 or more columns</a:t>
            </a:r>
          </a:p>
        </p:txBody>
      </p:sp>
    </p:spTree>
    <p:extLst>
      <p:ext uri="{BB962C8B-B14F-4D97-AF65-F5344CB8AC3E}">
        <p14:creationId xmlns:p14="http://schemas.microsoft.com/office/powerpoint/2010/main" val="421742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4441-16E1-A240-9108-4EF4A22F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D900-64EA-E94E-9546-2BA2F278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3"/>
            <a:ext cx="10268712" cy="726948"/>
          </a:xfrm>
        </p:spPr>
        <p:txBody>
          <a:bodyPr/>
          <a:lstStyle/>
          <a:p>
            <a:r>
              <a:rPr lang="en-US" dirty="0"/>
              <a:t>A set of attributes that can uniquely identify a tuple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6AD9688-78CF-8247-9240-8C8CE8EC0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66512"/>
              </p:ext>
            </p:extLst>
          </p:nvPr>
        </p:nvGraphicFramePr>
        <p:xfrm>
          <a:off x="1785258" y="3883856"/>
          <a:ext cx="7086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FB_ID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SSN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Grad_Yr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</a:p>
                    <a:p>
                      <a:r>
                        <a:rPr lang="en-US" altLang="zh-CN" dirty="0"/>
                        <a:t>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882459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3.7894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098B02-0C2E-844C-AC1E-14494C86F17E}"/>
              </a:ext>
            </a:extLst>
          </p:cNvPr>
          <p:cNvSpPr/>
          <p:nvPr/>
        </p:nvSpPr>
        <p:spPr>
          <a:xfrm>
            <a:off x="1785258" y="5217709"/>
            <a:ext cx="11974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UID?</a:t>
            </a:r>
          </a:p>
          <a:p>
            <a:r>
              <a:rPr lang="en-US" altLang="zh-CN" dirty="0"/>
              <a:t>Name</a:t>
            </a:r>
          </a:p>
          <a:p>
            <a:r>
              <a:rPr lang="en-US" altLang="zh-CN" dirty="0"/>
              <a:t>SSN?</a:t>
            </a:r>
          </a:p>
          <a:p>
            <a:r>
              <a:rPr lang="en-US" altLang="zh-CN" dirty="0"/>
              <a:t>FB_ID?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16AAD-6E94-3045-B038-0E197B1A89D0}"/>
              </a:ext>
            </a:extLst>
          </p:cNvPr>
          <p:cNvSpPr txBox="1"/>
          <p:nvPr/>
        </p:nvSpPr>
        <p:spPr>
          <a:xfrm>
            <a:off x="5328556" y="546393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UID+SSN?</a:t>
            </a:r>
          </a:p>
          <a:p>
            <a:r>
              <a:rPr lang="en-US" altLang="zh-CN" sz="2000" dirty="0" err="1"/>
              <a:t>Name+GPA+Degree+Grad_Yr</a:t>
            </a:r>
            <a:r>
              <a:rPr lang="en-US" altLang="zh-CN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788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DB3B-15FE-5845-8265-9178775A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D79D-1597-8B40-8F7E-BD605224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>
            <a:normAutofit/>
          </a:bodyPr>
          <a:lstStyle/>
          <a:p>
            <a:r>
              <a:rPr lang="en-US" dirty="0"/>
              <a:t>Can you uniquely identify a student's record by putting his/her (</a:t>
            </a:r>
            <a:r>
              <a:rPr lang="en-US" dirty="0" err="1"/>
              <a:t>UID,fname,lname</a:t>
            </a:r>
            <a:r>
              <a:rPr lang="en-US" dirty="0"/>
              <a:t>) into search? </a:t>
            </a:r>
          </a:p>
          <a:p>
            <a:r>
              <a:rPr lang="en-US" dirty="0"/>
              <a:t>Yes, the system would only return one unique row! Thus, (</a:t>
            </a:r>
            <a:r>
              <a:rPr lang="en-US" dirty="0" err="1"/>
              <a:t>UID,fname,lname</a:t>
            </a:r>
            <a:r>
              <a:rPr lang="en-US" dirty="0"/>
              <a:t>) TOGETHER is a </a:t>
            </a:r>
            <a:r>
              <a:rPr lang="en-US" dirty="0" err="1"/>
              <a:t>superkey</a:t>
            </a:r>
            <a:r>
              <a:rPr lang="en-US" dirty="0"/>
              <a:t> of this table.</a:t>
            </a:r>
          </a:p>
          <a:p>
            <a:r>
              <a:rPr lang="en-US" dirty="0"/>
              <a:t>They are consistent with the definition of </a:t>
            </a:r>
            <a:r>
              <a:rPr lang="en-US" dirty="0" err="1"/>
              <a:t>superkey</a:t>
            </a:r>
            <a:r>
              <a:rPr lang="en-US" dirty="0"/>
              <a:t> --- "a set of attributes that can uniquely identify a tuple" </a:t>
            </a:r>
            <a:br>
              <a:rPr lang="en-US" dirty="0"/>
            </a:br>
            <a:r>
              <a:rPr lang="en-US" dirty="0"/>
              <a:t>For the same reason, (</a:t>
            </a:r>
            <a:r>
              <a:rPr lang="en-US" dirty="0" err="1"/>
              <a:t>UID,fname</a:t>
            </a:r>
            <a:r>
              <a:rPr lang="en-US" dirty="0"/>
              <a:t>) or (SSN, GPA) or (</a:t>
            </a:r>
            <a:r>
              <a:rPr lang="en-US" dirty="0" err="1"/>
              <a:t>UID,Degree</a:t>
            </a:r>
            <a:r>
              <a:rPr lang="en-US" dirty="0"/>
              <a:t>) or (UID,GPA), etc. etc. are all </a:t>
            </a:r>
            <a:r>
              <a:rPr lang="en-US" dirty="0" err="1"/>
              <a:t>superkeys</a:t>
            </a:r>
            <a:r>
              <a:rPr lang="en-US" dirty="0"/>
              <a:t> of the table. </a:t>
            </a:r>
          </a:p>
        </p:txBody>
      </p:sp>
    </p:spTree>
    <p:extLst>
      <p:ext uri="{BB962C8B-B14F-4D97-AF65-F5344CB8AC3E}">
        <p14:creationId xmlns:p14="http://schemas.microsoft.com/office/powerpoint/2010/main" val="402854107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1085</Words>
  <Application>Microsoft Macintosh PowerPoint</Application>
  <PresentationFormat>Widescreen</PresentationFormat>
  <Paragraphs>149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Dso 428</vt:lpstr>
      <vt:lpstr>PowerPoint Presentation</vt:lpstr>
      <vt:lpstr>Network Packet</vt:lpstr>
      <vt:lpstr>What did we cover last week?</vt:lpstr>
      <vt:lpstr>Logical Data Independence</vt:lpstr>
      <vt:lpstr>Conceptual modeling</vt:lpstr>
      <vt:lpstr>relational Keys</vt:lpstr>
      <vt:lpstr>Super key</vt:lpstr>
      <vt:lpstr>Super key</vt:lpstr>
      <vt:lpstr>Super Key vs. Candidate Key</vt:lpstr>
      <vt:lpstr>Candidate key</vt:lpstr>
      <vt:lpstr>Primary Key</vt:lpstr>
      <vt:lpstr>Alternate key</vt:lpstr>
      <vt:lpstr>Foreign Key</vt:lpstr>
      <vt:lpstr>Primary vs. Foreign Keys</vt:lpstr>
      <vt:lpstr>Three step procedure to identify A Super/Candidate/Primary  Key/Alternative Key</vt:lpstr>
      <vt:lpstr>Relational Keys</vt:lpstr>
      <vt:lpstr>Relational Databases – Integrity Rules</vt:lpstr>
      <vt:lpstr>Entity-Relationship Diagram (ERD)</vt:lpstr>
      <vt:lpstr>ER Symbols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ISTM 624</dc:title>
  <dc:creator>Erik Krogh</dc:creator>
  <cp:lastModifiedBy>Adam von Arnim</cp:lastModifiedBy>
  <cp:revision>21</cp:revision>
  <cp:lastPrinted>2022-01-20T17:54:29Z</cp:lastPrinted>
  <dcterms:created xsi:type="dcterms:W3CDTF">2022-01-19T16:34:20Z</dcterms:created>
  <dcterms:modified xsi:type="dcterms:W3CDTF">2022-05-02T19:53:59Z</dcterms:modified>
</cp:coreProperties>
</file>