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57" r:id="rId2"/>
    <p:sldId id="554" r:id="rId3"/>
    <p:sldId id="553" r:id="rId4"/>
    <p:sldId id="269" r:id="rId5"/>
    <p:sldId id="270" r:id="rId6"/>
    <p:sldId id="513" r:id="rId7"/>
    <p:sldId id="555" r:id="rId8"/>
    <p:sldId id="370" r:id="rId9"/>
    <p:sldId id="556" r:id="rId10"/>
    <p:sldId id="539" r:id="rId11"/>
    <p:sldId id="542" r:id="rId12"/>
    <p:sldId id="5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1745-2FA0-DE49-B4FD-2BD951A7B29D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0BB0-1E29-0C4E-8047-A0B557DF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4650" y="900113"/>
            <a:ext cx="6350000" cy="3571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0655" y="4851666"/>
            <a:ext cx="5150851" cy="43116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831" tIns="46092" rIns="93831" bIns="46092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4650" y="900113"/>
            <a:ext cx="6350000" cy="3571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0655" y="4851666"/>
            <a:ext cx="5150851" cy="43116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831" tIns="46092" rIns="93831" bIns="46092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8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3" y="4861783"/>
            <a:ext cx="5678824" cy="4604560"/>
          </a:xfrm>
          <a:prstGeom prst="rect">
            <a:avLst/>
          </a:prstGeom>
        </p:spPr>
        <p:txBody>
          <a:bodyPr lIns="91422" tIns="45711" rIns="91422" bIns="45711">
            <a:normAutofit/>
          </a:bodyPr>
          <a:lstStyle/>
          <a:p>
            <a:r>
              <a:rPr lang="en-US" dirty="0"/>
              <a:t>Explain in connection with the previous company schema example (also in</a:t>
            </a:r>
            <a:r>
              <a:rPr lang="en-US" baseline="0" dirty="0"/>
              <a:t> </a:t>
            </a:r>
            <a:r>
              <a:rPr lang="en-US" dirty="0"/>
              <a:t>next slide)</a:t>
            </a:r>
          </a:p>
        </p:txBody>
      </p:sp>
    </p:spTree>
    <p:extLst>
      <p:ext uri="{BB962C8B-B14F-4D97-AF65-F5344CB8AC3E}">
        <p14:creationId xmlns:p14="http://schemas.microsoft.com/office/powerpoint/2010/main" val="49187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Referential Integrity? | Database.Guide">
            <a:extLst>
              <a:ext uri="{FF2B5EF4-FFF2-40B4-BE49-F238E27FC236}">
                <a16:creationId xmlns:a16="http://schemas.microsoft.com/office/drawing/2014/main" id="{122647FC-E103-7341-9751-4714F79F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2094462"/>
            <a:ext cx="6224713" cy="30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7DD47-5666-C241-82BD-D829FDB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RdB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</a:rPr>
              <a:t>Integrity Constraints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592346"/>
            <a:ext cx="3411973" cy="70920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Specifying FK is not enough!   </a:t>
            </a:r>
            <a:br>
              <a:rPr lang="en-US" altLang="zh-CN" sz="1800" dirty="0"/>
            </a:br>
            <a:r>
              <a:rPr lang="en-US" altLang="zh-CN" sz="1800" dirty="0"/>
              <a:t>(It regulates insertion of new data in Staff; change in home relation?)</a:t>
            </a:r>
            <a:endParaRPr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008" y="762000"/>
            <a:ext cx="82486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03834" y="697578"/>
            <a:ext cx="2838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What would happen to staff in B003 if the branch is </a:t>
            </a:r>
            <a:r>
              <a:rPr lang="en-US" altLang="zh-CN" sz="1400" b="1" u="sng" dirty="0">
                <a:solidFill>
                  <a:srgbClr val="FF0000"/>
                </a:solidFill>
              </a:rPr>
              <a:t>closed ? (delete a row in Branch)</a:t>
            </a:r>
          </a:p>
          <a:p>
            <a:pPr marL="457200" indent="-457200">
              <a:buAutoNum type="arabicParenR"/>
            </a:pPr>
            <a:r>
              <a:rPr lang="en-US" altLang="zh-CN" sz="1400" dirty="0">
                <a:solidFill>
                  <a:srgbClr val="FF0000"/>
                </a:solidFill>
              </a:rPr>
              <a:t>Fire all of staff </a:t>
            </a:r>
            <a:r>
              <a:rPr lang="en-US" altLang="zh-CN" sz="1400" b="1" dirty="0">
                <a:solidFill>
                  <a:srgbClr val="FF0000"/>
                </a:solidFill>
              </a:rPr>
              <a:t>(CASCADE)</a:t>
            </a:r>
          </a:p>
          <a:p>
            <a:pPr marL="457200" indent="-457200">
              <a:buAutoNum type="arabicParenR"/>
            </a:pPr>
            <a:r>
              <a:rPr lang="en-US" altLang="zh-CN" sz="1400" dirty="0">
                <a:solidFill>
                  <a:srgbClr val="FF0000"/>
                </a:solidFill>
              </a:rPr>
              <a:t>Cannot close branch before  new allocation </a:t>
            </a:r>
            <a:r>
              <a:rPr lang="en-US" altLang="zh-CN" sz="1400" b="1" dirty="0">
                <a:solidFill>
                  <a:srgbClr val="FF0000"/>
                </a:solidFill>
              </a:rPr>
              <a:t>(NO ACTION)</a:t>
            </a:r>
          </a:p>
          <a:p>
            <a:pPr marL="457200" indent="-457200">
              <a:buAutoNum type="arabicParenR"/>
            </a:pPr>
            <a:r>
              <a:rPr lang="en-US" altLang="zh-CN" sz="1400" dirty="0">
                <a:solidFill>
                  <a:srgbClr val="FF0000"/>
                </a:solidFill>
              </a:rPr>
              <a:t>Allow Uncertainty </a:t>
            </a:r>
            <a:r>
              <a:rPr lang="en-US" altLang="zh-CN" sz="1400" b="1" dirty="0">
                <a:solidFill>
                  <a:srgbClr val="FF0000"/>
                </a:solidFill>
              </a:rPr>
              <a:t>(SET NULL)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152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Need New Referential Integrity!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363" y="0"/>
            <a:ext cx="2410837" cy="6858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Specify FK is not enough!   </a:t>
            </a:r>
            <a:br>
              <a:rPr lang="en-US" altLang="zh-CN" sz="2000" dirty="0"/>
            </a:br>
            <a:r>
              <a:rPr lang="en-US" altLang="zh-CN" sz="2000" dirty="0"/>
              <a:t>(ON UPDATE </a:t>
            </a:r>
            <a:r>
              <a:rPr lang="en-US" altLang="zh-CN" sz="2000" dirty="0">
                <a:solidFill>
                  <a:srgbClr val="FF0000"/>
                </a:solidFill>
              </a:rPr>
              <a:t>CASCADE/NO ACTION</a:t>
            </a:r>
            <a:r>
              <a:rPr lang="en-US" altLang="zh-CN" sz="2000" dirty="0"/>
              <a:t>/SET NULL)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254" y="998311"/>
            <a:ext cx="82486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35313" y="225538"/>
            <a:ext cx="3352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would happen to staff in B003 if the branch is </a:t>
            </a:r>
            <a:r>
              <a:rPr lang="en-US" altLang="zh-CN" sz="2000" b="1" u="sng" dirty="0">
                <a:solidFill>
                  <a:srgbClr val="FF0000"/>
                </a:solidFill>
              </a:rPr>
              <a:t>renamed? (update B003 to B001)</a:t>
            </a:r>
          </a:p>
          <a:p>
            <a:pPr marL="457200" indent="-457200">
              <a:buAutoNum type="arabicParenR"/>
            </a:pPr>
            <a:r>
              <a:rPr lang="en-US" altLang="zh-CN" dirty="0">
                <a:solidFill>
                  <a:srgbClr val="FF0000"/>
                </a:solidFill>
              </a:rPr>
              <a:t>Update branch # for all of staff </a:t>
            </a:r>
            <a:r>
              <a:rPr lang="en-US" altLang="zh-CN" b="1" dirty="0">
                <a:solidFill>
                  <a:srgbClr val="FF0000"/>
                </a:solidFill>
              </a:rPr>
              <a:t>(CASCADE)</a:t>
            </a:r>
          </a:p>
          <a:p>
            <a:pPr marL="457200" indent="-457200">
              <a:buAutoNum type="arabicParenR"/>
            </a:pPr>
            <a:r>
              <a:rPr lang="en-US" altLang="zh-CN" dirty="0">
                <a:solidFill>
                  <a:srgbClr val="FF0000"/>
                </a:solidFill>
              </a:rPr>
              <a:t>Cannot update </a:t>
            </a:r>
            <a:r>
              <a:rPr lang="en-US" altLang="zh-CN" dirty="0" err="1">
                <a:solidFill>
                  <a:srgbClr val="FF0000"/>
                </a:solidFill>
              </a:rPr>
              <a:t>branchno</a:t>
            </a:r>
            <a:r>
              <a:rPr lang="en-US" altLang="zh-CN" dirty="0">
                <a:solidFill>
                  <a:srgbClr val="FF0000"/>
                </a:solidFill>
              </a:rPr>
              <a:t>  e.g. </a:t>
            </a:r>
            <a:r>
              <a:rPr lang="en-US" altLang="zh-CN" dirty="0" err="1">
                <a:solidFill>
                  <a:srgbClr val="FF0000"/>
                </a:solidFill>
              </a:rPr>
              <a:t>bcard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(NO ACTION)</a:t>
            </a:r>
          </a:p>
          <a:p>
            <a:pPr marL="457200" indent="-457200">
              <a:buAutoNum type="arabicParenR"/>
            </a:pPr>
            <a:r>
              <a:rPr lang="en-US" altLang="zh-CN" dirty="0">
                <a:solidFill>
                  <a:srgbClr val="FF0000"/>
                </a:solidFill>
              </a:rPr>
              <a:t>Allow Uncertainty </a:t>
            </a:r>
            <a:r>
              <a:rPr lang="en-US" altLang="zh-CN" b="1" dirty="0">
                <a:solidFill>
                  <a:srgbClr val="FF0000"/>
                </a:solidFill>
              </a:rPr>
              <a:t>(SET NULL)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34102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Need New Referential Integrity!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562" y="811143"/>
            <a:ext cx="3115411" cy="566585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Referential Action -- </a:t>
            </a:r>
            <a:r>
              <a:rPr lang="en-US" altLang="zh-CN" sz="2400" dirty="0">
                <a:solidFill>
                  <a:srgbClr val="FF0000"/>
                </a:solidFill>
              </a:rPr>
              <a:t>Protect FK </a:t>
            </a:r>
            <a:r>
              <a:rPr lang="en-US" altLang="zh-CN" sz="2400" dirty="0"/>
              <a:t>from </a:t>
            </a:r>
            <a:r>
              <a:rPr lang="en-US" altLang="zh-CN" sz="2400" dirty="0">
                <a:solidFill>
                  <a:srgbClr val="FF0000"/>
                </a:solidFill>
              </a:rPr>
              <a:t>changes in PK </a:t>
            </a:r>
            <a:r>
              <a:rPr lang="en-US" altLang="zh-CN" sz="2400" dirty="0"/>
              <a:t>in home relation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1973" y="1143001"/>
            <a:ext cx="824865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1600" y="1197247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 Referential Action is about How </a:t>
            </a:r>
            <a:r>
              <a:rPr lang="en-US" altLang="zh-CN" sz="2000" b="1" dirty="0">
                <a:solidFill>
                  <a:srgbClr val="FF0000"/>
                </a:solidFill>
              </a:rPr>
              <a:t>FK</a:t>
            </a:r>
            <a:r>
              <a:rPr lang="en-US" altLang="zh-CN" sz="2000" dirty="0">
                <a:solidFill>
                  <a:srgbClr val="FF0000"/>
                </a:solidFill>
              </a:rPr>
              <a:t> is </a:t>
            </a:r>
            <a:r>
              <a:rPr lang="en-US" altLang="zh-CN" sz="2000" b="1" dirty="0">
                <a:solidFill>
                  <a:srgbClr val="FF0000"/>
                </a:solidFill>
              </a:rPr>
              <a:t>affected, when there is change in PK </a:t>
            </a:r>
            <a:r>
              <a:rPr lang="en-US" altLang="zh-CN" sz="2000" dirty="0">
                <a:solidFill>
                  <a:srgbClr val="FF0000"/>
                </a:solidFill>
              </a:rPr>
              <a:t>– go to see 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27393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It’s </a:t>
            </a:r>
            <a:r>
              <a:rPr lang="en-US" altLang="zh-CN" sz="2000" b="1" dirty="0">
                <a:solidFill>
                  <a:srgbClr val="FF0000"/>
                </a:solidFill>
              </a:rPr>
              <a:t>a property on FK </a:t>
            </a:r>
            <a:r>
              <a:rPr lang="en-US" altLang="zh-CN" sz="2000" b="1" dirty="0"/>
              <a:t>in the Foreign Relation!! (FK is </a:t>
            </a:r>
            <a:r>
              <a:rPr lang="en-US" altLang="zh-CN" sz="2000" b="1" dirty="0">
                <a:solidFill>
                  <a:srgbClr val="FF0000"/>
                </a:solidFill>
              </a:rPr>
              <a:t>affected</a:t>
            </a:r>
            <a:r>
              <a:rPr lang="en-US" altLang="zh-CN" sz="2000" b="1" dirty="0"/>
              <a:t>)</a:t>
            </a:r>
            <a:endParaRPr lang="zh-CN" altLang="en-US" sz="2000" dirty="0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10070757" y="2582562"/>
            <a:ext cx="597243" cy="1061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C0D8-3C86-8C44-8800-4577EE3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600" b="0" cap="all">
                <a:solidFill>
                  <a:schemeClr val="bg1"/>
                </a:solidFill>
              </a:rPr>
              <a:t>Define business rules in the design phase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75E7-C0F3-2842-9D72-DADA3DD5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531729"/>
            <a:ext cx="3411973" cy="5794541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Constraints:</a:t>
            </a:r>
            <a:br>
              <a:rPr lang="en-US" dirty="0"/>
            </a:br>
            <a:r>
              <a:rPr lang="en-US" dirty="0"/>
              <a:t>Protect against incorrect or invalid INSERT and DELETE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E300-0AA8-FC4A-B343-A033B03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attempt to insert a user name that already exists</a:t>
            </a:r>
          </a:p>
          <a:p>
            <a:r>
              <a:rPr lang="en-US" dirty="0"/>
              <a:t>DDL keyword: UNIQUE</a:t>
            </a:r>
          </a:p>
        </p:txBody>
      </p:sp>
    </p:spTree>
    <p:extLst>
      <p:ext uri="{BB962C8B-B14F-4D97-AF65-F5344CB8AC3E}">
        <p14:creationId xmlns:p14="http://schemas.microsoft.com/office/powerpoint/2010/main" val="42103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3227" y="186129"/>
            <a:ext cx="3411973" cy="5197498"/>
          </a:xfrm>
        </p:spPr>
        <p:txBody>
          <a:bodyPr/>
          <a:lstStyle/>
          <a:p>
            <a:r>
              <a:rPr lang="en-GB" dirty="0"/>
              <a:t>Integrity Constraints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5376671" y="482692"/>
            <a:ext cx="6172412" cy="3100768"/>
          </a:xfrm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Null</a:t>
            </a:r>
          </a:p>
          <a:p>
            <a:pPr lvl="1"/>
            <a:r>
              <a:rPr lang="en-GB" dirty="0"/>
              <a:t>Represents value for an attribute that is currently </a:t>
            </a:r>
            <a:r>
              <a:rPr lang="en-GB" dirty="0">
                <a:solidFill>
                  <a:srgbClr val="FF0000"/>
                </a:solidFill>
              </a:rPr>
              <a:t>unknown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not applicable</a:t>
            </a:r>
            <a:r>
              <a:rPr lang="en-GB" dirty="0"/>
              <a:t> for </a:t>
            </a:r>
            <a:r>
              <a:rPr lang="en-GB" dirty="0" err="1"/>
              <a:t>tuple</a:t>
            </a:r>
            <a:r>
              <a:rPr lang="en-GB" dirty="0"/>
              <a:t> (e.g. survey)</a:t>
            </a:r>
          </a:p>
          <a:p>
            <a:pPr lvl="1"/>
            <a:r>
              <a:rPr lang="en-GB" dirty="0"/>
              <a:t>Deals with </a:t>
            </a:r>
            <a:r>
              <a:rPr lang="en-GB" dirty="0">
                <a:solidFill>
                  <a:srgbClr val="FF0000"/>
                </a:solidFill>
              </a:rPr>
              <a:t>incomplete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exceptional</a:t>
            </a:r>
            <a:r>
              <a:rPr lang="en-GB" dirty="0"/>
              <a:t> data.</a:t>
            </a:r>
          </a:p>
          <a:p>
            <a:pPr lvl="1"/>
            <a:r>
              <a:rPr lang="en-GB" dirty="0"/>
              <a:t>Represents the absence of a value and is not the same as zero or spaces, which are values.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42430"/>
              </p:ext>
            </p:extLst>
          </p:nvPr>
        </p:nvGraphicFramePr>
        <p:xfrm>
          <a:off x="1228179" y="4390767"/>
          <a:ext cx="97356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6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FB_ID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SSN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Grad_Yr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</a:p>
                    <a:p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Constraints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5376670" y="1508103"/>
            <a:ext cx="6172412" cy="519749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Entity Integrity</a:t>
            </a:r>
          </a:p>
          <a:p>
            <a:pPr lvl="1"/>
            <a:r>
              <a:rPr lang="en-GB" dirty="0"/>
              <a:t>In a base relation, </a:t>
            </a:r>
            <a:r>
              <a:rPr lang="en-GB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attribute</a:t>
            </a:r>
            <a:r>
              <a:rPr lang="en-GB" dirty="0"/>
              <a:t> of a primary key can be </a:t>
            </a:r>
            <a:r>
              <a:rPr lang="en-GB" dirty="0">
                <a:solidFill>
                  <a:srgbClr val="FF0000"/>
                </a:solidFill>
              </a:rPr>
              <a:t>null</a:t>
            </a:r>
            <a:r>
              <a:rPr lang="en-GB" dirty="0"/>
              <a:t>.</a:t>
            </a:r>
          </a:p>
          <a:p>
            <a:pPr lvl="1">
              <a:buNone/>
            </a:pPr>
            <a:r>
              <a:rPr lang="en-GB" dirty="0"/>
              <a:t>(Don’t forget another constraint) PK can uniquely identify a </a:t>
            </a:r>
            <a:r>
              <a:rPr lang="en-GB" dirty="0" err="1"/>
              <a:t>tuple</a:t>
            </a:r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Referential Integrity</a:t>
            </a:r>
          </a:p>
          <a:p>
            <a:pPr lvl="1"/>
            <a:r>
              <a:rPr lang="en-GB" dirty="0"/>
              <a:t>If foreign key exists in a relation, either foreign key value must </a:t>
            </a:r>
          </a:p>
          <a:p>
            <a:pPr marL="695325" lvl="1" indent="-457200">
              <a:buAutoNum type="arabicParenR"/>
            </a:pPr>
            <a:r>
              <a:rPr lang="en-GB" dirty="0"/>
              <a:t>match a </a:t>
            </a:r>
            <a:r>
              <a:rPr lang="en-GB" dirty="0">
                <a:solidFill>
                  <a:srgbClr val="FF0000"/>
                </a:solidFill>
              </a:rPr>
              <a:t>candidate key value of some tuple </a:t>
            </a:r>
            <a:r>
              <a:rPr lang="en-GB" dirty="0"/>
              <a:t>in its home relation </a:t>
            </a:r>
            <a:r>
              <a:rPr lang="en-GB" u="sng" dirty="0">
                <a:solidFill>
                  <a:srgbClr val="FF0000"/>
                </a:solidFill>
              </a:rPr>
              <a:t>or</a:t>
            </a:r>
            <a:endParaRPr lang="en-GB" u="sng" dirty="0"/>
          </a:p>
          <a:p>
            <a:pPr marL="695325" lvl="1" indent="-457200">
              <a:buAutoNum type="arabicParenR"/>
            </a:pPr>
            <a:r>
              <a:rPr lang="en-GB" dirty="0"/>
              <a:t>foreign key value must be wholly </a:t>
            </a:r>
            <a:r>
              <a:rPr lang="en-GB" dirty="0">
                <a:solidFill>
                  <a:srgbClr val="FF0000"/>
                </a:solidFill>
              </a:rPr>
              <a:t>null</a:t>
            </a:r>
            <a:r>
              <a:rPr lang="en-GB" dirty="0"/>
              <a:t>.   </a:t>
            </a:r>
          </a:p>
          <a:p>
            <a:pPr marL="695325" lvl="1" indent="-457200"/>
            <a:r>
              <a:rPr lang="en-GB" dirty="0"/>
              <a:t>(Example in next slide)</a:t>
            </a:r>
          </a:p>
          <a:p>
            <a:pPr lvl="1">
              <a:buNone/>
            </a:pPr>
            <a:endParaRPr lang="en-GB" dirty="0"/>
          </a:p>
          <a:p>
            <a:r>
              <a:rPr lang="en-GB" dirty="0"/>
              <a:t>General Constraints</a:t>
            </a:r>
          </a:p>
          <a:p>
            <a:pPr lvl="1"/>
            <a:r>
              <a:rPr lang="en-GB" dirty="0"/>
              <a:t>Additional rules specified by users or database administrators that define or constrain some aspect of the enterprise.(e.g. staff in a branch&lt;20)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15103"/>
              </p:ext>
            </p:extLst>
          </p:nvPr>
        </p:nvGraphicFramePr>
        <p:xfrm>
          <a:off x="734288" y="387699"/>
          <a:ext cx="1072342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FB_ID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SSN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GPA (?)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Degree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Grad_Yr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</a:p>
                    <a:p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136"/>
            <a:ext cx="12282615" cy="72946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Practical Analysis of Constraints and Business Rules for Relational Data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19400" y="4572000"/>
            <a:ext cx="53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ine Callout 2 16"/>
          <p:cNvSpPr/>
          <p:nvPr/>
        </p:nvSpPr>
        <p:spPr bwMode="auto">
          <a:xfrm>
            <a:off x="5562600" y="4267200"/>
            <a:ext cx="2286000" cy="381000"/>
          </a:xfrm>
          <a:prstGeom prst="borderCallout2">
            <a:avLst>
              <a:gd name="adj1" fmla="val 51131"/>
              <a:gd name="adj2" fmla="val -386"/>
              <a:gd name="adj3" fmla="val 97638"/>
              <a:gd name="adj4" fmla="val -33013"/>
              <a:gd name="adj5" fmla="val 84856"/>
              <a:gd name="adj6" fmla="val -74918"/>
            </a:avLst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itchFamily="34" charset="0"/>
              </a:rPr>
              <a:t>null foreign key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819400" y="5334000"/>
            <a:ext cx="685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Line Callout 2 18"/>
          <p:cNvSpPr/>
          <p:nvPr/>
        </p:nvSpPr>
        <p:spPr bwMode="auto">
          <a:xfrm>
            <a:off x="5562600" y="4953000"/>
            <a:ext cx="2743200" cy="381000"/>
          </a:xfrm>
          <a:prstGeom prst="borderCallout2">
            <a:avLst>
              <a:gd name="adj1" fmla="val 48274"/>
              <a:gd name="adj2" fmla="val -209"/>
              <a:gd name="adj3" fmla="val 106700"/>
              <a:gd name="adj4" fmla="val -27114"/>
              <a:gd name="adj5" fmla="val 92957"/>
              <a:gd name="adj6" fmla="val -75398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referential integrity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819400" y="5715000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Line Callout 2 20"/>
          <p:cNvSpPr/>
          <p:nvPr/>
        </p:nvSpPr>
        <p:spPr bwMode="auto">
          <a:xfrm>
            <a:off x="5562600" y="5410200"/>
            <a:ext cx="2133600" cy="381000"/>
          </a:xfrm>
          <a:prstGeom prst="borderCallout2">
            <a:avLst>
              <a:gd name="adj1" fmla="val 49656"/>
              <a:gd name="adj2" fmla="val 131"/>
              <a:gd name="adj3" fmla="val 99048"/>
              <a:gd name="adj4" fmla="val -34974"/>
              <a:gd name="adj5" fmla="val 77136"/>
              <a:gd name="adj6" fmla="val -109898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entity integrity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819400" y="6096000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Line Callout 2 22"/>
          <p:cNvSpPr/>
          <p:nvPr/>
        </p:nvSpPr>
        <p:spPr bwMode="auto">
          <a:xfrm>
            <a:off x="5562600" y="5867400"/>
            <a:ext cx="1143000" cy="381000"/>
          </a:xfrm>
          <a:prstGeom prst="borderCallout2">
            <a:avLst>
              <a:gd name="adj1" fmla="val 47763"/>
              <a:gd name="adj2" fmla="val -849"/>
              <a:gd name="adj3" fmla="val 84395"/>
              <a:gd name="adj4" fmla="val -66762"/>
              <a:gd name="adj5" fmla="val 58625"/>
              <a:gd name="adj6" fmla="val -184564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unique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27808"/>
            <a:ext cx="8839200" cy="19821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828800"/>
            <a:ext cx="7415784" cy="20147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295400"/>
            <a:ext cx="5181600" cy="19223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29600" y="76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 Step Check!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4B54A-9419-9B46-BC8D-8FE930E5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100" b="0" cap="all">
                <a:solidFill>
                  <a:schemeClr val="bg1"/>
                </a:solidFill>
              </a:rPr>
              <a:t>Can’t delete a parent key value that has a foreign dependency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>
                <a:solidFill>
                  <a:schemeClr val="bg1"/>
                </a:solidFill>
              </a:rPr>
              <a:t>Referential Integrity in Delete/Update action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(see next slide for example first)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535371" y="2607276"/>
            <a:ext cx="9935571" cy="3904735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 dirty="0"/>
              <a:t>ON DELETE NO ACTION (default)   -- (Cannot delete)</a:t>
            </a:r>
          </a:p>
          <a:p>
            <a:pPr lvl="1">
              <a:lnSpc>
                <a:spcPct val="130000"/>
              </a:lnSpc>
            </a:pPr>
            <a:r>
              <a:rPr lang="en-US" sz="1100" dirty="0"/>
              <a:t>Prevents a tuple p in Table (with the PK) from being deleted when a tuple f in some other table (with the FK) points to tuple p.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ON DELETE CASCADE (Fire)</a:t>
            </a:r>
          </a:p>
          <a:p>
            <a:pPr lvl="1">
              <a:lnSpc>
                <a:spcPct val="130000"/>
              </a:lnSpc>
            </a:pPr>
            <a:r>
              <a:rPr lang="en-US" sz="1100" dirty="0"/>
              <a:t>When a tuple p in a table (with the PK) is deleted then all tuples f in other tables (with the FKs) that refer to p are also deleted.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ON DELETE SET NULL  (Allow uncertainty)</a:t>
            </a:r>
          </a:p>
          <a:p>
            <a:pPr marL="469901" lvl="2" indent="-233363">
              <a:lnSpc>
                <a:spcPct val="130000"/>
              </a:lnSpc>
              <a:buFont typeface="Wingdings" charset="2"/>
              <a:buChar char="§"/>
            </a:pPr>
            <a:r>
              <a:rPr lang="en-US" sz="1100" dirty="0"/>
              <a:t>When a tuple p in a table (with the PK) is deleted then all tuples f in other tables (with the FKs) that refer to p are set to null.</a:t>
            </a:r>
          </a:p>
          <a:p>
            <a:pPr>
              <a:lnSpc>
                <a:spcPct val="130000"/>
              </a:lnSpc>
            </a:pPr>
            <a:r>
              <a:rPr lang="en-US" sz="1100" dirty="0"/>
              <a:t>NOTE:</a:t>
            </a:r>
          </a:p>
          <a:p>
            <a:pPr lvl="1">
              <a:lnSpc>
                <a:spcPct val="130000"/>
              </a:lnSpc>
            </a:pPr>
            <a:r>
              <a:rPr lang="en-US" sz="1100" dirty="0"/>
              <a:t>The tuple f (with the FK) can be deleted at any time without checking referential integrity of tuple p (with the PK)!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550-40D2-0040-9926-62188358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 DELETE”, what do you want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9023-88E6-1B4A-941A-58482A8C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NULL?</a:t>
            </a:r>
          </a:p>
          <a:p>
            <a:r>
              <a:rPr lang="en-US" dirty="0"/>
              <a:t>NO ACTION?</a:t>
            </a:r>
          </a:p>
          <a:p>
            <a:r>
              <a:rPr lang="en-US" dirty="0"/>
              <a:t>CASCADE?</a:t>
            </a:r>
          </a:p>
        </p:txBody>
      </p:sp>
    </p:spTree>
    <p:extLst>
      <p:ext uri="{BB962C8B-B14F-4D97-AF65-F5344CB8AC3E}">
        <p14:creationId xmlns:p14="http://schemas.microsoft.com/office/powerpoint/2010/main" val="96392256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213B39"/>
      </a:dk2>
      <a:lt2>
        <a:srgbClr val="E8E7E2"/>
      </a:lt2>
      <a:accent1>
        <a:srgbClr val="4864C8"/>
      </a:accent1>
      <a:accent2>
        <a:srgbClr val="3687B6"/>
      </a:accent2>
      <a:accent3>
        <a:srgbClr val="41B4AE"/>
      </a:accent3>
      <a:accent4>
        <a:srgbClr val="36B67A"/>
      </a:accent4>
      <a:accent5>
        <a:srgbClr val="43B950"/>
      </a:accent5>
      <a:accent6>
        <a:srgbClr val="5DB636"/>
      </a:accent6>
      <a:hlink>
        <a:srgbClr val="998333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667</Words>
  <Application>Microsoft Macintosh PowerPoint</Application>
  <PresentationFormat>Widescreen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Calibri</vt:lpstr>
      <vt:lpstr>Corbel</vt:lpstr>
      <vt:lpstr>Times New Roman</vt:lpstr>
      <vt:lpstr>Wingdings</vt:lpstr>
      <vt:lpstr>ShojiVTI</vt:lpstr>
      <vt:lpstr>RdB Integrity Constraints</vt:lpstr>
      <vt:lpstr>Define business rules in the design phase</vt:lpstr>
      <vt:lpstr>Constraints: Protect against incorrect or invalid INSERT and DELETE statements</vt:lpstr>
      <vt:lpstr>Integrity Constraints</vt:lpstr>
      <vt:lpstr>Integrity Constraints</vt:lpstr>
      <vt:lpstr>Practical Analysis of Constraints and Business Rules for Relational Data</vt:lpstr>
      <vt:lpstr>Can’t delete a parent key value that has a foreign dependency</vt:lpstr>
      <vt:lpstr>Referential Integrity in Delete/Update action (see next slide for example first)</vt:lpstr>
      <vt:lpstr>“ON DELETE”, what do you want to do?</vt:lpstr>
      <vt:lpstr>Specifying FK is not enough!    (It regulates insertion of new data in Staff; change in home relation?)</vt:lpstr>
      <vt:lpstr>Specify FK is not enough!    (ON UPDATE CASCADE/NO ACTION/SET NULL)</vt:lpstr>
      <vt:lpstr>Referential Action -- Protect FK from changes in PK in home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18</cp:revision>
  <cp:lastPrinted>2022-01-22T17:41:20Z</cp:lastPrinted>
  <dcterms:created xsi:type="dcterms:W3CDTF">2022-01-22T15:41:34Z</dcterms:created>
  <dcterms:modified xsi:type="dcterms:W3CDTF">2022-05-02T19:56:08Z</dcterms:modified>
</cp:coreProperties>
</file>