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837" r:id="rId2"/>
    <p:sldId id="882" r:id="rId3"/>
    <p:sldId id="492" r:id="rId4"/>
    <p:sldId id="451" r:id="rId5"/>
    <p:sldId id="452" r:id="rId6"/>
    <p:sldId id="453" r:id="rId7"/>
    <p:sldId id="500" r:id="rId8"/>
    <p:sldId id="506" r:id="rId9"/>
    <p:sldId id="455" r:id="rId10"/>
    <p:sldId id="498" r:id="rId11"/>
    <p:sldId id="508" r:id="rId12"/>
    <p:sldId id="512" r:id="rId13"/>
    <p:sldId id="513" r:id="rId14"/>
    <p:sldId id="5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3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9A52-5F9C-FB4A-84F5-E2947CD7A8B5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B696F-17D3-2144-B167-792B7B6C2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0168" y="4861891"/>
            <a:ext cx="5678970" cy="4604242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/>
          <a:p>
            <a:r>
              <a:rPr lang="en-US" dirty="0"/>
              <a:t>ASSERTION</a:t>
            </a:r>
            <a:r>
              <a:rPr lang="en-US" baseline="0" dirty="0"/>
              <a:t> … CHECK vs. simple CHECK. – if multiple tables are involved in a general constraint, ASSERTION would be better than duplicating the check in each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6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atwork.ieee.org/real-life-edge-computing-use-cas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-Life Use Cases for Edge Computing - IEEE Innovation at Work">
            <a:extLst>
              <a:ext uri="{FF2B5EF4-FFF2-40B4-BE49-F238E27FC236}">
                <a16:creationId xmlns:a16="http://schemas.microsoft.com/office/drawing/2014/main" id="{ED9BF32D-8CDC-AF4C-8E1F-7E91869F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884" y="643467"/>
            <a:ext cx="7388232" cy="49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37080-0CB5-DF48-97C0-1E29E6B7A451}"/>
              </a:ext>
            </a:extLst>
          </p:cNvPr>
          <p:cNvSpPr txBox="1"/>
          <p:nvPr/>
        </p:nvSpPr>
        <p:spPr>
          <a:xfrm>
            <a:off x="1" y="658615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innovationatwork.ieee.org</a:t>
            </a:r>
            <a:r>
              <a:rPr lang="en-US" sz="1000" dirty="0">
                <a:hlinkClick r:id="rId3"/>
              </a:rPr>
              <a:t>/real-life-edge-computing-use-cases/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3307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Summary on textbook. I did not follow the order but covered all in all 3 parts above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Consider five types of integrity constraints:</a:t>
            </a:r>
          </a:p>
          <a:p>
            <a:pPr lvl="1"/>
            <a:r>
              <a:rPr lang="en-US" altLang="zh-CN" dirty="0"/>
              <a:t>Domain constraints</a:t>
            </a:r>
            <a:endParaRPr lang="en-US" dirty="0"/>
          </a:p>
          <a:p>
            <a:pPr lvl="1"/>
            <a:r>
              <a:rPr lang="en-US" dirty="0"/>
              <a:t>Required data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null)</a:t>
            </a:r>
            <a:endParaRPr lang="en-US" dirty="0"/>
          </a:p>
          <a:p>
            <a:pPr lvl="1"/>
            <a:r>
              <a:rPr lang="en-US" dirty="0"/>
              <a:t>Entity integrity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General constraints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507D-661C-464F-9F57-A112C19AA19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7006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7.1: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CREATE TABLE 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PropertyForRent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(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propertyNo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PNumber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	NOT NULL, ….,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rooms			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PRooms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		NOT NULL DEFAULT 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4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, 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rent				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PRent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			NOT NULL DEFAULT 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600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, 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ownerNo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OwnerNumber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NOT NULL, 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staffNo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StaffNumber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</a:t>
            </a:r>
          </a:p>
          <a:p>
            <a:pPr marL="692150" lvl="1" indent="-347663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kumimoji="1" lang="en-US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CONSTRAINT </a:t>
            </a:r>
            <a:r>
              <a:rPr kumimoji="1" lang="en-US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StaffNotHandlingTooMuch</a:t>
            </a:r>
            <a:r>
              <a:rPr kumimoji="1" lang="en-US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</a:t>
            </a:r>
            <a:r>
              <a:rPr kumimoji="1" lang="en-US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CHECK ( </a:t>
            </a:r>
            <a:r>
              <a:rPr kumimoji="1" lang="en-US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…</a:t>
            </a:r>
            <a:r>
              <a:rPr kumimoji="1" lang="en-US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), 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branchNo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	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BranchNumber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NOT NULL,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PRIMARY KEY (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propertyNo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),</a:t>
            </a:r>
          </a:p>
          <a:p>
            <a:pPr marL="342900" indent="-342900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2"/>
              </a:buClr>
              <a:buSzPct val="70000"/>
              <a:buNone/>
              <a:defRPr/>
            </a:pP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FOREIGN KEY (</a:t>
            </a:r>
            <a:r>
              <a:rPr kumimoji="1" lang="en-US" sz="2400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staffNo</a:t>
            </a:r>
            <a:r>
              <a:rPr kumimoji="1" lang="en-US" sz="2400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) REFERENCES </a:t>
            </a:r>
            <a:r>
              <a:rPr kumimoji="1" lang="en-US" sz="2400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 </a:t>
            </a:r>
          </a:p>
          <a:p>
            <a:pPr marL="692150" lvl="1" indent="-347663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kumimoji="1" lang="en-US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ON DELETE SET NULL </a:t>
            </a:r>
          </a:p>
          <a:p>
            <a:pPr marL="692150" lvl="1" indent="-347663" defTabSz="2921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kumimoji="1" lang="en-US" b="1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ON UPDATE CASCADE, ….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600200" y="762000"/>
            <a:ext cx="2667000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b="1" dirty="0">
                <a:solidFill>
                  <a:srgbClr val="002060"/>
                </a:solidFill>
                <a:latin typeface="Arial" charset="0"/>
                <a:ea typeface="MS PMincho" pitchFamily="18" charset="-128"/>
              </a:rPr>
              <a:t>PropertyForRent table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00200" y="1295400"/>
            <a:ext cx="8001000" cy="5105400"/>
          </a:xfrm>
          <a:prstGeom prst="roundRect">
            <a:avLst>
              <a:gd name="adj" fmla="val 7143"/>
            </a:avLst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762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scripts in 4 Steps: from basic to advanced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848600" y="152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01200" y="121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10200" y="2590800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315200" y="471993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7800" y="44151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7200" y="51009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0866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9067800" y="3962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8610600" y="28956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7.2: ALTER TABLE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779237" y="2068121"/>
            <a:ext cx="10168128" cy="3694176"/>
          </a:xfrm>
        </p:spPr>
        <p:txBody>
          <a:bodyPr/>
          <a:lstStyle/>
          <a:p>
            <a:r>
              <a:rPr lang="en-US" altLang="zh-CN" dirty="0"/>
              <a:t>Add a column to Client table. How about Drop?</a:t>
            </a:r>
            <a:endParaRPr lang="en-US" dirty="0"/>
          </a:p>
          <a:p>
            <a:r>
              <a:rPr lang="en-US" dirty="0"/>
              <a:t>Remove constraint from PropertyForRent that staff are not allowed to handle &gt;100 properties. How about Add?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1738-5ABE-4CC4-9DCA-D14D5731338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0" name="Rounded Rectangle 9"/>
          <p:cNvSpPr/>
          <p:nvPr/>
        </p:nvSpPr>
        <p:spPr bwMode="auto">
          <a:xfrm>
            <a:off x="2772103" y="3841750"/>
            <a:ext cx="7315200" cy="25146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1" lang="en-US" sz="2600" b="1" kern="0" dirty="0">
              <a:solidFill>
                <a:srgbClr val="000066"/>
              </a:solidFill>
              <a:latin typeface="Calibri" pitchFamily="34" charset="0"/>
              <a:ea typeface="조선일보명조"/>
              <a:cs typeface="조선일보명조" pitchFamily="18" charset="-127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altLang="zh-CN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ALTER TABLE </a:t>
            </a:r>
            <a:r>
              <a:rPr kumimoji="1" lang="en-US" altLang="zh-CN" sz="2600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Client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kumimoji="1" lang="en-US" altLang="zh-CN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ADD </a:t>
            </a:r>
            <a:r>
              <a:rPr kumimoji="1" lang="en-US" altLang="zh-CN" sz="2600" kern="0" dirty="0" err="1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prefNoRooms</a:t>
            </a:r>
            <a:r>
              <a:rPr kumimoji="1" lang="en-US" altLang="zh-CN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</a:t>
            </a:r>
            <a:r>
              <a:rPr kumimoji="1" lang="en-US" altLang="zh-CN" sz="2600" kern="0" dirty="0" err="1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PRooms</a:t>
            </a:r>
            <a:r>
              <a:rPr kumimoji="1" lang="en-US" altLang="zh-CN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;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endParaRPr kumimoji="1" lang="en-US" sz="2600" b="1" kern="0" dirty="0">
              <a:solidFill>
                <a:srgbClr val="000066"/>
              </a:solidFill>
              <a:latin typeface="Calibri" pitchFamily="34" charset="0"/>
              <a:ea typeface="조선일보명조"/>
              <a:cs typeface="조선일보명조" pitchFamily="18" charset="-127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ALTER TABLE </a:t>
            </a:r>
            <a:r>
              <a:rPr kumimoji="1" lang="en-US" sz="2600" kern="0" dirty="0" err="1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PropertyForRent</a:t>
            </a:r>
            <a:endParaRPr kumimoji="1" lang="en-US" sz="2600" kern="0" dirty="0">
              <a:solidFill>
                <a:srgbClr val="000066"/>
              </a:solidFill>
              <a:latin typeface="Calibri" pitchFamily="34" charset="0"/>
              <a:ea typeface="조선일보명조"/>
              <a:cs typeface="조선일보명조" pitchFamily="18" charset="-127"/>
            </a:endParaRP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DROP CONSTRAINT </a:t>
            </a:r>
            <a:r>
              <a:rPr kumimoji="1" lang="en-US" sz="2600" kern="0" dirty="0" err="1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StaffNotHandlingTooMuch</a:t>
            </a: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;</a:t>
            </a:r>
          </a:p>
          <a:p>
            <a:pPr marL="692150" lvl="1" indent="-347663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endParaRPr kumimoji="1" lang="en-US" sz="2600" b="1" kern="0" dirty="0">
              <a:solidFill>
                <a:srgbClr val="000066"/>
              </a:solidFill>
              <a:latin typeface="Calibri" pitchFamily="34" charset="0"/>
              <a:ea typeface="조선일보명조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7905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7.2: ALTER TABLE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idx="1"/>
          </p:nvPr>
        </p:nvSpPr>
        <p:spPr>
          <a:xfrm>
            <a:off x="1115568" y="2097025"/>
            <a:ext cx="10168128" cy="3694176"/>
          </a:xfrm>
        </p:spPr>
        <p:txBody>
          <a:bodyPr/>
          <a:lstStyle/>
          <a:p>
            <a:r>
              <a:rPr lang="en-US" dirty="0"/>
              <a:t>Change Staff table by removing default value for position column and setting default for sex column to female (‘F’).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6695-2314-49F5-B175-2327299307BC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1650" y="3081338"/>
            <a:ext cx="5486400" cy="25146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ALTER TABLE </a:t>
            </a:r>
            <a:r>
              <a:rPr kumimoji="1" lang="en-US" sz="2600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</a:t>
            </a:r>
          </a:p>
          <a:p>
            <a:pPr marL="692150" lvl="1" indent="-347663" algn="just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kumimoji="1" lang="en-US" sz="2600" b="1" kern="0" dirty="0">
                <a:solidFill>
                  <a:srgbClr val="FF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ALTER</a:t>
            </a: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</a:t>
            </a:r>
            <a:r>
              <a:rPr kumimoji="1" lang="en-US" sz="2600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position</a:t>
            </a: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DROP DEFAULT;</a:t>
            </a:r>
          </a:p>
          <a:p>
            <a:pPr marL="692150" lvl="1" indent="-347663" algn="just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endParaRPr kumimoji="1" lang="en-US" sz="2600" b="1" kern="0" dirty="0">
              <a:solidFill>
                <a:srgbClr val="000066"/>
              </a:solidFill>
              <a:latin typeface="Calibri" pitchFamily="34" charset="0"/>
              <a:ea typeface="조선일보명조"/>
              <a:cs typeface="조선일보명조" pitchFamily="18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ALTER TABLE </a:t>
            </a:r>
            <a:r>
              <a:rPr kumimoji="1" lang="en-US" sz="2600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Staff</a:t>
            </a:r>
          </a:p>
          <a:p>
            <a:pPr marL="692150" lvl="1" indent="-347663" algn="just">
              <a:spcBef>
                <a:spcPct val="20000"/>
              </a:spcBef>
              <a:buClr>
                <a:schemeClr val="accent2"/>
              </a:buClr>
              <a:buSzPct val="70000"/>
              <a:defRPr/>
            </a:pPr>
            <a:r>
              <a:rPr kumimoji="1" lang="en-US" sz="2600" b="1" kern="0" dirty="0">
                <a:solidFill>
                  <a:srgbClr val="FF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ALTER</a:t>
            </a: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</a:t>
            </a:r>
            <a:r>
              <a:rPr kumimoji="1" lang="en-US" sz="2600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sex</a:t>
            </a:r>
            <a:r>
              <a:rPr kumimoji="1" lang="en-US" sz="2600" b="1" kern="0" dirty="0">
                <a:solidFill>
                  <a:srgbClr val="000066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 SET DEFAULT ‘F’;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86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Alter attribute property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191000" y="5490865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4267200" y="4038602"/>
            <a:ext cx="685800" cy="1752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 TABLE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DROP TABLE </a:t>
            </a:r>
            <a:r>
              <a:rPr lang="en-US" dirty="0" err="1"/>
              <a:t>TableName</a:t>
            </a:r>
            <a:r>
              <a:rPr lang="en-US" dirty="0"/>
              <a:t> [RESTRICT | CASCADE]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r>
              <a:rPr lang="en-US" dirty="0"/>
              <a:t>			DROP TABLE PropertyForRent;</a:t>
            </a:r>
          </a:p>
          <a:p>
            <a:pPr lvl="1"/>
            <a:endParaRPr lang="en-US" dirty="0"/>
          </a:p>
          <a:p>
            <a:r>
              <a:rPr lang="en-US" dirty="0"/>
              <a:t>Removes </a:t>
            </a:r>
            <a:r>
              <a:rPr lang="en-US" dirty="0">
                <a:solidFill>
                  <a:srgbClr val="FF0000"/>
                </a:solidFill>
              </a:rPr>
              <a:t>named table </a:t>
            </a:r>
            <a:r>
              <a:rPr lang="en-US" dirty="0"/>
              <a:t>and </a:t>
            </a:r>
            <a:r>
              <a:rPr lang="en-US" b="1" dirty="0"/>
              <a:t>all rows </a:t>
            </a:r>
            <a:r>
              <a:rPr lang="en-US" dirty="0"/>
              <a:t>within it.</a:t>
            </a:r>
          </a:p>
          <a:p>
            <a:endParaRPr lang="en-US" dirty="0"/>
          </a:p>
          <a:p>
            <a:r>
              <a:rPr lang="en-US" dirty="0"/>
              <a:t>With RESTRICT, if any other objects depend for their existence on continued existence of this table, SQL does not allow request.</a:t>
            </a:r>
          </a:p>
          <a:p>
            <a:r>
              <a:rPr lang="en-US" dirty="0"/>
              <a:t>With CASCADE, drops all dependent objects recursively.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6F3CA-328E-42B1-87B6-3B2C693A2FB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2924503" y="3022939"/>
            <a:ext cx="4191000" cy="40606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81400" y="3733801"/>
            <a:ext cx="914400" cy="30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353077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Similar to NO ACTION in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ON DELETE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8121" y="2094663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Is there difference between delete all rows and drop table?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8121" y="3121224"/>
            <a:ext cx="358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Is there difference between delete all rows and drop table?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Yes, empty house vs. no house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42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8" grpId="0"/>
      <p:bldP spid="12" grpId="0" build="allAtOnce"/>
      <p:bldP spid="1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F30A-5D26-2B4D-AED8-1F14D4C7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8E2B-6FA1-B744-AADC-1ADF8E7C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Upsides</a:t>
            </a:r>
          </a:p>
          <a:p>
            <a:pPr lvl="1"/>
            <a:r>
              <a:rPr lang="en-US" dirty="0"/>
              <a:t>Faster response time for those applications that require it</a:t>
            </a:r>
          </a:p>
          <a:p>
            <a:pPr lvl="1"/>
            <a:r>
              <a:rPr lang="en-US" dirty="0"/>
              <a:t>Slows growth of long-haul connections to processing and storage centers (expensive)</a:t>
            </a:r>
          </a:p>
          <a:p>
            <a:r>
              <a:rPr lang="en-US" dirty="0"/>
              <a:t>Downside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Can be single point of failure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464" y="4834"/>
            <a:ext cx="10177272" cy="1704904"/>
          </a:xfrm>
        </p:spPr>
        <p:txBody>
          <a:bodyPr>
            <a:normAutofit/>
          </a:bodyPr>
          <a:lstStyle/>
          <a:p>
            <a:r>
              <a:rPr lang="en-US" sz="2400" dirty="0"/>
              <a:t>More details -- Domain for attributes: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Data type </a:t>
            </a:r>
            <a:r>
              <a:rPr lang="en-US" sz="2400" dirty="0"/>
              <a:t>and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5" descr="DS3-Table 06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09738"/>
            <a:ext cx="8793786" cy="4005263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 bwMode="auto">
          <a:xfrm>
            <a:off x="4724400" y="1447800"/>
            <a:ext cx="5638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b="1" dirty="0">
                <a:solidFill>
                  <a:srgbClr val="002060"/>
                </a:solidFill>
                <a:latin typeface="Arial" charset="0"/>
                <a:ea typeface="MS PMincho" pitchFamily="18" charset="-128"/>
              </a:rPr>
              <a:t>Also, there are </a:t>
            </a:r>
          </a:p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b="1" dirty="0">
                <a:solidFill>
                  <a:srgbClr val="002060"/>
                </a:solidFill>
                <a:latin typeface="Arial" charset="0"/>
                <a:ea typeface="MS PMincho" pitchFamily="18" charset="-128"/>
              </a:rPr>
              <a:t>arithmetic, scalar operations and functions (p180)</a:t>
            </a:r>
          </a:p>
        </p:txBody>
      </p:sp>
      <p:sp>
        <p:nvSpPr>
          <p:cNvPr id="11" name="椭圆 10"/>
          <p:cNvSpPr/>
          <p:nvPr/>
        </p:nvSpPr>
        <p:spPr>
          <a:xfrm>
            <a:off x="3810000" y="3276600"/>
            <a:ext cx="472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52600" y="4495800"/>
            <a:ext cx="6781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81400" y="3886200"/>
            <a:ext cx="5105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48400" y="32004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NCHAR   NVARCHAR (allow storing </a:t>
            </a:r>
            <a:r>
              <a:rPr lang="en-US" altLang="zh-CN" dirty="0" err="1">
                <a:latin typeface="+mj-lt"/>
              </a:rPr>
              <a:t>unicode</a:t>
            </a:r>
            <a:r>
              <a:rPr lang="en-US" altLang="zh-CN" dirty="0">
                <a:latin typeface="+mj-lt"/>
              </a:rPr>
              <a:t>)</a:t>
            </a:r>
            <a:endParaRPr lang="zh-CN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79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Birthdate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59436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RedemptionTime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63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6031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LastName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56504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UID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0" y="5955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Revenue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46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details:</a:t>
            </a:r>
            <a:br>
              <a:rPr lang="en-US" dirty="0"/>
            </a:br>
            <a:r>
              <a:rPr lang="en-US" dirty="0"/>
              <a:t>Create Domain and Domain Constraints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Domain    (a set of legal value for the attribute)       </a:t>
            </a:r>
          </a:p>
          <a:p>
            <a:pPr>
              <a:buNone/>
            </a:pPr>
            <a:r>
              <a:rPr lang="en-US" dirty="0"/>
              <a:t>   (some attributes may share the same domain)</a:t>
            </a:r>
          </a:p>
          <a:p>
            <a:pPr lvl="1">
              <a:buNone/>
            </a:pPr>
            <a:r>
              <a:rPr lang="en-US" dirty="0"/>
              <a:t>CREATE DOMAIN </a:t>
            </a:r>
            <a:r>
              <a:rPr lang="en-US" dirty="0" err="1"/>
              <a:t>AddressType</a:t>
            </a:r>
            <a:r>
              <a:rPr lang="en-US" dirty="0"/>
              <a:t> as NCHAR(50)</a:t>
            </a:r>
          </a:p>
          <a:p>
            <a:pPr lvl="1">
              <a:buNone/>
            </a:pPr>
            <a:r>
              <a:rPr lang="en-US" dirty="0"/>
              <a:t>Address1  </a:t>
            </a:r>
            <a:r>
              <a:rPr lang="en-US" dirty="0" err="1"/>
              <a:t>AddressType</a:t>
            </a:r>
            <a:endParaRPr lang="en-US" dirty="0"/>
          </a:p>
          <a:p>
            <a:pPr lvl="1">
              <a:buNone/>
            </a:pPr>
            <a:r>
              <a:rPr lang="en-US" dirty="0"/>
              <a:t>Address2  </a:t>
            </a:r>
            <a:r>
              <a:rPr lang="en-US" dirty="0" err="1"/>
              <a:t>AddressType</a:t>
            </a:r>
            <a:endParaRPr lang="en-US" dirty="0"/>
          </a:p>
          <a:p>
            <a:pPr lvl="1"/>
            <a:endParaRPr lang="en-US" sz="1800" dirty="0"/>
          </a:p>
          <a:p>
            <a:r>
              <a:rPr lang="en-US" dirty="0"/>
              <a:t>Domain Constraints</a:t>
            </a:r>
          </a:p>
          <a:p>
            <a:pPr lvl="1"/>
            <a:r>
              <a:rPr lang="en-US" b="1" dirty="0"/>
              <a:t>CREATE DOMAIN … CHECK</a:t>
            </a:r>
          </a:p>
          <a:p>
            <a:pPr marL="461963" lvl="2" indent="0">
              <a:buNone/>
            </a:pPr>
            <a:r>
              <a:rPr lang="en-US" dirty="0"/>
              <a:t>CREATE DOMAIN </a:t>
            </a:r>
            <a:r>
              <a:rPr lang="en-US" dirty="0" err="1"/>
              <a:t>DomainName</a:t>
            </a:r>
            <a:r>
              <a:rPr lang="en-US" dirty="0"/>
              <a:t> [AS] </a:t>
            </a:r>
            <a:r>
              <a:rPr lang="en-US" dirty="0" err="1"/>
              <a:t>dataType</a:t>
            </a:r>
            <a:endParaRPr lang="en-US" dirty="0"/>
          </a:p>
          <a:p>
            <a:pPr lvl="2">
              <a:buNone/>
            </a:pPr>
            <a:r>
              <a:rPr lang="en-US" dirty="0"/>
              <a:t>[DEFAULT </a:t>
            </a:r>
            <a:r>
              <a:rPr lang="en-US" dirty="0" err="1"/>
              <a:t>defaultOption</a:t>
            </a:r>
            <a:r>
              <a:rPr lang="en-US" dirty="0"/>
              <a:t>] [CHECK (</a:t>
            </a:r>
            <a:r>
              <a:rPr lang="en-US" dirty="0" err="1">
                <a:solidFill>
                  <a:srgbClr val="FF0000"/>
                </a:solidFill>
              </a:rPr>
              <a:t>searchCondition</a:t>
            </a:r>
            <a:r>
              <a:rPr lang="en-US" dirty="0"/>
              <a:t>)]</a:t>
            </a:r>
            <a:endParaRPr lang="en-US" sz="1800" dirty="0"/>
          </a:p>
          <a:p>
            <a:pPr marL="461963" lvl="2" indent="0">
              <a:buNone/>
            </a:pPr>
            <a:r>
              <a:rPr lang="en-US" dirty="0"/>
              <a:t>CREATE DOMAIN </a:t>
            </a:r>
            <a:r>
              <a:rPr lang="en-US" dirty="0" err="1"/>
              <a:t>GenderType</a:t>
            </a:r>
            <a:r>
              <a:rPr lang="en-US" dirty="0"/>
              <a:t> AS CHAR  </a:t>
            </a:r>
          </a:p>
          <a:p>
            <a:pPr lvl="2">
              <a:buNone/>
            </a:pPr>
            <a:r>
              <a:rPr lang="en-US" dirty="0"/>
              <a:t>DEFAULT ‘M’ CHECK (</a:t>
            </a:r>
            <a:r>
              <a:rPr lang="en-US" dirty="0">
                <a:solidFill>
                  <a:srgbClr val="FF0000"/>
                </a:solidFill>
              </a:rPr>
              <a:t>VALUE IN (‘M’, ‘F’)</a:t>
            </a:r>
            <a:r>
              <a:rPr lang="en-US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8725-C84A-4A21-A863-0073A5AF344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8" name="Rounded Rectangle 17"/>
          <p:cNvSpPr/>
          <p:nvPr/>
        </p:nvSpPr>
        <p:spPr bwMode="auto">
          <a:xfrm>
            <a:off x="1549400" y="5578475"/>
            <a:ext cx="4152900" cy="6858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40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Domain Constraints and Search Condition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908304" y="1435609"/>
            <a:ext cx="10168128" cy="369417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searchCondition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involve a table lookup:</a:t>
            </a:r>
          </a:p>
          <a:p>
            <a:pPr lvl="1">
              <a:buNone/>
            </a:pPr>
            <a:r>
              <a:rPr lang="en-US" dirty="0"/>
              <a:t>CREATE DOMAIN BranchNo AS CHAR(4)</a:t>
            </a:r>
          </a:p>
          <a:p>
            <a:pPr marL="2511425" lvl="1" indent="-2273300">
              <a:buNone/>
            </a:pPr>
            <a:r>
              <a:rPr lang="en-US" dirty="0"/>
              <a:t>CHECK (VALUE IN (</a:t>
            </a: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branchNo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 Branch</a:t>
            </a:r>
            <a:r>
              <a:rPr lang="en-US" dirty="0"/>
              <a:t>));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Constrain value of </a:t>
            </a:r>
            <a:r>
              <a:rPr lang="en-US" dirty="0" err="1"/>
              <a:t>BranchNo</a:t>
            </a:r>
            <a:r>
              <a:rPr lang="en-US" dirty="0"/>
              <a:t> attribute in </a:t>
            </a:r>
            <a:r>
              <a:rPr lang="en-US" dirty="0">
                <a:solidFill>
                  <a:srgbClr val="FF0000"/>
                </a:solidFill>
              </a:rPr>
              <a:t>Staff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BDCA-260B-4D5A-8545-648B1E6ECE4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1128268" y="1911097"/>
            <a:ext cx="6085332" cy="13716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pic>
        <p:nvPicPr>
          <p:cNvPr id="7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16" y="4524184"/>
            <a:ext cx="7415784" cy="2014728"/>
          </a:xfrm>
          <a:prstGeom prst="rect">
            <a:avLst/>
          </a:prstGeom>
        </p:spPr>
      </p:pic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7213600" y="2333816"/>
            <a:ext cx="4082796" cy="2014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89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Details:</a:t>
            </a:r>
            <a:br>
              <a:rPr lang="en-US" dirty="0"/>
            </a:br>
            <a:r>
              <a:rPr lang="en-US" dirty="0"/>
              <a:t>Entity Integrity Constraints &amp; Required Data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Required Data for specific attribute</a:t>
            </a:r>
          </a:p>
          <a:p>
            <a:pPr lvl="1">
              <a:buNone/>
            </a:pPr>
            <a:r>
              <a:rPr lang="en-US" altLang="zh-CN" dirty="0"/>
              <a:t>position	VARCHAR(10)	</a:t>
            </a:r>
            <a:r>
              <a:rPr lang="en-US" altLang="zh-CN" b="1" dirty="0">
                <a:solidFill>
                  <a:srgbClr val="FF0000"/>
                </a:solidFill>
              </a:rPr>
              <a:t>NOT NULL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ISO standard supports definition of primary keys with 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clause:</a:t>
            </a:r>
          </a:p>
          <a:p>
            <a:pPr lvl="1">
              <a:buNone/>
            </a:pPr>
            <a:r>
              <a:rPr lang="en-US" dirty="0"/>
              <a:t>PRIMARY KEY (</a:t>
            </a:r>
            <a:r>
              <a:rPr lang="en-US" dirty="0" err="1"/>
              <a:t>staffNo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PRIMARY KEY (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propertyNo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spc="-60" dirty="0"/>
              <a:t>Can ensure uniqueness of alternate keys with </a:t>
            </a:r>
            <a:r>
              <a:rPr lang="en-US" spc="-60" dirty="0">
                <a:solidFill>
                  <a:srgbClr val="FF0000"/>
                </a:solidFill>
              </a:rPr>
              <a:t>UNIQUE</a:t>
            </a:r>
          </a:p>
          <a:p>
            <a:pPr lvl="1">
              <a:buNone/>
            </a:pPr>
            <a:r>
              <a:rPr lang="en-US" dirty="0"/>
              <a:t>isbn13	CHAR(13)	NOT NULL,</a:t>
            </a:r>
          </a:p>
          <a:p>
            <a:pPr lvl="1">
              <a:buNone/>
            </a:pPr>
            <a:r>
              <a:rPr lang="en-US" dirty="0"/>
              <a:t>UNIQUE (isbn13)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A70E-AA04-4EAF-88FE-3ADDD08D1ED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1295400" y="3899347"/>
            <a:ext cx="4800600" cy="9906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95400" y="5318760"/>
            <a:ext cx="4800600" cy="9906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38862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Defining a composite 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477000" y="4038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1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Constraints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standard supports definition of foreign keys with FOREIGN KEY clause in CREATE and ALTER TABLE:</a:t>
            </a:r>
          </a:p>
          <a:p>
            <a:pPr lvl="1">
              <a:buNone/>
            </a:pPr>
            <a:r>
              <a:rPr lang="en-US" dirty="0"/>
              <a:t>FOREIGN KEY (branchNo) REFERENCES Branch</a:t>
            </a:r>
          </a:p>
          <a:p>
            <a:r>
              <a:rPr lang="en-US" dirty="0">
                <a:solidFill>
                  <a:srgbClr val="FF0000"/>
                </a:solidFill>
              </a:rPr>
              <a:t>Referential actions on DELETE and UPDATE</a:t>
            </a:r>
          </a:p>
          <a:p>
            <a:pPr lvl="1"/>
            <a:r>
              <a:rPr lang="en-US" dirty="0"/>
              <a:t>CASCADE</a:t>
            </a:r>
          </a:p>
          <a:p>
            <a:pPr lvl="1"/>
            <a:r>
              <a:rPr lang="en-US" dirty="0"/>
              <a:t>SET NULL</a:t>
            </a:r>
          </a:p>
          <a:p>
            <a:pPr lvl="1"/>
            <a:r>
              <a:rPr lang="en-US" dirty="0"/>
              <a:t>SET DEFAULT</a:t>
            </a:r>
          </a:p>
          <a:p>
            <a:pPr lvl="1"/>
            <a:r>
              <a:rPr lang="en-US" dirty="0"/>
              <a:t>NO ACTION – the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option (if no explicit statement)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 – the PropertyForRent table:</a:t>
            </a:r>
          </a:p>
          <a:p>
            <a:pPr lvl="1">
              <a:buNone/>
            </a:pPr>
            <a:r>
              <a:rPr lang="en-US" sz="2000" dirty="0"/>
              <a:t>	FOREIGN KEY (</a:t>
            </a:r>
            <a:r>
              <a:rPr lang="en-US" sz="2000" dirty="0" err="1"/>
              <a:t>staffNo</a:t>
            </a:r>
            <a:r>
              <a:rPr lang="en-US" sz="2000" dirty="0"/>
              <a:t>) REFERENCES Staff </a:t>
            </a:r>
            <a:r>
              <a:rPr lang="en-US" sz="2000" dirty="0">
                <a:solidFill>
                  <a:srgbClr val="FF0000"/>
                </a:solidFill>
              </a:rPr>
              <a:t>ON DELETE SET NULL</a:t>
            </a:r>
            <a:endParaRPr lang="en-US" sz="18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2000" dirty="0"/>
              <a:t>FOREIGN KEY (ownerNo) REFERENCES Owner </a:t>
            </a:r>
            <a:r>
              <a:rPr lang="en-US" sz="2000" dirty="0">
                <a:solidFill>
                  <a:srgbClr val="FF0000"/>
                </a:solidFill>
              </a:rPr>
              <a:t>ON UPDATE CASCADE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60B8-6474-45BF-8060-0E6BCE8561F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1553094" y="3075708"/>
            <a:ext cx="4987637" cy="353292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690254" y="5329959"/>
            <a:ext cx="6151419" cy="599786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971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8586" y="96043"/>
            <a:ext cx="10167937" cy="1179513"/>
          </a:xfrm>
        </p:spPr>
        <p:txBody>
          <a:bodyPr>
            <a:normAutofit/>
          </a:bodyPr>
          <a:lstStyle/>
          <a:p>
            <a:r>
              <a:rPr lang="en-US" dirty="0"/>
              <a:t>Define FK(s) within each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5747" y="1476318"/>
            <a:ext cx="10167937" cy="3694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b="1" dirty="0"/>
              <a:t>CREATE TABLE </a:t>
            </a:r>
            <a:r>
              <a:rPr lang="en-US" dirty="0"/>
              <a:t>Staff (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b="1" dirty="0"/>
              <a:t>NCHAR</a:t>
            </a:r>
            <a:r>
              <a:rPr lang="en-US" dirty="0"/>
              <a:t>(10),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b="1" dirty="0"/>
              <a:t>NCHAR</a:t>
            </a:r>
            <a:r>
              <a:rPr lang="en-US" dirty="0"/>
              <a:t>(20),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b="1" dirty="0"/>
              <a:t>NCHAR</a:t>
            </a:r>
            <a:r>
              <a:rPr lang="en-US" dirty="0"/>
              <a:t>(20),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position </a:t>
            </a:r>
            <a:r>
              <a:rPr lang="en-US" b="1" dirty="0"/>
              <a:t>NCHAR</a:t>
            </a:r>
            <a:r>
              <a:rPr lang="en-US" dirty="0"/>
              <a:t>(20),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sex </a:t>
            </a:r>
            <a:r>
              <a:rPr lang="en-US" b="1" dirty="0"/>
              <a:t>NCHAR</a:t>
            </a:r>
            <a:r>
              <a:rPr lang="en-US" dirty="0"/>
              <a:t>(1),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DOB </a:t>
            </a:r>
            <a:r>
              <a:rPr lang="en-US" b="1" dirty="0"/>
              <a:t>DATETIME</a:t>
            </a:r>
            <a:r>
              <a:rPr 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salary </a:t>
            </a:r>
            <a:r>
              <a:rPr lang="en-US" b="1" dirty="0"/>
              <a:t>NUMERIC</a:t>
            </a:r>
            <a:r>
              <a:rPr lang="en-US" dirty="0"/>
              <a:t>(10) 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dirty="0" err="1"/>
              <a:t>branchNo</a:t>
            </a:r>
            <a:r>
              <a:rPr lang="en-US" dirty="0"/>
              <a:t> </a:t>
            </a:r>
            <a:r>
              <a:rPr lang="en-US" b="1" dirty="0"/>
              <a:t>NCHAR</a:t>
            </a:r>
            <a:r>
              <a:rPr lang="en-US" dirty="0"/>
              <a:t>(10),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dirty="0" err="1"/>
              <a:t>staffNo</a:t>
            </a:r>
            <a:r>
              <a:rPr lang="en-US" dirty="0"/>
              <a:t>),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FOREIGN KEY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branchNo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REFERENCES</a:t>
            </a:r>
            <a:r>
              <a:rPr lang="en-US" dirty="0">
                <a:solidFill>
                  <a:srgbClr val="FF0000"/>
                </a:solidFill>
              </a:rPr>
              <a:t> Branch(</a:t>
            </a:r>
            <a:r>
              <a:rPr lang="en-US" dirty="0" err="1">
                <a:solidFill>
                  <a:srgbClr val="FF0000"/>
                </a:solidFill>
              </a:rPr>
              <a:t>branchNo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);</a:t>
            </a:r>
          </a:p>
        </p:txBody>
      </p:sp>
      <p:pic>
        <p:nvPicPr>
          <p:cNvPr id="6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862072"/>
            <a:ext cx="5410200" cy="2014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7EF52-87EC-B549-8874-57A60427EDFB}"/>
              </a:ext>
            </a:extLst>
          </p:cNvPr>
          <p:cNvSpPr txBox="1"/>
          <p:nvPr/>
        </p:nvSpPr>
        <p:spPr>
          <a:xfrm>
            <a:off x="648586" y="5711164"/>
            <a:ext cx="1130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NCHAR data type is a fixed-length character data type that supports localized collation. The NVARCHAR data type is a </a:t>
            </a:r>
            <a:r>
              <a:rPr lang="en-US" b="1" dirty="0"/>
              <a:t>varying-length</a:t>
            </a:r>
            <a:r>
              <a:rPr lang="en-US" dirty="0"/>
              <a:t> character data type that can store up to 255 bytes of text data and supports localized collation.</a:t>
            </a:r>
          </a:p>
        </p:txBody>
      </p:sp>
    </p:spTree>
    <p:extLst>
      <p:ext uri="{BB962C8B-B14F-4D97-AF65-F5344CB8AC3E}">
        <p14:creationId xmlns:p14="http://schemas.microsoft.com/office/powerpoint/2010/main" val="37046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AEC0-73C1-4106-B817-28F291FA699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1565" y="211931"/>
            <a:ext cx="10167937" cy="1179513"/>
          </a:xfrm>
        </p:spPr>
        <p:txBody>
          <a:bodyPr/>
          <a:lstStyle/>
          <a:p>
            <a:r>
              <a:rPr lang="en-US" dirty="0"/>
              <a:t>General Constraints (Optional)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12031" y="1335088"/>
            <a:ext cx="10167937" cy="3694112"/>
          </a:xfrm>
        </p:spPr>
        <p:txBody>
          <a:bodyPr/>
          <a:lstStyle/>
          <a:p>
            <a:r>
              <a:rPr lang="en-US" dirty="0"/>
              <a:t>CREATE ASSERTION and CHECK the assertion</a:t>
            </a:r>
          </a:p>
          <a:p>
            <a:pPr lvl="1"/>
            <a:r>
              <a:rPr lang="en-US" dirty="0"/>
              <a:t>CREATE ASSERTION </a:t>
            </a:r>
            <a:r>
              <a:rPr lang="en-US" dirty="0" err="1"/>
              <a:t>AssertionName</a:t>
            </a:r>
            <a:endParaRPr lang="en-US" dirty="0"/>
          </a:p>
          <a:p>
            <a:pPr lvl="1">
              <a:buNone/>
            </a:pPr>
            <a:r>
              <a:rPr lang="en-US" dirty="0"/>
              <a:t>	CHECK (</a:t>
            </a:r>
            <a:r>
              <a:rPr lang="en-US" dirty="0" err="1"/>
              <a:t>searchCondition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marL="238125" lvl="1" indent="0">
              <a:buNone/>
            </a:pPr>
            <a:r>
              <a:rPr kumimoji="1" lang="en-US" kern="0" dirty="0">
                <a:latin typeface="Calibri" pitchFamily="34" charset="0"/>
                <a:ea typeface="조선일보명조"/>
                <a:cs typeface="조선일보명조" pitchFamily="18" charset="-127"/>
              </a:rPr>
              <a:t>	CREATE ASSERTION </a:t>
            </a:r>
            <a:r>
              <a:rPr kumimoji="1" lang="en-US" kern="0" dirty="0" err="1">
                <a:latin typeface="Calibri" pitchFamily="34" charset="0"/>
                <a:ea typeface="조선일보명조"/>
                <a:cs typeface="조선일보명조" pitchFamily="18" charset="-127"/>
              </a:rPr>
              <a:t>StaffNotHandlingTooMuch</a:t>
            </a:r>
            <a:endParaRPr kumimoji="1" lang="en-US" kern="0" dirty="0">
              <a:latin typeface="Calibri" pitchFamily="34" charset="0"/>
              <a:ea typeface="조선일보명조"/>
              <a:cs typeface="조선일보명조" pitchFamily="18" charset="-127"/>
            </a:endParaRPr>
          </a:p>
          <a:p>
            <a:pPr marL="238125" lvl="1" indent="0">
              <a:buNone/>
            </a:pPr>
            <a:r>
              <a:rPr kumimoji="1" lang="en-US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	CHECK (NOT EXISTS (</a:t>
            </a:r>
            <a:r>
              <a:rPr kumimoji="1" lang="en-US" i="1" kern="0" dirty="0" err="1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select_staff_handling_too_much</a:t>
            </a:r>
            <a:r>
              <a:rPr kumimoji="1" lang="en-US" kern="0" dirty="0">
                <a:solidFill>
                  <a:srgbClr val="000000"/>
                </a:solidFill>
                <a:latin typeface="Calibri" pitchFamily="34" charset="0"/>
                <a:ea typeface="조선일보명조"/>
                <a:cs typeface="조선일보명조" pitchFamily="18" charset="-127"/>
              </a:rPr>
              <a:t>))</a:t>
            </a:r>
          </a:p>
          <a:p>
            <a:pPr marL="238125" lvl="1" indent="0">
              <a:buNone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969718" y="3757293"/>
            <a:ext cx="7010400" cy="9906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>
              <a:latin typeface="Arial" charset="0"/>
              <a:ea typeface="MS PMincho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495300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the </a:t>
            </a:r>
            <a:r>
              <a:rPr lang="en-US" altLang="zh-CN" dirty="0" err="1"/>
              <a:t>staffNo</a:t>
            </a:r>
            <a:r>
              <a:rPr lang="en-US" altLang="zh-CN" dirty="0"/>
              <a:t> of staff who are handling more than 100 properties</a:t>
            </a:r>
          </a:p>
          <a:p>
            <a:r>
              <a:rPr lang="en-US" altLang="zh-CN" dirty="0"/>
              <a:t>Will return error if u assigned more than 100 properties to a staff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24600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98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946</Words>
  <Application>Microsoft Macintosh PowerPoint</Application>
  <PresentationFormat>Widescreen</PresentationFormat>
  <Paragraphs>156</Paragraphs>
  <Slides>14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Monotype Sorts</vt:lpstr>
      <vt:lpstr>AccentBoxVTI</vt:lpstr>
      <vt:lpstr>PowerPoint Presentation</vt:lpstr>
      <vt:lpstr>Edge</vt:lpstr>
      <vt:lpstr>More details -- Domain for attributes:  Data type and size</vt:lpstr>
      <vt:lpstr>More details: Create Domain and Domain Constraints</vt:lpstr>
      <vt:lpstr>Domain Constraints and Search Condition</vt:lpstr>
      <vt:lpstr>More Details: Entity Integrity Constraints &amp; Required Data</vt:lpstr>
      <vt:lpstr>Referential Integrity Constraints</vt:lpstr>
      <vt:lpstr>Define FK(s) within each table</vt:lpstr>
      <vt:lpstr>General Constraints (Optional)</vt:lpstr>
      <vt:lpstr>Integrity Enhancement Features</vt:lpstr>
      <vt:lpstr>Example 7.1: CREATE TABLE</vt:lpstr>
      <vt:lpstr>Example 7.2: ALTER TABLE</vt:lpstr>
      <vt:lpstr>Example 7.2: ALTER TABLE</vt:lpstr>
      <vt:lpstr>DROP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13</cp:revision>
  <dcterms:created xsi:type="dcterms:W3CDTF">2022-01-27T11:56:54Z</dcterms:created>
  <dcterms:modified xsi:type="dcterms:W3CDTF">2022-05-02T20:00:39Z</dcterms:modified>
</cp:coreProperties>
</file>