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436" r:id="rId3"/>
    <p:sldId id="350" r:id="rId4"/>
    <p:sldId id="258" r:id="rId5"/>
    <p:sldId id="603" r:id="rId6"/>
    <p:sldId id="604" r:id="rId7"/>
    <p:sldId id="262" r:id="rId8"/>
    <p:sldId id="263" r:id="rId9"/>
    <p:sldId id="508" r:id="rId10"/>
    <p:sldId id="511" r:id="rId11"/>
    <p:sldId id="5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EC5A0-02C4-43E5-88BE-2897DE0923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BE8DC3-9722-45DB-92F1-6900BCD05922}">
      <dgm:prSet/>
      <dgm:spPr/>
      <dgm:t>
        <a:bodyPr/>
        <a:lstStyle/>
        <a:p>
          <a:r>
            <a:rPr lang="en-US"/>
            <a:t>The BETWEEN operator selects values within a given range. The values can be numbers, text, or dates.</a:t>
          </a:r>
        </a:p>
      </dgm:t>
    </dgm:pt>
    <dgm:pt modelId="{4B512FE2-9324-4C5D-9178-21D9CE5CC79F}" type="parTrans" cxnId="{4AE7ADC3-6B25-41CB-9309-64359B10213D}">
      <dgm:prSet/>
      <dgm:spPr/>
      <dgm:t>
        <a:bodyPr/>
        <a:lstStyle/>
        <a:p>
          <a:endParaRPr lang="en-US"/>
        </a:p>
      </dgm:t>
    </dgm:pt>
    <dgm:pt modelId="{95878539-977A-44D8-AF44-65406774573E}" type="sibTrans" cxnId="{4AE7ADC3-6B25-41CB-9309-64359B10213D}">
      <dgm:prSet/>
      <dgm:spPr/>
      <dgm:t>
        <a:bodyPr/>
        <a:lstStyle/>
        <a:p>
          <a:endParaRPr lang="en-US"/>
        </a:p>
      </dgm:t>
    </dgm:pt>
    <dgm:pt modelId="{74E89657-BF75-43F7-92DC-EC6721C778CF}">
      <dgm:prSet/>
      <dgm:spPr/>
      <dgm:t>
        <a:bodyPr/>
        <a:lstStyle/>
        <a:p>
          <a:r>
            <a:rPr lang="en-US"/>
            <a:t>The BETWEEN operator is inclusive: begin and end values are included. </a:t>
          </a:r>
        </a:p>
      </dgm:t>
    </dgm:pt>
    <dgm:pt modelId="{6AF56567-6404-4062-A470-C3F5521D598F}" type="parTrans" cxnId="{65372CA0-27D0-4E32-95ED-DFB49AA6AAA9}">
      <dgm:prSet/>
      <dgm:spPr/>
      <dgm:t>
        <a:bodyPr/>
        <a:lstStyle/>
        <a:p>
          <a:endParaRPr lang="en-US"/>
        </a:p>
      </dgm:t>
    </dgm:pt>
    <dgm:pt modelId="{0B3C735B-9D48-4EB5-9544-0B34D546DC77}" type="sibTrans" cxnId="{65372CA0-27D0-4E32-95ED-DFB49AA6AAA9}">
      <dgm:prSet/>
      <dgm:spPr/>
      <dgm:t>
        <a:bodyPr/>
        <a:lstStyle/>
        <a:p>
          <a:endParaRPr lang="en-US"/>
        </a:p>
      </dgm:t>
    </dgm:pt>
    <dgm:pt modelId="{F8EC330A-2C2D-744B-840B-157099F81FE5}" type="pres">
      <dgm:prSet presAssocID="{407EC5A0-02C4-43E5-88BE-2897DE0923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5E303C-0CCA-E54D-A585-596A7CF9C1FE}" type="pres">
      <dgm:prSet presAssocID="{B8BE8DC3-9722-45DB-92F1-6900BCD05922}" presName="hierRoot1" presStyleCnt="0"/>
      <dgm:spPr/>
    </dgm:pt>
    <dgm:pt modelId="{CF75B1AF-ED71-CD42-A2DD-6FA60B793462}" type="pres">
      <dgm:prSet presAssocID="{B8BE8DC3-9722-45DB-92F1-6900BCD05922}" presName="composite" presStyleCnt="0"/>
      <dgm:spPr/>
    </dgm:pt>
    <dgm:pt modelId="{7390E73D-BF5D-FE41-8A65-B52B00EC6115}" type="pres">
      <dgm:prSet presAssocID="{B8BE8DC3-9722-45DB-92F1-6900BCD05922}" presName="background" presStyleLbl="node0" presStyleIdx="0" presStyleCnt="2"/>
      <dgm:spPr/>
    </dgm:pt>
    <dgm:pt modelId="{1459F580-2E1E-EB49-B8A0-EDCB415C9580}" type="pres">
      <dgm:prSet presAssocID="{B8BE8DC3-9722-45DB-92F1-6900BCD05922}" presName="text" presStyleLbl="fgAcc0" presStyleIdx="0" presStyleCnt="2">
        <dgm:presLayoutVars>
          <dgm:chPref val="3"/>
        </dgm:presLayoutVars>
      </dgm:prSet>
      <dgm:spPr/>
    </dgm:pt>
    <dgm:pt modelId="{B2E85C68-796E-D940-AF07-2CBD6E85EA86}" type="pres">
      <dgm:prSet presAssocID="{B8BE8DC3-9722-45DB-92F1-6900BCD05922}" presName="hierChild2" presStyleCnt="0"/>
      <dgm:spPr/>
    </dgm:pt>
    <dgm:pt modelId="{8FF1D1E9-F0E8-C24D-B4F8-54E71E7F9731}" type="pres">
      <dgm:prSet presAssocID="{74E89657-BF75-43F7-92DC-EC6721C778CF}" presName="hierRoot1" presStyleCnt="0"/>
      <dgm:spPr/>
    </dgm:pt>
    <dgm:pt modelId="{AF7EBCF4-01F2-6740-9D15-4D5A1484C886}" type="pres">
      <dgm:prSet presAssocID="{74E89657-BF75-43F7-92DC-EC6721C778CF}" presName="composite" presStyleCnt="0"/>
      <dgm:spPr/>
    </dgm:pt>
    <dgm:pt modelId="{392AFE8B-9370-9147-935D-5862BF57A3E1}" type="pres">
      <dgm:prSet presAssocID="{74E89657-BF75-43F7-92DC-EC6721C778CF}" presName="background" presStyleLbl="node0" presStyleIdx="1" presStyleCnt="2"/>
      <dgm:spPr/>
    </dgm:pt>
    <dgm:pt modelId="{FCBCE99D-9E44-0F47-9313-6D23E132E1A5}" type="pres">
      <dgm:prSet presAssocID="{74E89657-BF75-43F7-92DC-EC6721C778CF}" presName="text" presStyleLbl="fgAcc0" presStyleIdx="1" presStyleCnt="2">
        <dgm:presLayoutVars>
          <dgm:chPref val="3"/>
        </dgm:presLayoutVars>
      </dgm:prSet>
      <dgm:spPr/>
    </dgm:pt>
    <dgm:pt modelId="{1902B66C-7B35-0D41-A4D3-C102D3782A24}" type="pres">
      <dgm:prSet presAssocID="{74E89657-BF75-43F7-92DC-EC6721C778CF}" presName="hierChild2" presStyleCnt="0"/>
      <dgm:spPr/>
    </dgm:pt>
  </dgm:ptLst>
  <dgm:cxnLst>
    <dgm:cxn modelId="{DB3A2B6A-378F-8B49-A22C-2E206EDCD17F}" type="presOf" srcId="{74E89657-BF75-43F7-92DC-EC6721C778CF}" destId="{FCBCE99D-9E44-0F47-9313-6D23E132E1A5}" srcOrd="0" destOrd="0" presId="urn:microsoft.com/office/officeart/2005/8/layout/hierarchy1"/>
    <dgm:cxn modelId="{60F28F7D-AAD6-794D-A858-36C11EC1A65B}" type="presOf" srcId="{407EC5A0-02C4-43E5-88BE-2897DE09235A}" destId="{F8EC330A-2C2D-744B-840B-157099F81FE5}" srcOrd="0" destOrd="0" presId="urn:microsoft.com/office/officeart/2005/8/layout/hierarchy1"/>
    <dgm:cxn modelId="{65372CA0-27D0-4E32-95ED-DFB49AA6AAA9}" srcId="{407EC5A0-02C4-43E5-88BE-2897DE09235A}" destId="{74E89657-BF75-43F7-92DC-EC6721C778CF}" srcOrd="1" destOrd="0" parTransId="{6AF56567-6404-4062-A470-C3F5521D598F}" sibTransId="{0B3C735B-9D48-4EB5-9544-0B34D546DC77}"/>
    <dgm:cxn modelId="{8C19C5B5-E882-CE4D-8734-858975749B8E}" type="presOf" srcId="{B8BE8DC3-9722-45DB-92F1-6900BCD05922}" destId="{1459F580-2E1E-EB49-B8A0-EDCB415C9580}" srcOrd="0" destOrd="0" presId="urn:microsoft.com/office/officeart/2005/8/layout/hierarchy1"/>
    <dgm:cxn modelId="{4AE7ADC3-6B25-41CB-9309-64359B10213D}" srcId="{407EC5A0-02C4-43E5-88BE-2897DE09235A}" destId="{B8BE8DC3-9722-45DB-92F1-6900BCD05922}" srcOrd="0" destOrd="0" parTransId="{4B512FE2-9324-4C5D-9178-21D9CE5CC79F}" sibTransId="{95878539-977A-44D8-AF44-65406774573E}"/>
    <dgm:cxn modelId="{63D1F206-174F-4C4B-9AB5-D3C2AD6BBDD9}" type="presParOf" srcId="{F8EC330A-2C2D-744B-840B-157099F81FE5}" destId="{455E303C-0CCA-E54D-A585-596A7CF9C1FE}" srcOrd="0" destOrd="0" presId="urn:microsoft.com/office/officeart/2005/8/layout/hierarchy1"/>
    <dgm:cxn modelId="{EC8E6B35-1E78-BB47-A574-56E1A65A778D}" type="presParOf" srcId="{455E303C-0CCA-E54D-A585-596A7CF9C1FE}" destId="{CF75B1AF-ED71-CD42-A2DD-6FA60B793462}" srcOrd="0" destOrd="0" presId="urn:microsoft.com/office/officeart/2005/8/layout/hierarchy1"/>
    <dgm:cxn modelId="{22DE3966-82D8-9449-B759-78369510B0BB}" type="presParOf" srcId="{CF75B1AF-ED71-CD42-A2DD-6FA60B793462}" destId="{7390E73D-BF5D-FE41-8A65-B52B00EC6115}" srcOrd="0" destOrd="0" presId="urn:microsoft.com/office/officeart/2005/8/layout/hierarchy1"/>
    <dgm:cxn modelId="{1F40374F-BF27-C649-8C4D-83592AD1D5E6}" type="presParOf" srcId="{CF75B1AF-ED71-CD42-A2DD-6FA60B793462}" destId="{1459F580-2E1E-EB49-B8A0-EDCB415C9580}" srcOrd="1" destOrd="0" presId="urn:microsoft.com/office/officeart/2005/8/layout/hierarchy1"/>
    <dgm:cxn modelId="{DECC7DB6-7D71-1643-AADF-06500A782FB4}" type="presParOf" srcId="{455E303C-0CCA-E54D-A585-596A7CF9C1FE}" destId="{B2E85C68-796E-D940-AF07-2CBD6E85EA86}" srcOrd="1" destOrd="0" presId="urn:microsoft.com/office/officeart/2005/8/layout/hierarchy1"/>
    <dgm:cxn modelId="{AEBFC70D-0352-1B4B-BDD0-20321A492D3A}" type="presParOf" srcId="{F8EC330A-2C2D-744B-840B-157099F81FE5}" destId="{8FF1D1E9-F0E8-C24D-B4F8-54E71E7F9731}" srcOrd="1" destOrd="0" presId="urn:microsoft.com/office/officeart/2005/8/layout/hierarchy1"/>
    <dgm:cxn modelId="{34B956F7-5417-454D-8F78-6BD92F02AF5B}" type="presParOf" srcId="{8FF1D1E9-F0E8-C24D-B4F8-54E71E7F9731}" destId="{AF7EBCF4-01F2-6740-9D15-4D5A1484C886}" srcOrd="0" destOrd="0" presId="urn:microsoft.com/office/officeart/2005/8/layout/hierarchy1"/>
    <dgm:cxn modelId="{7B3A6DBC-B28D-3A4F-9421-E644BC97522F}" type="presParOf" srcId="{AF7EBCF4-01F2-6740-9D15-4D5A1484C886}" destId="{392AFE8B-9370-9147-935D-5862BF57A3E1}" srcOrd="0" destOrd="0" presId="urn:microsoft.com/office/officeart/2005/8/layout/hierarchy1"/>
    <dgm:cxn modelId="{068B8EC6-BACD-4747-9411-74F248864347}" type="presParOf" srcId="{AF7EBCF4-01F2-6740-9D15-4D5A1484C886}" destId="{FCBCE99D-9E44-0F47-9313-6D23E132E1A5}" srcOrd="1" destOrd="0" presId="urn:microsoft.com/office/officeart/2005/8/layout/hierarchy1"/>
    <dgm:cxn modelId="{A3ADAF0D-0499-3943-A3C3-E67B288C531E}" type="presParOf" srcId="{8FF1D1E9-F0E8-C24D-B4F8-54E71E7F9731}" destId="{1902B66C-7B35-0D41-A4D3-C102D3782A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E73D-BF5D-FE41-8A65-B52B00EC6115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9F580-2E1E-EB49-B8A0-EDCB415C9580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BETWEEN operator selects values within a given range. The values can be numbers, text, or dates.</a:t>
          </a:r>
        </a:p>
      </dsp:txBody>
      <dsp:txXfrm>
        <a:off x="602678" y="725825"/>
        <a:ext cx="4463730" cy="2771523"/>
      </dsp:txXfrm>
    </dsp:sp>
    <dsp:sp modelId="{392AFE8B-9370-9147-935D-5862BF57A3E1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CE99D-9E44-0F47-9313-6D23E132E1A5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BETWEEN operator is inclusive: begin and end values are included. </a:t>
          </a:r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0152-9D19-0649-9123-388B2613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A930-12C5-0C46-A4AB-8D8DCA62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E5192-BA31-3143-AF44-728EA3CA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7362-8E85-9E48-BA57-2F6E482A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7D76-2A36-F84E-864E-B8057258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917F-2786-BA46-9D36-9AD00938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B351-0431-BE4D-9DE1-00FF5E333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3735-A8FC-7141-9AC1-B73AA6E7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FEF0-E5F0-7C45-A508-F50CCFE1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9CEE-D9FC-C544-92E7-DA79B280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0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4EDF3-ECD1-F848-B488-16D1F354D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00458-D06C-8A49-B9BF-B87B6E3F2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907E-6884-D64E-AA8D-0294E2E8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410-BDA4-8D41-A835-5900D046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D696-691F-C344-AC4D-887C5DEC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AB72-4803-6243-A83D-07DFC19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CC7D-AA52-454C-A980-7D2C898C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221D-A3C7-664F-9CEE-84DF5842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6EAB-B081-7040-9682-036C482C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38B3-B4E6-6D41-9083-D66EBB2D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A7D8-AAA8-A047-83A1-4BCDE916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B4AA-9F0F-B044-A293-41D59ADE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5920-27FF-CC44-8CFA-72032798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C57C-8DE3-3640-A1CC-5D4250C4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DC82-C631-EE4A-A667-924645BF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F35C-BBF8-A649-8383-034BB98C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5AB0-0DF0-8C41-B388-6545F3545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D200-93F3-9B40-A1DC-850AA13E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3FE-37C3-4048-896C-91A88C25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E58F-9175-BD41-8433-2EC56F8D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7AE5-A19B-5447-8D6E-DF1559D0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C984-868F-7A41-8194-FA60B465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91306-F36B-7A49-BD4C-E50EC1BA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D9259-BCD4-0A4E-99FB-DE6C5561C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6BC24-4F4F-7E49-A431-E6961A9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E3392-1E4C-4B4C-B1DF-97F6474E6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ACF2E-31E5-4449-B76D-FBA96E67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31253-92B3-6D49-873E-55BAC7A1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B2E1-4757-BF4A-B3D7-00D6E1C0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9BC4-7125-8C41-A9BE-31AA8B39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751FB-E72A-BB41-931D-7E71CA62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B323D-ED44-4944-9766-2B71878A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590AC-88B5-9B4B-BA87-77CC8215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7F69B-56BB-2E40-A935-189B561A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FFD96-1162-1C4F-B47F-34A1A0C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C0573-E257-8F4C-A971-31941D4B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6746-DB8B-2B40-9054-C0EE7A4E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CD19-71F5-8A44-8AA9-3A9E2E5F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8146F-83EA-084F-B902-A844D116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4FF4B-05B6-ED41-BCB1-A97A7BBF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6DD1-C3C7-584E-8CCB-2DF77B2A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F27F0-8EE3-5640-ACD2-445032FB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AEFB-4475-9B4E-9991-E9227601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7E2B8-372F-CA4F-A386-D7A49DE58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B67A2-DAEC-D243-A7CA-2006E259F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B90A-57C4-F14B-8899-66648843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333A-2B68-9145-ABA2-F03A5E47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1B33-BD21-7F48-9086-5B92372C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A9ABF-AEDD-3E4C-9534-00DC41ED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C73-DF2E-9A48-A61B-A7FB4602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DB0C-9B04-E942-B0FA-A4C40AF7B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5E6C-3DF8-D549-865D-202DDCC5D1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CA9B-FF0C-EC4F-AB17-9A4C70615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4478-BDAB-6E4B-B54B-DD67A1D01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499E5-EEF3-EE47-8E8C-D97EE757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92" y="100776"/>
            <a:ext cx="7953829" cy="6365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645317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Source: Economist Intelligence Unit </a:t>
            </a:r>
            <a:r>
              <a:rPr lang="en-US" sz="1000" b="1" i="1" dirty="0">
                <a:solidFill>
                  <a:schemeClr val="bg1"/>
                </a:solidFill>
              </a:rPr>
              <a:t>Solving the CIO’s disruption dilemma— the blended IT strategy </a:t>
            </a:r>
            <a:endParaRPr lang="en-US" sz="1000" i="1" dirty="0">
              <a:solidFill>
                <a:schemeClr val="bg1"/>
              </a:solidFill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661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6.9: Pattern Matching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SQL has two special pattern matching symbols (wildcards):</a:t>
            </a:r>
          </a:p>
          <a:p>
            <a:pPr lvl="1"/>
            <a:r>
              <a:rPr lang="en-US" dirty="0"/>
              <a:t>%: sequence of zero or more characters</a:t>
            </a:r>
          </a:p>
          <a:p>
            <a:pPr lvl="1"/>
            <a:r>
              <a:rPr lang="en-US" dirty="0"/>
              <a:t>_: any single character</a:t>
            </a:r>
          </a:p>
          <a:p>
            <a:pPr lvl="1"/>
            <a:endParaRPr lang="en-US" dirty="0"/>
          </a:p>
          <a:p>
            <a:r>
              <a:rPr lang="en-US" dirty="0"/>
              <a:t>LIKE ‘%Glasgow%’ means a sequence of characters of any length </a:t>
            </a:r>
            <a:r>
              <a:rPr lang="en-US" i="1" u="sng" dirty="0"/>
              <a:t>containing </a:t>
            </a:r>
            <a:r>
              <a:rPr lang="en-US" dirty="0"/>
              <a:t>‘Glasgow’.</a:t>
            </a:r>
          </a:p>
          <a:p>
            <a:r>
              <a:rPr lang="en-US" dirty="0"/>
              <a:t>LIKE ‘G%’ means a sequence of characters of any length </a:t>
            </a:r>
            <a:r>
              <a:rPr lang="en-US" i="1" u="sng" dirty="0"/>
              <a:t>starting with </a:t>
            </a:r>
            <a:r>
              <a:rPr lang="en-US" dirty="0"/>
              <a:t>‘G’.</a:t>
            </a:r>
          </a:p>
          <a:p>
            <a:r>
              <a:rPr lang="en-US" dirty="0"/>
              <a:t>LIKE ‘%G’ means a sequence of characters of any length </a:t>
            </a:r>
            <a:r>
              <a:rPr lang="en-US" i="1" u="sng" dirty="0"/>
              <a:t>ending with </a:t>
            </a:r>
            <a:r>
              <a:rPr lang="en-US" dirty="0"/>
              <a:t>‘G’.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VERY USEFUL and PRACTICAL.</a:t>
            </a:r>
          </a:p>
          <a:p>
            <a:endParaRPr lang="en-US" dirty="0"/>
          </a:p>
          <a:p>
            <a:r>
              <a:rPr lang="en-US" dirty="0"/>
              <a:t>E.g. forget one’s last name but remember it starts with Y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LIKE ‘?’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D288-D1D5-40A2-9ED7-7C7E93A1056F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6.10: NULL Search Condition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List details of all viewings on property PG4 where a comment has not been supplied.</a:t>
            </a:r>
          </a:p>
          <a:p>
            <a:pPr lvl="1"/>
            <a:r>
              <a:rPr lang="en-US" dirty="0"/>
              <a:t>There are 2 viewings for property PG4, one with and one without a comment. </a:t>
            </a:r>
          </a:p>
          <a:p>
            <a:pPr lvl="1"/>
            <a:r>
              <a:rPr lang="en-US" dirty="0"/>
              <a:t>Have to test for NULL explicitly using special keyword IS NULL:</a:t>
            </a:r>
          </a:p>
          <a:p>
            <a:pPr marL="1377950" lvl="1" indent="-1139825">
              <a:buNone/>
            </a:pPr>
            <a:endParaRPr lang="en-US" sz="1200" dirty="0"/>
          </a:p>
          <a:p>
            <a:pPr marL="1377950" lvl="1" indent="-1139825">
              <a:buNone/>
            </a:pPr>
            <a:r>
              <a:rPr lang="en-US" b="1" dirty="0"/>
              <a:t>SELECT</a:t>
            </a:r>
            <a:r>
              <a:rPr lang="en-US" dirty="0"/>
              <a:t>	</a:t>
            </a:r>
            <a:r>
              <a:rPr lang="en-US" dirty="0" err="1"/>
              <a:t>clientNo</a:t>
            </a:r>
            <a:r>
              <a:rPr lang="en-US" dirty="0"/>
              <a:t>, </a:t>
            </a:r>
            <a:r>
              <a:rPr lang="en-US" dirty="0" err="1"/>
              <a:t>viewDate</a:t>
            </a:r>
            <a:endParaRPr lang="en-US" dirty="0"/>
          </a:p>
          <a:p>
            <a:pPr marL="1377950" lvl="1" indent="-1139825">
              <a:buNone/>
            </a:pPr>
            <a:r>
              <a:rPr lang="en-US" b="1" dirty="0"/>
              <a:t>FROM</a:t>
            </a:r>
            <a:r>
              <a:rPr lang="en-US" dirty="0"/>
              <a:t>	Viewing</a:t>
            </a:r>
          </a:p>
          <a:p>
            <a:pPr marL="1377950" lvl="1" indent="-1139825">
              <a:buNone/>
            </a:pP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dirty="0" err="1"/>
              <a:t>propertyNo</a:t>
            </a:r>
            <a:r>
              <a:rPr lang="en-US" dirty="0"/>
              <a:t> = ‘PG4’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i="1" dirty="0">
                <a:solidFill>
                  <a:srgbClr val="FF0000"/>
                </a:solidFill>
              </a:rPr>
              <a:t> comment IS NULL;</a:t>
            </a:r>
          </a:p>
          <a:p>
            <a:pPr marL="1377950" lvl="1" indent="-1139825">
              <a:buNone/>
            </a:pPr>
            <a:endParaRPr lang="en-US" dirty="0"/>
          </a:p>
          <a:p>
            <a:pPr lvl="1"/>
            <a:r>
              <a:rPr lang="en-US" dirty="0"/>
              <a:t>Negated version (IS NOT NULL) can test for non-NULL values.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8D1E-E364-4F3A-B461-6C2FB5383EF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Rounded Rectangle 8"/>
          <p:cNvSpPr/>
          <p:nvPr/>
        </p:nvSpPr>
        <p:spPr bwMode="auto">
          <a:xfrm>
            <a:off x="970961" y="3601039"/>
            <a:ext cx="6705600" cy="14478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pic>
        <p:nvPicPr>
          <p:cNvPr id="10" name="Picture 6" descr="C05NT1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44404" y="3601039"/>
            <a:ext cx="2876635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erp high-level diagram">
            <a:extLst>
              <a:ext uri="{FF2B5EF4-FFF2-40B4-BE49-F238E27FC236}">
                <a16:creationId xmlns:a16="http://schemas.microsoft.com/office/drawing/2014/main" id="{E4653353-F9A7-814E-9A2E-89EE6957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7050"/>
            <a:ext cx="7315200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37785"/>
            <a:ext cx="8913813" cy="914400"/>
          </a:xfrm>
        </p:spPr>
        <p:txBody>
          <a:bodyPr/>
          <a:lstStyle/>
          <a:p>
            <a:r>
              <a:rPr lang="en-US" dirty="0"/>
              <a:t>ERP Example: SAP</a:t>
            </a:r>
          </a:p>
        </p:txBody>
      </p:sp>
      <p:grpSp>
        <p:nvGrpSpPr>
          <p:cNvPr id="4" name="Group 326"/>
          <p:cNvGrpSpPr>
            <a:grpSpLocks/>
          </p:cNvGrpSpPr>
          <p:nvPr/>
        </p:nvGrpSpPr>
        <p:grpSpPr bwMode="auto">
          <a:xfrm>
            <a:off x="2590800" y="1465263"/>
            <a:ext cx="6934200" cy="4876800"/>
            <a:chOff x="672" y="720"/>
            <a:chExt cx="4368" cy="3072"/>
          </a:xfrm>
        </p:grpSpPr>
        <p:grpSp>
          <p:nvGrpSpPr>
            <p:cNvPr id="5" name="Group 327"/>
            <p:cNvGrpSpPr>
              <a:grpSpLocks/>
            </p:cNvGrpSpPr>
            <p:nvPr/>
          </p:nvGrpSpPr>
          <p:grpSpPr bwMode="auto">
            <a:xfrm>
              <a:off x="672" y="720"/>
              <a:ext cx="4368" cy="3072"/>
              <a:chOff x="628" y="770"/>
              <a:chExt cx="4504" cy="3330"/>
            </a:xfrm>
          </p:grpSpPr>
          <p:grpSp>
            <p:nvGrpSpPr>
              <p:cNvPr id="56" name="Group 328"/>
              <p:cNvGrpSpPr>
                <a:grpSpLocks/>
              </p:cNvGrpSpPr>
              <p:nvPr/>
            </p:nvGrpSpPr>
            <p:grpSpPr bwMode="auto">
              <a:xfrm>
                <a:off x="3623" y="770"/>
                <a:ext cx="758" cy="768"/>
                <a:chOff x="3623" y="770"/>
                <a:chExt cx="758" cy="768"/>
              </a:xfrm>
            </p:grpSpPr>
            <p:sp>
              <p:nvSpPr>
                <p:cNvPr id="157" name="AutoShape 329"/>
                <p:cNvSpPr>
                  <a:spLocks noChangeArrowheads="1"/>
                </p:cNvSpPr>
                <p:nvPr/>
              </p:nvSpPr>
              <p:spPr bwMode="auto">
                <a:xfrm>
                  <a:off x="3623" y="772"/>
                  <a:ext cx="758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330"/>
                <p:cNvSpPr>
                  <a:spLocks/>
                </p:cNvSpPr>
                <p:nvPr/>
              </p:nvSpPr>
              <p:spPr bwMode="auto">
                <a:xfrm>
                  <a:off x="4004" y="770"/>
                  <a:ext cx="374" cy="438"/>
                </a:xfrm>
                <a:custGeom>
                  <a:avLst/>
                  <a:gdLst>
                    <a:gd name="T0" fmla="*/ 373 w 374"/>
                    <a:gd name="T1" fmla="*/ 437 h 438"/>
                    <a:gd name="T2" fmla="*/ 373 w 374"/>
                    <a:gd name="T3" fmla="*/ 315 h 438"/>
                    <a:gd name="T4" fmla="*/ 0 w 374"/>
                    <a:gd name="T5" fmla="*/ 0 h 438"/>
                    <a:gd name="T6" fmla="*/ 0 w 374"/>
                    <a:gd name="T7" fmla="*/ 121 h 438"/>
                    <a:gd name="T8" fmla="*/ 373 w 374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8"/>
                    <a:gd name="T17" fmla="*/ 374 w 374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8">
                      <a:moveTo>
                        <a:pt x="373" y="437"/>
                      </a:moveTo>
                      <a:lnTo>
                        <a:pt x="373" y="315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3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31"/>
                <p:cNvSpPr>
                  <a:spLocks/>
                </p:cNvSpPr>
                <p:nvPr/>
              </p:nvSpPr>
              <p:spPr bwMode="auto">
                <a:xfrm>
                  <a:off x="3627" y="772"/>
                  <a:ext cx="375" cy="440"/>
                </a:xfrm>
                <a:custGeom>
                  <a:avLst/>
                  <a:gdLst>
                    <a:gd name="T0" fmla="*/ 0 w 375"/>
                    <a:gd name="T1" fmla="*/ 439 h 440"/>
                    <a:gd name="T2" fmla="*/ 0 w 375"/>
                    <a:gd name="T3" fmla="*/ 316 h 440"/>
                    <a:gd name="T4" fmla="*/ 374 w 375"/>
                    <a:gd name="T5" fmla="*/ 0 h 440"/>
                    <a:gd name="T6" fmla="*/ 374 w 375"/>
                    <a:gd name="T7" fmla="*/ 122 h 440"/>
                    <a:gd name="T8" fmla="*/ 0 w 375"/>
                    <a:gd name="T9" fmla="*/ 439 h 4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40"/>
                    <a:gd name="T17" fmla="*/ 375 w 375"/>
                    <a:gd name="T18" fmla="*/ 440 h 4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40">
                      <a:moveTo>
                        <a:pt x="0" y="439"/>
                      </a:moveTo>
                      <a:lnTo>
                        <a:pt x="0" y="316"/>
                      </a:lnTo>
                      <a:lnTo>
                        <a:pt x="374" y="0"/>
                      </a:lnTo>
                      <a:lnTo>
                        <a:pt x="374" y="122"/>
                      </a:lnTo>
                      <a:lnTo>
                        <a:pt x="0" y="439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32"/>
                <p:cNvSpPr>
                  <a:spLocks/>
                </p:cNvSpPr>
                <p:nvPr/>
              </p:nvSpPr>
              <p:spPr bwMode="auto">
                <a:xfrm>
                  <a:off x="4004" y="1098"/>
                  <a:ext cx="374" cy="439"/>
                </a:xfrm>
                <a:custGeom>
                  <a:avLst/>
                  <a:gdLst>
                    <a:gd name="T0" fmla="*/ 373 w 374"/>
                    <a:gd name="T1" fmla="*/ 0 h 439"/>
                    <a:gd name="T2" fmla="*/ 373 w 374"/>
                    <a:gd name="T3" fmla="*/ 121 h 439"/>
                    <a:gd name="T4" fmla="*/ 0 w 374"/>
                    <a:gd name="T5" fmla="*/ 438 h 439"/>
                    <a:gd name="T6" fmla="*/ 0 w 374"/>
                    <a:gd name="T7" fmla="*/ 316 h 439"/>
                    <a:gd name="T8" fmla="*/ 373 w 374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373" y="0"/>
                      </a:moveTo>
                      <a:lnTo>
                        <a:pt x="373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3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33"/>
                <p:cNvSpPr>
                  <a:spLocks/>
                </p:cNvSpPr>
                <p:nvPr/>
              </p:nvSpPr>
              <p:spPr bwMode="auto">
                <a:xfrm>
                  <a:off x="3627" y="1099"/>
                  <a:ext cx="375" cy="439"/>
                </a:xfrm>
                <a:custGeom>
                  <a:avLst/>
                  <a:gdLst>
                    <a:gd name="T0" fmla="*/ 0 w 375"/>
                    <a:gd name="T1" fmla="*/ 0 h 439"/>
                    <a:gd name="T2" fmla="*/ 0 w 375"/>
                    <a:gd name="T3" fmla="*/ 121 h 439"/>
                    <a:gd name="T4" fmla="*/ 374 w 375"/>
                    <a:gd name="T5" fmla="*/ 438 h 439"/>
                    <a:gd name="T6" fmla="*/ 374 w 375"/>
                    <a:gd name="T7" fmla="*/ 316 h 439"/>
                    <a:gd name="T8" fmla="*/ 0 w 375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4" y="438"/>
                      </a:lnTo>
                      <a:lnTo>
                        <a:pt x="374" y="3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7" name="Group 334"/>
              <p:cNvGrpSpPr>
                <a:grpSpLocks/>
              </p:cNvGrpSpPr>
              <p:nvPr/>
            </p:nvGrpSpPr>
            <p:grpSpPr bwMode="auto">
              <a:xfrm>
                <a:off x="3999" y="1091"/>
                <a:ext cx="755" cy="767"/>
                <a:chOff x="3999" y="1091"/>
                <a:chExt cx="755" cy="767"/>
              </a:xfrm>
            </p:grpSpPr>
            <p:sp>
              <p:nvSpPr>
                <p:cNvPr id="152" name="AutoShape 335"/>
                <p:cNvSpPr>
                  <a:spLocks noChangeArrowheads="1"/>
                </p:cNvSpPr>
                <p:nvPr/>
              </p:nvSpPr>
              <p:spPr bwMode="auto">
                <a:xfrm>
                  <a:off x="3999" y="1092"/>
                  <a:ext cx="755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Freeform 336"/>
                <p:cNvSpPr>
                  <a:spLocks/>
                </p:cNvSpPr>
                <p:nvPr/>
              </p:nvSpPr>
              <p:spPr bwMode="auto">
                <a:xfrm>
                  <a:off x="4375" y="1091"/>
                  <a:ext cx="375" cy="438"/>
                </a:xfrm>
                <a:custGeom>
                  <a:avLst/>
                  <a:gdLst>
                    <a:gd name="T0" fmla="*/ 374 w 375"/>
                    <a:gd name="T1" fmla="*/ 437 h 438"/>
                    <a:gd name="T2" fmla="*/ 374 w 375"/>
                    <a:gd name="T3" fmla="*/ 315 h 438"/>
                    <a:gd name="T4" fmla="*/ 0 w 375"/>
                    <a:gd name="T5" fmla="*/ 0 h 438"/>
                    <a:gd name="T6" fmla="*/ 0 w 375"/>
                    <a:gd name="T7" fmla="*/ 121 h 438"/>
                    <a:gd name="T8" fmla="*/ 374 w 375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8"/>
                    <a:gd name="T17" fmla="*/ 375 w 375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8">
                      <a:moveTo>
                        <a:pt x="374" y="437"/>
                      </a:moveTo>
                      <a:lnTo>
                        <a:pt x="374" y="315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4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37"/>
                <p:cNvSpPr>
                  <a:spLocks/>
                </p:cNvSpPr>
                <p:nvPr/>
              </p:nvSpPr>
              <p:spPr bwMode="auto">
                <a:xfrm>
                  <a:off x="3999" y="1095"/>
                  <a:ext cx="377" cy="436"/>
                </a:xfrm>
                <a:custGeom>
                  <a:avLst/>
                  <a:gdLst>
                    <a:gd name="T0" fmla="*/ 0 w 377"/>
                    <a:gd name="T1" fmla="*/ 435 h 436"/>
                    <a:gd name="T2" fmla="*/ 0 w 377"/>
                    <a:gd name="T3" fmla="*/ 314 h 436"/>
                    <a:gd name="T4" fmla="*/ 376 w 377"/>
                    <a:gd name="T5" fmla="*/ 0 h 436"/>
                    <a:gd name="T6" fmla="*/ 376 w 377"/>
                    <a:gd name="T7" fmla="*/ 120 h 436"/>
                    <a:gd name="T8" fmla="*/ 0 w 377"/>
                    <a:gd name="T9" fmla="*/ 435 h 4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6"/>
                    <a:gd name="T17" fmla="*/ 377 w 377"/>
                    <a:gd name="T18" fmla="*/ 436 h 4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6">
                      <a:moveTo>
                        <a:pt x="0" y="435"/>
                      </a:moveTo>
                      <a:lnTo>
                        <a:pt x="0" y="314"/>
                      </a:lnTo>
                      <a:lnTo>
                        <a:pt x="376" y="0"/>
                      </a:lnTo>
                      <a:lnTo>
                        <a:pt x="376" y="120"/>
                      </a:lnTo>
                      <a:lnTo>
                        <a:pt x="0" y="435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38"/>
                <p:cNvSpPr>
                  <a:spLocks/>
                </p:cNvSpPr>
                <p:nvPr/>
              </p:nvSpPr>
              <p:spPr bwMode="auto">
                <a:xfrm>
                  <a:off x="4375" y="1417"/>
                  <a:ext cx="375" cy="441"/>
                </a:xfrm>
                <a:custGeom>
                  <a:avLst/>
                  <a:gdLst>
                    <a:gd name="T0" fmla="*/ 374 w 375"/>
                    <a:gd name="T1" fmla="*/ 0 h 441"/>
                    <a:gd name="T2" fmla="*/ 374 w 375"/>
                    <a:gd name="T3" fmla="*/ 122 h 441"/>
                    <a:gd name="T4" fmla="*/ 0 w 375"/>
                    <a:gd name="T5" fmla="*/ 440 h 441"/>
                    <a:gd name="T6" fmla="*/ 0 w 375"/>
                    <a:gd name="T7" fmla="*/ 317 h 441"/>
                    <a:gd name="T8" fmla="*/ 374 w 375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41"/>
                    <a:gd name="T17" fmla="*/ 375 w 375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41">
                      <a:moveTo>
                        <a:pt x="374" y="0"/>
                      </a:moveTo>
                      <a:lnTo>
                        <a:pt x="374" y="122"/>
                      </a:lnTo>
                      <a:lnTo>
                        <a:pt x="0" y="440"/>
                      </a:lnTo>
                      <a:lnTo>
                        <a:pt x="0" y="317"/>
                      </a:lnTo>
                      <a:lnTo>
                        <a:pt x="374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39"/>
                <p:cNvSpPr>
                  <a:spLocks/>
                </p:cNvSpPr>
                <p:nvPr/>
              </p:nvSpPr>
              <p:spPr bwMode="auto">
                <a:xfrm>
                  <a:off x="3999" y="1420"/>
                  <a:ext cx="377" cy="438"/>
                </a:xfrm>
                <a:custGeom>
                  <a:avLst/>
                  <a:gdLst>
                    <a:gd name="T0" fmla="*/ 0 w 377"/>
                    <a:gd name="T1" fmla="*/ 0 h 438"/>
                    <a:gd name="T2" fmla="*/ 0 w 377"/>
                    <a:gd name="T3" fmla="*/ 121 h 438"/>
                    <a:gd name="T4" fmla="*/ 376 w 377"/>
                    <a:gd name="T5" fmla="*/ 437 h 438"/>
                    <a:gd name="T6" fmla="*/ 376 w 377"/>
                    <a:gd name="T7" fmla="*/ 315 h 438"/>
                    <a:gd name="T8" fmla="*/ 0 w 377"/>
                    <a:gd name="T9" fmla="*/ 0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8"/>
                    <a:gd name="T17" fmla="*/ 377 w 377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8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6" y="437"/>
                      </a:lnTo>
                      <a:lnTo>
                        <a:pt x="376" y="3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340"/>
              <p:cNvGrpSpPr>
                <a:grpSpLocks/>
              </p:cNvGrpSpPr>
              <p:nvPr/>
            </p:nvGrpSpPr>
            <p:grpSpPr bwMode="auto">
              <a:xfrm>
                <a:off x="4374" y="1409"/>
                <a:ext cx="755" cy="769"/>
                <a:chOff x="4374" y="1409"/>
                <a:chExt cx="755" cy="769"/>
              </a:xfrm>
            </p:grpSpPr>
            <p:sp>
              <p:nvSpPr>
                <p:cNvPr id="147" name="AutoShape 341"/>
                <p:cNvSpPr>
                  <a:spLocks noChangeArrowheads="1"/>
                </p:cNvSpPr>
                <p:nvPr/>
              </p:nvSpPr>
              <p:spPr bwMode="auto">
                <a:xfrm>
                  <a:off x="4374" y="1411"/>
                  <a:ext cx="755" cy="640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Freeform 342"/>
                <p:cNvSpPr>
                  <a:spLocks/>
                </p:cNvSpPr>
                <p:nvPr/>
              </p:nvSpPr>
              <p:spPr bwMode="auto">
                <a:xfrm>
                  <a:off x="4750" y="1409"/>
                  <a:ext cx="377" cy="439"/>
                </a:xfrm>
                <a:custGeom>
                  <a:avLst/>
                  <a:gdLst>
                    <a:gd name="T0" fmla="*/ 376 w 377"/>
                    <a:gd name="T1" fmla="*/ 438 h 439"/>
                    <a:gd name="T2" fmla="*/ 376 w 377"/>
                    <a:gd name="T3" fmla="*/ 316 h 439"/>
                    <a:gd name="T4" fmla="*/ 0 w 377"/>
                    <a:gd name="T5" fmla="*/ 0 h 439"/>
                    <a:gd name="T6" fmla="*/ 0 w 377"/>
                    <a:gd name="T7" fmla="*/ 121 h 439"/>
                    <a:gd name="T8" fmla="*/ 376 w 377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9"/>
                    <a:gd name="T17" fmla="*/ 377 w 377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9">
                      <a:moveTo>
                        <a:pt x="376" y="438"/>
                      </a:moveTo>
                      <a:lnTo>
                        <a:pt x="376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6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43"/>
                <p:cNvSpPr>
                  <a:spLocks/>
                </p:cNvSpPr>
                <p:nvPr/>
              </p:nvSpPr>
              <p:spPr bwMode="auto">
                <a:xfrm>
                  <a:off x="4375" y="1413"/>
                  <a:ext cx="373" cy="439"/>
                </a:xfrm>
                <a:custGeom>
                  <a:avLst/>
                  <a:gdLst>
                    <a:gd name="T0" fmla="*/ 0 w 373"/>
                    <a:gd name="T1" fmla="*/ 438 h 439"/>
                    <a:gd name="T2" fmla="*/ 0 w 373"/>
                    <a:gd name="T3" fmla="*/ 316 h 439"/>
                    <a:gd name="T4" fmla="*/ 372 w 373"/>
                    <a:gd name="T5" fmla="*/ 0 h 439"/>
                    <a:gd name="T6" fmla="*/ 372 w 373"/>
                    <a:gd name="T7" fmla="*/ 121 h 439"/>
                    <a:gd name="T8" fmla="*/ 0 w 373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2" y="0"/>
                      </a:lnTo>
                      <a:lnTo>
                        <a:pt x="372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44"/>
                <p:cNvSpPr>
                  <a:spLocks/>
                </p:cNvSpPr>
                <p:nvPr/>
              </p:nvSpPr>
              <p:spPr bwMode="auto">
                <a:xfrm>
                  <a:off x="4750" y="1735"/>
                  <a:ext cx="377" cy="441"/>
                </a:xfrm>
                <a:custGeom>
                  <a:avLst/>
                  <a:gdLst>
                    <a:gd name="T0" fmla="*/ 376 w 377"/>
                    <a:gd name="T1" fmla="*/ 0 h 441"/>
                    <a:gd name="T2" fmla="*/ 376 w 377"/>
                    <a:gd name="T3" fmla="*/ 122 h 441"/>
                    <a:gd name="T4" fmla="*/ 0 w 377"/>
                    <a:gd name="T5" fmla="*/ 440 h 441"/>
                    <a:gd name="T6" fmla="*/ 0 w 377"/>
                    <a:gd name="T7" fmla="*/ 317 h 441"/>
                    <a:gd name="T8" fmla="*/ 376 w 377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41"/>
                    <a:gd name="T17" fmla="*/ 377 w 377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41">
                      <a:moveTo>
                        <a:pt x="376" y="0"/>
                      </a:moveTo>
                      <a:lnTo>
                        <a:pt x="376" y="122"/>
                      </a:lnTo>
                      <a:lnTo>
                        <a:pt x="0" y="440"/>
                      </a:lnTo>
                      <a:lnTo>
                        <a:pt x="0" y="317"/>
                      </a:lnTo>
                      <a:lnTo>
                        <a:pt x="376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45"/>
                <p:cNvSpPr>
                  <a:spLocks/>
                </p:cNvSpPr>
                <p:nvPr/>
              </p:nvSpPr>
              <p:spPr bwMode="auto">
                <a:xfrm>
                  <a:off x="4375" y="1737"/>
                  <a:ext cx="373" cy="441"/>
                </a:xfrm>
                <a:custGeom>
                  <a:avLst/>
                  <a:gdLst>
                    <a:gd name="T0" fmla="*/ 0 w 373"/>
                    <a:gd name="T1" fmla="*/ 0 h 441"/>
                    <a:gd name="T2" fmla="*/ 0 w 373"/>
                    <a:gd name="T3" fmla="*/ 122 h 441"/>
                    <a:gd name="T4" fmla="*/ 372 w 373"/>
                    <a:gd name="T5" fmla="*/ 440 h 441"/>
                    <a:gd name="T6" fmla="*/ 372 w 373"/>
                    <a:gd name="T7" fmla="*/ 317 h 441"/>
                    <a:gd name="T8" fmla="*/ 0 w 373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41"/>
                    <a:gd name="T17" fmla="*/ 373 w 373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41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372" y="440"/>
                      </a:lnTo>
                      <a:lnTo>
                        <a:pt x="372" y="3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346"/>
              <p:cNvGrpSpPr>
                <a:grpSpLocks/>
              </p:cNvGrpSpPr>
              <p:nvPr/>
            </p:nvGrpSpPr>
            <p:grpSpPr bwMode="auto">
              <a:xfrm>
                <a:off x="4374" y="2053"/>
                <a:ext cx="755" cy="768"/>
                <a:chOff x="4374" y="2053"/>
                <a:chExt cx="755" cy="768"/>
              </a:xfrm>
            </p:grpSpPr>
            <p:sp>
              <p:nvSpPr>
                <p:cNvPr id="142" name="AutoShape 347"/>
                <p:cNvSpPr>
                  <a:spLocks noChangeArrowheads="1"/>
                </p:cNvSpPr>
                <p:nvPr/>
              </p:nvSpPr>
              <p:spPr bwMode="auto">
                <a:xfrm>
                  <a:off x="4374" y="2055"/>
                  <a:ext cx="755" cy="640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Freeform 348"/>
                <p:cNvSpPr>
                  <a:spLocks/>
                </p:cNvSpPr>
                <p:nvPr/>
              </p:nvSpPr>
              <p:spPr bwMode="auto">
                <a:xfrm>
                  <a:off x="4750" y="2053"/>
                  <a:ext cx="377" cy="439"/>
                </a:xfrm>
                <a:custGeom>
                  <a:avLst/>
                  <a:gdLst>
                    <a:gd name="T0" fmla="*/ 376 w 377"/>
                    <a:gd name="T1" fmla="*/ 438 h 439"/>
                    <a:gd name="T2" fmla="*/ 376 w 377"/>
                    <a:gd name="T3" fmla="*/ 316 h 439"/>
                    <a:gd name="T4" fmla="*/ 0 w 377"/>
                    <a:gd name="T5" fmla="*/ 0 h 439"/>
                    <a:gd name="T6" fmla="*/ 0 w 377"/>
                    <a:gd name="T7" fmla="*/ 121 h 439"/>
                    <a:gd name="T8" fmla="*/ 376 w 377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9"/>
                    <a:gd name="T17" fmla="*/ 377 w 377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9">
                      <a:moveTo>
                        <a:pt x="376" y="438"/>
                      </a:moveTo>
                      <a:lnTo>
                        <a:pt x="376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6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49"/>
                <p:cNvSpPr>
                  <a:spLocks/>
                </p:cNvSpPr>
                <p:nvPr/>
              </p:nvSpPr>
              <p:spPr bwMode="auto">
                <a:xfrm>
                  <a:off x="4375" y="2054"/>
                  <a:ext cx="373" cy="439"/>
                </a:xfrm>
                <a:custGeom>
                  <a:avLst/>
                  <a:gdLst>
                    <a:gd name="T0" fmla="*/ 0 w 373"/>
                    <a:gd name="T1" fmla="*/ 438 h 439"/>
                    <a:gd name="T2" fmla="*/ 0 w 373"/>
                    <a:gd name="T3" fmla="*/ 316 h 439"/>
                    <a:gd name="T4" fmla="*/ 372 w 373"/>
                    <a:gd name="T5" fmla="*/ 0 h 439"/>
                    <a:gd name="T6" fmla="*/ 372 w 373"/>
                    <a:gd name="T7" fmla="*/ 121 h 439"/>
                    <a:gd name="T8" fmla="*/ 0 w 373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2" y="0"/>
                      </a:lnTo>
                      <a:lnTo>
                        <a:pt x="372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50"/>
                <p:cNvSpPr>
                  <a:spLocks/>
                </p:cNvSpPr>
                <p:nvPr/>
              </p:nvSpPr>
              <p:spPr bwMode="auto">
                <a:xfrm>
                  <a:off x="4750" y="2378"/>
                  <a:ext cx="377" cy="439"/>
                </a:xfrm>
                <a:custGeom>
                  <a:avLst/>
                  <a:gdLst>
                    <a:gd name="T0" fmla="*/ 376 w 377"/>
                    <a:gd name="T1" fmla="*/ 0 h 439"/>
                    <a:gd name="T2" fmla="*/ 376 w 377"/>
                    <a:gd name="T3" fmla="*/ 121 h 439"/>
                    <a:gd name="T4" fmla="*/ 0 w 377"/>
                    <a:gd name="T5" fmla="*/ 438 h 439"/>
                    <a:gd name="T6" fmla="*/ 0 w 377"/>
                    <a:gd name="T7" fmla="*/ 316 h 439"/>
                    <a:gd name="T8" fmla="*/ 376 w 377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9"/>
                    <a:gd name="T17" fmla="*/ 377 w 377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9">
                      <a:moveTo>
                        <a:pt x="376" y="0"/>
                      </a:moveTo>
                      <a:lnTo>
                        <a:pt x="376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6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51"/>
                <p:cNvSpPr>
                  <a:spLocks/>
                </p:cNvSpPr>
                <p:nvPr/>
              </p:nvSpPr>
              <p:spPr bwMode="auto">
                <a:xfrm>
                  <a:off x="4375" y="2382"/>
                  <a:ext cx="373" cy="439"/>
                </a:xfrm>
                <a:custGeom>
                  <a:avLst/>
                  <a:gdLst>
                    <a:gd name="T0" fmla="*/ 0 w 373"/>
                    <a:gd name="T1" fmla="*/ 0 h 439"/>
                    <a:gd name="T2" fmla="*/ 0 w 373"/>
                    <a:gd name="T3" fmla="*/ 121 h 439"/>
                    <a:gd name="T4" fmla="*/ 372 w 373"/>
                    <a:gd name="T5" fmla="*/ 438 h 439"/>
                    <a:gd name="T6" fmla="*/ 372 w 373"/>
                    <a:gd name="T7" fmla="*/ 316 h 439"/>
                    <a:gd name="T8" fmla="*/ 0 w 373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2" y="438"/>
                      </a:lnTo>
                      <a:lnTo>
                        <a:pt x="372" y="3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352"/>
              <p:cNvGrpSpPr>
                <a:grpSpLocks/>
              </p:cNvGrpSpPr>
              <p:nvPr/>
            </p:nvGrpSpPr>
            <p:grpSpPr bwMode="auto">
              <a:xfrm>
                <a:off x="4375" y="2695"/>
                <a:ext cx="757" cy="767"/>
                <a:chOff x="4375" y="2695"/>
                <a:chExt cx="757" cy="767"/>
              </a:xfrm>
            </p:grpSpPr>
            <p:sp>
              <p:nvSpPr>
                <p:cNvPr id="137" name="AutoShape 353"/>
                <p:cNvSpPr>
                  <a:spLocks noChangeArrowheads="1"/>
                </p:cNvSpPr>
                <p:nvPr/>
              </p:nvSpPr>
              <p:spPr bwMode="auto">
                <a:xfrm>
                  <a:off x="4375" y="2696"/>
                  <a:ext cx="757" cy="642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Freeform 354"/>
                <p:cNvSpPr>
                  <a:spLocks/>
                </p:cNvSpPr>
                <p:nvPr/>
              </p:nvSpPr>
              <p:spPr bwMode="auto">
                <a:xfrm>
                  <a:off x="4755" y="2695"/>
                  <a:ext cx="374" cy="438"/>
                </a:xfrm>
                <a:custGeom>
                  <a:avLst/>
                  <a:gdLst>
                    <a:gd name="T0" fmla="*/ 373 w 374"/>
                    <a:gd name="T1" fmla="*/ 437 h 438"/>
                    <a:gd name="T2" fmla="*/ 373 w 374"/>
                    <a:gd name="T3" fmla="*/ 315 h 438"/>
                    <a:gd name="T4" fmla="*/ 0 w 374"/>
                    <a:gd name="T5" fmla="*/ 0 h 438"/>
                    <a:gd name="T6" fmla="*/ 0 w 374"/>
                    <a:gd name="T7" fmla="*/ 121 h 438"/>
                    <a:gd name="T8" fmla="*/ 373 w 374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8"/>
                    <a:gd name="T17" fmla="*/ 374 w 374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8">
                      <a:moveTo>
                        <a:pt x="373" y="437"/>
                      </a:moveTo>
                      <a:lnTo>
                        <a:pt x="373" y="315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3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55"/>
                <p:cNvSpPr>
                  <a:spLocks/>
                </p:cNvSpPr>
                <p:nvPr/>
              </p:nvSpPr>
              <p:spPr bwMode="auto">
                <a:xfrm>
                  <a:off x="4375" y="2698"/>
                  <a:ext cx="375" cy="437"/>
                </a:xfrm>
                <a:custGeom>
                  <a:avLst/>
                  <a:gdLst>
                    <a:gd name="T0" fmla="*/ 0 w 375"/>
                    <a:gd name="T1" fmla="*/ 436 h 437"/>
                    <a:gd name="T2" fmla="*/ 0 w 375"/>
                    <a:gd name="T3" fmla="*/ 314 h 437"/>
                    <a:gd name="T4" fmla="*/ 374 w 375"/>
                    <a:gd name="T5" fmla="*/ 0 h 437"/>
                    <a:gd name="T6" fmla="*/ 374 w 375"/>
                    <a:gd name="T7" fmla="*/ 121 h 437"/>
                    <a:gd name="T8" fmla="*/ 0 w 375"/>
                    <a:gd name="T9" fmla="*/ 436 h 4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7"/>
                    <a:gd name="T17" fmla="*/ 375 w 375"/>
                    <a:gd name="T18" fmla="*/ 437 h 4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7">
                      <a:moveTo>
                        <a:pt x="0" y="436"/>
                      </a:moveTo>
                      <a:lnTo>
                        <a:pt x="0" y="314"/>
                      </a:lnTo>
                      <a:lnTo>
                        <a:pt x="374" y="0"/>
                      </a:lnTo>
                      <a:lnTo>
                        <a:pt x="374" y="121"/>
                      </a:lnTo>
                      <a:lnTo>
                        <a:pt x="0" y="436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56"/>
                <p:cNvSpPr>
                  <a:spLocks/>
                </p:cNvSpPr>
                <p:nvPr/>
              </p:nvSpPr>
              <p:spPr bwMode="auto">
                <a:xfrm>
                  <a:off x="4755" y="3022"/>
                  <a:ext cx="374" cy="439"/>
                </a:xfrm>
                <a:custGeom>
                  <a:avLst/>
                  <a:gdLst>
                    <a:gd name="T0" fmla="*/ 373 w 374"/>
                    <a:gd name="T1" fmla="*/ 0 h 439"/>
                    <a:gd name="T2" fmla="*/ 373 w 374"/>
                    <a:gd name="T3" fmla="*/ 121 h 439"/>
                    <a:gd name="T4" fmla="*/ 0 w 374"/>
                    <a:gd name="T5" fmla="*/ 438 h 439"/>
                    <a:gd name="T6" fmla="*/ 0 w 374"/>
                    <a:gd name="T7" fmla="*/ 316 h 439"/>
                    <a:gd name="T8" fmla="*/ 373 w 374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373" y="0"/>
                      </a:moveTo>
                      <a:lnTo>
                        <a:pt x="373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3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57"/>
                <p:cNvSpPr>
                  <a:spLocks/>
                </p:cNvSpPr>
                <p:nvPr/>
              </p:nvSpPr>
              <p:spPr bwMode="auto">
                <a:xfrm>
                  <a:off x="4375" y="3025"/>
                  <a:ext cx="375" cy="437"/>
                </a:xfrm>
                <a:custGeom>
                  <a:avLst/>
                  <a:gdLst>
                    <a:gd name="T0" fmla="*/ 0 w 375"/>
                    <a:gd name="T1" fmla="*/ 0 h 437"/>
                    <a:gd name="T2" fmla="*/ 0 w 375"/>
                    <a:gd name="T3" fmla="*/ 120 h 437"/>
                    <a:gd name="T4" fmla="*/ 374 w 375"/>
                    <a:gd name="T5" fmla="*/ 436 h 437"/>
                    <a:gd name="T6" fmla="*/ 374 w 375"/>
                    <a:gd name="T7" fmla="*/ 315 h 437"/>
                    <a:gd name="T8" fmla="*/ 0 w 375"/>
                    <a:gd name="T9" fmla="*/ 0 h 4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7"/>
                    <a:gd name="T17" fmla="*/ 375 w 375"/>
                    <a:gd name="T18" fmla="*/ 437 h 4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7">
                      <a:moveTo>
                        <a:pt x="0" y="0"/>
                      </a:moveTo>
                      <a:lnTo>
                        <a:pt x="0" y="120"/>
                      </a:lnTo>
                      <a:lnTo>
                        <a:pt x="374" y="436"/>
                      </a:lnTo>
                      <a:lnTo>
                        <a:pt x="374" y="3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358"/>
              <p:cNvGrpSpPr>
                <a:grpSpLocks/>
              </p:cNvGrpSpPr>
              <p:nvPr/>
            </p:nvGrpSpPr>
            <p:grpSpPr bwMode="auto">
              <a:xfrm>
                <a:off x="3995" y="3018"/>
                <a:ext cx="755" cy="768"/>
                <a:chOff x="3995" y="3018"/>
                <a:chExt cx="755" cy="768"/>
              </a:xfrm>
            </p:grpSpPr>
            <p:sp>
              <p:nvSpPr>
                <p:cNvPr id="132" name="AutoShape 359"/>
                <p:cNvSpPr>
                  <a:spLocks noChangeArrowheads="1"/>
                </p:cNvSpPr>
                <p:nvPr/>
              </p:nvSpPr>
              <p:spPr bwMode="auto">
                <a:xfrm>
                  <a:off x="3997" y="3018"/>
                  <a:ext cx="753" cy="645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Freeform 360"/>
                <p:cNvSpPr>
                  <a:spLocks/>
                </p:cNvSpPr>
                <p:nvPr/>
              </p:nvSpPr>
              <p:spPr bwMode="auto">
                <a:xfrm>
                  <a:off x="4371" y="3018"/>
                  <a:ext cx="375" cy="439"/>
                </a:xfrm>
                <a:custGeom>
                  <a:avLst/>
                  <a:gdLst>
                    <a:gd name="T0" fmla="*/ 374 w 375"/>
                    <a:gd name="T1" fmla="*/ 438 h 439"/>
                    <a:gd name="T2" fmla="*/ 374 w 375"/>
                    <a:gd name="T3" fmla="*/ 316 h 439"/>
                    <a:gd name="T4" fmla="*/ 0 w 375"/>
                    <a:gd name="T5" fmla="*/ 0 h 439"/>
                    <a:gd name="T6" fmla="*/ 0 w 375"/>
                    <a:gd name="T7" fmla="*/ 121 h 439"/>
                    <a:gd name="T8" fmla="*/ 374 w 375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374" y="438"/>
                      </a:moveTo>
                      <a:lnTo>
                        <a:pt x="374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4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361"/>
                <p:cNvSpPr>
                  <a:spLocks/>
                </p:cNvSpPr>
                <p:nvPr/>
              </p:nvSpPr>
              <p:spPr bwMode="auto">
                <a:xfrm>
                  <a:off x="3995" y="3020"/>
                  <a:ext cx="376" cy="439"/>
                </a:xfrm>
                <a:custGeom>
                  <a:avLst/>
                  <a:gdLst>
                    <a:gd name="T0" fmla="*/ 0 w 376"/>
                    <a:gd name="T1" fmla="*/ 438 h 439"/>
                    <a:gd name="T2" fmla="*/ 0 w 376"/>
                    <a:gd name="T3" fmla="*/ 316 h 439"/>
                    <a:gd name="T4" fmla="*/ 375 w 376"/>
                    <a:gd name="T5" fmla="*/ 0 h 439"/>
                    <a:gd name="T6" fmla="*/ 375 w 376"/>
                    <a:gd name="T7" fmla="*/ 121 h 439"/>
                    <a:gd name="T8" fmla="*/ 0 w 376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39"/>
                    <a:gd name="T17" fmla="*/ 376 w 376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5" y="0"/>
                      </a:lnTo>
                      <a:lnTo>
                        <a:pt x="375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362"/>
                <p:cNvSpPr>
                  <a:spLocks/>
                </p:cNvSpPr>
                <p:nvPr/>
              </p:nvSpPr>
              <p:spPr bwMode="auto">
                <a:xfrm>
                  <a:off x="4371" y="3345"/>
                  <a:ext cx="375" cy="439"/>
                </a:xfrm>
                <a:custGeom>
                  <a:avLst/>
                  <a:gdLst>
                    <a:gd name="T0" fmla="*/ 374 w 375"/>
                    <a:gd name="T1" fmla="*/ 0 h 439"/>
                    <a:gd name="T2" fmla="*/ 374 w 375"/>
                    <a:gd name="T3" fmla="*/ 122 h 439"/>
                    <a:gd name="T4" fmla="*/ 0 w 375"/>
                    <a:gd name="T5" fmla="*/ 438 h 439"/>
                    <a:gd name="T6" fmla="*/ 0 w 375"/>
                    <a:gd name="T7" fmla="*/ 315 h 439"/>
                    <a:gd name="T8" fmla="*/ 374 w 375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374" y="0"/>
                      </a:moveTo>
                      <a:lnTo>
                        <a:pt x="374" y="122"/>
                      </a:lnTo>
                      <a:lnTo>
                        <a:pt x="0" y="438"/>
                      </a:lnTo>
                      <a:lnTo>
                        <a:pt x="0" y="315"/>
                      </a:lnTo>
                      <a:lnTo>
                        <a:pt x="374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363"/>
                <p:cNvSpPr>
                  <a:spLocks/>
                </p:cNvSpPr>
                <p:nvPr/>
              </p:nvSpPr>
              <p:spPr bwMode="auto">
                <a:xfrm>
                  <a:off x="3995" y="3348"/>
                  <a:ext cx="376" cy="438"/>
                </a:xfrm>
                <a:custGeom>
                  <a:avLst/>
                  <a:gdLst>
                    <a:gd name="T0" fmla="*/ 0 w 376"/>
                    <a:gd name="T1" fmla="*/ 0 h 438"/>
                    <a:gd name="T2" fmla="*/ 0 w 376"/>
                    <a:gd name="T3" fmla="*/ 121 h 438"/>
                    <a:gd name="T4" fmla="*/ 375 w 376"/>
                    <a:gd name="T5" fmla="*/ 437 h 438"/>
                    <a:gd name="T6" fmla="*/ 375 w 376"/>
                    <a:gd name="T7" fmla="*/ 315 h 438"/>
                    <a:gd name="T8" fmla="*/ 0 w 376"/>
                    <a:gd name="T9" fmla="*/ 0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38"/>
                    <a:gd name="T17" fmla="*/ 376 w 376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38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5" y="437"/>
                      </a:lnTo>
                      <a:lnTo>
                        <a:pt x="375" y="3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364"/>
              <p:cNvGrpSpPr>
                <a:grpSpLocks/>
              </p:cNvGrpSpPr>
              <p:nvPr/>
            </p:nvGrpSpPr>
            <p:grpSpPr bwMode="auto">
              <a:xfrm>
                <a:off x="3632" y="3325"/>
                <a:ext cx="755" cy="769"/>
                <a:chOff x="3632" y="3325"/>
                <a:chExt cx="755" cy="769"/>
              </a:xfrm>
            </p:grpSpPr>
            <p:sp>
              <p:nvSpPr>
                <p:cNvPr id="127" name="AutoShape 365"/>
                <p:cNvSpPr>
                  <a:spLocks noChangeArrowheads="1"/>
                </p:cNvSpPr>
                <p:nvPr/>
              </p:nvSpPr>
              <p:spPr bwMode="auto">
                <a:xfrm>
                  <a:off x="3632" y="3326"/>
                  <a:ext cx="754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Freeform 366"/>
                <p:cNvSpPr>
                  <a:spLocks/>
                </p:cNvSpPr>
                <p:nvPr/>
              </p:nvSpPr>
              <p:spPr bwMode="auto">
                <a:xfrm>
                  <a:off x="4010" y="3325"/>
                  <a:ext cx="377" cy="441"/>
                </a:xfrm>
                <a:custGeom>
                  <a:avLst/>
                  <a:gdLst>
                    <a:gd name="T0" fmla="*/ 376 w 377"/>
                    <a:gd name="T1" fmla="*/ 440 h 441"/>
                    <a:gd name="T2" fmla="*/ 376 w 377"/>
                    <a:gd name="T3" fmla="*/ 317 h 441"/>
                    <a:gd name="T4" fmla="*/ 0 w 377"/>
                    <a:gd name="T5" fmla="*/ 0 h 441"/>
                    <a:gd name="T6" fmla="*/ 0 w 377"/>
                    <a:gd name="T7" fmla="*/ 122 h 441"/>
                    <a:gd name="T8" fmla="*/ 376 w 377"/>
                    <a:gd name="T9" fmla="*/ 44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41"/>
                    <a:gd name="T17" fmla="*/ 377 w 377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41">
                      <a:moveTo>
                        <a:pt x="376" y="440"/>
                      </a:moveTo>
                      <a:lnTo>
                        <a:pt x="376" y="317"/>
                      </a:lnTo>
                      <a:lnTo>
                        <a:pt x="0" y="0"/>
                      </a:lnTo>
                      <a:lnTo>
                        <a:pt x="0" y="122"/>
                      </a:lnTo>
                      <a:lnTo>
                        <a:pt x="376" y="44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367"/>
                <p:cNvSpPr>
                  <a:spLocks/>
                </p:cNvSpPr>
                <p:nvPr/>
              </p:nvSpPr>
              <p:spPr bwMode="auto">
                <a:xfrm>
                  <a:off x="3634" y="3328"/>
                  <a:ext cx="376" cy="440"/>
                </a:xfrm>
                <a:custGeom>
                  <a:avLst/>
                  <a:gdLst>
                    <a:gd name="T0" fmla="*/ 0 w 376"/>
                    <a:gd name="T1" fmla="*/ 439 h 440"/>
                    <a:gd name="T2" fmla="*/ 0 w 376"/>
                    <a:gd name="T3" fmla="*/ 317 h 440"/>
                    <a:gd name="T4" fmla="*/ 375 w 376"/>
                    <a:gd name="T5" fmla="*/ 0 h 440"/>
                    <a:gd name="T6" fmla="*/ 375 w 376"/>
                    <a:gd name="T7" fmla="*/ 121 h 440"/>
                    <a:gd name="T8" fmla="*/ 0 w 376"/>
                    <a:gd name="T9" fmla="*/ 439 h 4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40"/>
                    <a:gd name="T17" fmla="*/ 376 w 376"/>
                    <a:gd name="T18" fmla="*/ 440 h 4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40">
                      <a:moveTo>
                        <a:pt x="0" y="439"/>
                      </a:moveTo>
                      <a:lnTo>
                        <a:pt x="0" y="317"/>
                      </a:lnTo>
                      <a:lnTo>
                        <a:pt x="375" y="0"/>
                      </a:lnTo>
                      <a:lnTo>
                        <a:pt x="375" y="121"/>
                      </a:lnTo>
                      <a:lnTo>
                        <a:pt x="0" y="439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368"/>
                <p:cNvSpPr>
                  <a:spLocks/>
                </p:cNvSpPr>
                <p:nvPr/>
              </p:nvSpPr>
              <p:spPr bwMode="auto">
                <a:xfrm>
                  <a:off x="4010" y="3651"/>
                  <a:ext cx="377" cy="441"/>
                </a:xfrm>
                <a:custGeom>
                  <a:avLst/>
                  <a:gdLst>
                    <a:gd name="T0" fmla="*/ 376 w 377"/>
                    <a:gd name="T1" fmla="*/ 0 h 441"/>
                    <a:gd name="T2" fmla="*/ 376 w 377"/>
                    <a:gd name="T3" fmla="*/ 122 h 441"/>
                    <a:gd name="T4" fmla="*/ 0 w 377"/>
                    <a:gd name="T5" fmla="*/ 440 h 441"/>
                    <a:gd name="T6" fmla="*/ 0 w 377"/>
                    <a:gd name="T7" fmla="*/ 317 h 441"/>
                    <a:gd name="T8" fmla="*/ 376 w 377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41"/>
                    <a:gd name="T17" fmla="*/ 377 w 377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41">
                      <a:moveTo>
                        <a:pt x="376" y="0"/>
                      </a:moveTo>
                      <a:lnTo>
                        <a:pt x="376" y="122"/>
                      </a:lnTo>
                      <a:lnTo>
                        <a:pt x="0" y="440"/>
                      </a:lnTo>
                      <a:lnTo>
                        <a:pt x="0" y="317"/>
                      </a:lnTo>
                      <a:lnTo>
                        <a:pt x="376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369"/>
                <p:cNvSpPr>
                  <a:spLocks/>
                </p:cNvSpPr>
                <p:nvPr/>
              </p:nvSpPr>
              <p:spPr bwMode="auto">
                <a:xfrm>
                  <a:off x="3634" y="3655"/>
                  <a:ext cx="376" cy="439"/>
                </a:xfrm>
                <a:custGeom>
                  <a:avLst/>
                  <a:gdLst>
                    <a:gd name="T0" fmla="*/ 0 w 376"/>
                    <a:gd name="T1" fmla="*/ 0 h 439"/>
                    <a:gd name="T2" fmla="*/ 0 w 376"/>
                    <a:gd name="T3" fmla="*/ 121 h 439"/>
                    <a:gd name="T4" fmla="*/ 375 w 376"/>
                    <a:gd name="T5" fmla="*/ 438 h 439"/>
                    <a:gd name="T6" fmla="*/ 375 w 376"/>
                    <a:gd name="T7" fmla="*/ 316 h 439"/>
                    <a:gd name="T8" fmla="*/ 0 w 376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39"/>
                    <a:gd name="T17" fmla="*/ 376 w 376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39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5" y="438"/>
                      </a:lnTo>
                      <a:lnTo>
                        <a:pt x="375" y="3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70"/>
              <p:cNvGrpSpPr>
                <a:grpSpLocks/>
              </p:cNvGrpSpPr>
              <p:nvPr/>
            </p:nvGrpSpPr>
            <p:grpSpPr bwMode="auto">
              <a:xfrm>
                <a:off x="1379" y="770"/>
                <a:ext cx="755" cy="768"/>
                <a:chOff x="1379" y="770"/>
                <a:chExt cx="755" cy="768"/>
              </a:xfrm>
            </p:grpSpPr>
            <p:sp>
              <p:nvSpPr>
                <p:cNvPr id="122" name="AutoShape 371"/>
                <p:cNvSpPr>
                  <a:spLocks noChangeArrowheads="1"/>
                </p:cNvSpPr>
                <p:nvPr/>
              </p:nvSpPr>
              <p:spPr bwMode="auto">
                <a:xfrm>
                  <a:off x="1379" y="772"/>
                  <a:ext cx="754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Freeform 372"/>
                <p:cNvSpPr>
                  <a:spLocks/>
                </p:cNvSpPr>
                <p:nvPr/>
              </p:nvSpPr>
              <p:spPr bwMode="auto">
                <a:xfrm>
                  <a:off x="1382" y="770"/>
                  <a:ext cx="373" cy="438"/>
                </a:xfrm>
                <a:custGeom>
                  <a:avLst/>
                  <a:gdLst>
                    <a:gd name="T0" fmla="*/ 0 w 373"/>
                    <a:gd name="T1" fmla="*/ 437 h 438"/>
                    <a:gd name="T2" fmla="*/ 0 w 373"/>
                    <a:gd name="T3" fmla="*/ 315 h 438"/>
                    <a:gd name="T4" fmla="*/ 372 w 373"/>
                    <a:gd name="T5" fmla="*/ 0 h 438"/>
                    <a:gd name="T6" fmla="*/ 372 w 373"/>
                    <a:gd name="T7" fmla="*/ 121 h 438"/>
                    <a:gd name="T8" fmla="*/ 0 w 373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8"/>
                    <a:gd name="T17" fmla="*/ 373 w 373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8">
                      <a:moveTo>
                        <a:pt x="0" y="437"/>
                      </a:moveTo>
                      <a:lnTo>
                        <a:pt x="0" y="315"/>
                      </a:lnTo>
                      <a:lnTo>
                        <a:pt x="372" y="0"/>
                      </a:lnTo>
                      <a:lnTo>
                        <a:pt x="372" y="121"/>
                      </a:lnTo>
                      <a:lnTo>
                        <a:pt x="0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373"/>
                <p:cNvSpPr>
                  <a:spLocks/>
                </p:cNvSpPr>
                <p:nvPr/>
              </p:nvSpPr>
              <p:spPr bwMode="auto">
                <a:xfrm>
                  <a:off x="1759" y="772"/>
                  <a:ext cx="375" cy="440"/>
                </a:xfrm>
                <a:custGeom>
                  <a:avLst/>
                  <a:gdLst>
                    <a:gd name="T0" fmla="*/ 374 w 375"/>
                    <a:gd name="T1" fmla="*/ 439 h 440"/>
                    <a:gd name="T2" fmla="*/ 374 w 375"/>
                    <a:gd name="T3" fmla="*/ 316 h 440"/>
                    <a:gd name="T4" fmla="*/ 0 w 375"/>
                    <a:gd name="T5" fmla="*/ 0 h 440"/>
                    <a:gd name="T6" fmla="*/ 0 w 375"/>
                    <a:gd name="T7" fmla="*/ 122 h 440"/>
                    <a:gd name="T8" fmla="*/ 374 w 375"/>
                    <a:gd name="T9" fmla="*/ 439 h 4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40"/>
                    <a:gd name="T17" fmla="*/ 375 w 375"/>
                    <a:gd name="T18" fmla="*/ 440 h 4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40">
                      <a:moveTo>
                        <a:pt x="374" y="439"/>
                      </a:moveTo>
                      <a:lnTo>
                        <a:pt x="374" y="316"/>
                      </a:lnTo>
                      <a:lnTo>
                        <a:pt x="0" y="0"/>
                      </a:lnTo>
                      <a:lnTo>
                        <a:pt x="0" y="122"/>
                      </a:lnTo>
                      <a:lnTo>
                        <a:pt x="374" y="439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374"/>
                <p:cNvSpPr>
                  <a:spLocks/>
                </p:cNvSpPr>
                <p:nvPr/>
              </p:nvSpPr>
              <p:spPr bwMode="auto">
                <a:xfrm>
                  <a:off x="1382" y="1098"/>
                  <a:ext cx="373" cy="439"/>
                </a:xfrm>
                <a:custGeom>
                  <a:avLst/>
                  <a:gdLst>
                    <a:gd name="T0" fmla="*/ 0 w 373"/>
                    <a:gd name="T1" fmla="*/ 0 h 439"/>
                    <a:gd name="T2" fmla="*/ 0 w 373"/>
                    <a:gd name="T3" fmla="*/ 121 h 439"/>
                    <a:gd name="T4" fmla="*/ 372 w 373"/>
                    <a:gd name="T5" fmla="*/ 438 h 439"/>
                    <a:gd name="T6" fmla="*/ 372 w 373"/>
                    <a:gd name="T7" fmla="*/ 316 h 439"/>
                    <a:gd name="T8" fmla="*/ 0 w 373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2" y="438"/>
                      </a:lnTo>
                      <a:lnTo>
                        <a:pt x="372" y="3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375"/>
                <p:cNvSpPr>
                  <a:spLocks/>
                </p:cNvSpPr>
                <p:nvPr/>
              </p:nvSpPr>
              <p:spPr bwMode="auto">
                <a:xfrm>
                  <a:off x="1759" y="1099"/>
                  <a:ext cx="375" cy="439"/>
                </a:xfrm>
                <a:custGeom>
                  <a:avLst/>
                  <a:gdLst>
                    <a:gd name="T0" fmla="*/ 374 w 375"/>
                    <a:gd name="T1" fmla="*/ 0 h 439"/>
                    <a:gd name="T2" fmla="*/ 374 w 375"/>
                    <a:gd name="T3" fmla="*/ 121 h 439"/>
                    <a:gd name="T4" fmla="*/ 0 w 375"/>
                    <a:gd name="T5" fmla="*/ 438 h 439"/>
                    <a:gd name="T6" fmla="*/ 0 w 375"/>
                    <a:gd name="T7" fmla="*/ 316 h 439"/>
                    <a:gd name="T8" fmla="*/ 374 w 375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374" y="0"/>
                      </a:moveTo>
                      <a:lnTo>
                        <a:pt x="374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4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376"/>
              <p:cNvGrpSpPr>
                <a:grpSpLocks/>
              </p:cNvGrpSpPr>
              <p:nvPr/>
            </p:nvGrpSpPr>
            <p:grpSpPr bwMode="auto">
              <a:xfrm>
                <a:off x="1003" y="1091"/>
                <a:ext cx="756" cy="767"/>
                <a:chOff x="1003" y="1091"/>
                <a:chExt cx="756" cy="767"/>
              </a:xfrm>
            </p:grpSpPr>
            <p:sp>
              <p:nvSpPr>
                <p:cNvPr id="117" name="AutoShape 377"/>
                <p:cNvSpPr>
                  <a:spLocks noChangeArrowheads="1"/>
                </p:cNvSpPr>
                <p:nvPr/>
              </p:nvSpPr>
              <p:spPr bwMode="auto">
                <a:xfrm>
                  <a:off x="1003" y="1092"/>
                  <a:ext cx="756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378"/>
                <p:cNvSpPr>
                  <a:spLocks/>
                </p:cNvSpPr>
                <p:nvPr/>
              </p:nvSpPr>
              <p:spPr bwMode="auto">
                <a:xfrm>
                  <a:off x="1006" y="1091"/>
                  <a:ext cx="376" cy="438"/>
                </a:xfrm>
                <a:custGeom>
                  <a:avLst/>
                  <a:gdLst>
                    <a:gd name="T0" fmla="*/ 0 w 376"/>
                    <a:gd name="T1" fmla="*/ 437 h 438"/>
                    <a:gd name="T2" fmla="*/ 0 w 376"/>
                    <a:gd name="T3" fmla="*/ 315 h 438"/>
                    <a:gd name="T4" fmla="*/ 375 w 376"/>
                    <a:gd name="T5" fmla="*/ 0 h 438"/>
                    <a:gd name="T6" fmla="*/ 375 w 376"/>
                    <a:gd name="T7" fmla="*/ 121 h 438"/>
                    <a:gd name="T8" fmla="*/ 0 w 376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38"/>
                    <a:gd name="T17" fmla="*/ 376 w 376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38">
                      <a:moveTo>
                        <a:pt x="0" y="437"/>
                      </a:moveTo>
                      <a:lnTo>
                        <a:pt x="0" y="315"/>
                      </a:lnTo>
                      <a:lnTo>
                        <a:pt x="375" y="0"/>
                      </a:lnTo>
                      <a:lnTo>
                        <a:pt x="375" y="121"/>
                      </a:lnTo>
                      <a:lnTo>
                        <a:pt x="0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79"/>
                <p:cNvSpPr>
                  <a:spLocks/>
                </p:cNvSpPr>
                <p:nvPr/>
              </p:nvSpPr>
              <p:spPr bwMode="auto">
                <a:xfrm>
                  <a:off x="1383" y="1095"/>
                  <a:ext cx="375" cy="436"/>
                </a:xfrm>
                <a:custGeom>
                  <a:avLst/>
                  <a:gdLst>
                    <a:gd name="T0" fmla="*/ 374 w 375"/>
                    <a:gd name="T1" fmla="*/ 435 h 436"/>
                    <a:gd name="T2" fmla="*/ 374 w 375"/>
                    <a:gd name="T3" fmla="*/ 314 h 436"/>
                    <a:gd name="T4" fmla="*/ 0 w 375"/>
                    <a:gd name="T5" fmla="*/ 0 h 436"/>
                    <a:gd name="T6" fmla="*/ 0 w 375"/>
                    <a:gd name="T7" fmla="*/ 120 h 436"/>
                    <a:gd name="T8" fmla="*/ 374 w 375"/>
                    <a:gd name="T9" fmla="*/ 435 h 4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6"/>
                    <a:gd name="T17" fmla="*/ 375 w 375"/>
                    <a:gd name="T18" fmla="*/ 436 h 4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6">
                      <a:moveTo>
                        <a:pt x="374" y="435"/>
                      </a:moveTo>
                      <a:lnTo>
                        <a:pt x="374" y="314"/>
                      </a:lnTo>
                      <a:lnTo>
                        <a:pt x="0" y="0"/>
                      </a:lnTo>
                      <a:lnTo>
                        <a:pt x="0" y="120"/>
                      </a:lnTo>
                      <a:lnTo>
                        <a:pt x="374" y="435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80"/>
                <p:cNvSpPr>
                  <a:spLocks/>
                </p:cNvSpPr>
                <p:nvPr/>
              </p:nvSpPr>
              <p:spPr bwMode="auto">
                <a:xfrm>
                  <a:off x="1006" y="1417"/>
                  <a:ext cx="376" cy="441"/>
                </a:xfrm>
                <a:custGeom>
                  <a:avLst/>
                  <a:gdLst>
                    <a:gd name="T0" fmla="*/ 0 w 376"/>
                    <a:gd name="T1" fmla="*/ 0 h 441"/>
                    <a:gd name="T2" fmla="*/ 0 w 376"/>
                    <a:gd name="T3" fmla="*/ 122 h 441"/>
                    <a:gd name="T4" fmla="*/ 375 w 376"/>
                    <a:gd name="T5" fmla="*/ 440 h 441"/>
                    <a:gd name="T6" fmla="*/ 375 w 376"/>
                    <a:gd name="T7" fmla="*/ 317 h 441"/>
                    <a:gd name="T8" fmla="*/ 0 w 376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41"/>
                    <a:gd name="T17" fmla="*/ 376 w 376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41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375" y="440"/>
                      </a:lnTo>
                      <a:lnTo>
                        <a:pt x="375" y="3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81"/>
                <p:cNvSpPr>
                  <a:spLocks/>
                </p:cNvSpPr>
                <p:nvPr/>
              </p:nvSpPr>
              <p:spPr bwMode="auto">
                <a:xfrm>
                  <a:off x="1383" y="1420"/>
                  <a:ext cx="375" cy="438"/>
                </a:xfrm>
                <a:custGeom>
                  <a:avLst/>
                  <a:gdLst>
                    <a:gd name="T0" fmla="*/ 374 w 375"/>
                    <a:gd name="T1" fmla="*/ 0 h 438"/>
                    <a:gd name="T2" fmla="*/ 374 w 375"/>
                    <a:gd name="T3" fmla="*/ 121 h 438"/>
                    <a:gd name="T4" fmla="*/ 0 w 375"/>
                    <a:gd name="T5" fmla="*/ 437 h 438"/>
                    <a:gd name="T6" fmla="*/ 0 w 375"/>
                    <a:gd name="T7" fmla="*/ 315 h 438"/>
                    <a:gd name="T8" fmla="*/ 374 w 375"/>
                    <a:gd name="T9" fmla="*/ 0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8"/>
                    <a:gd name="T17" fmla="*/ 375 w 375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8">
                      <a:moveTo>
                        <a:pt x="374" y="0"/>
                      </a:moveTo>
                      <a:lnTo>
                        <a:pt x="374" y="121"/>
                      </a:lnTo>
                      <a:lnTo>
                        <a:pt x="0" y="437"/>
                      </a:lnTo>
                      <a:lnTo>
                        <a:pt x="0" y="315"/>
                      </a:lnTo>
                      <a:lnTo>
                        <a:pt x="374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382"/>
              <p:cNvGrpSpPr>
                <a:grpSpLocks/>
              </p:cNvGrpSpPr>
              <p:nvPr/>
            </p:nvGrpSpPr>
            <p:grpSpPr bwMode="auto">
              <a:xfrm>
                <a:off x="629" y="1409"/>
                <a:ext cx="757" cy="769"/>
                <a:chOff x="629" y="1409"/>
                <a:chExt cx="757" cy="769"/>
              </a:xfrm>
            </p:grpSpPr>
            <p:sp>
              <p:nvSpPr>
                <p:cNvPr id="112" name="AutoShape 383"/>
                <p:cNvSpPr>
                  <a:spLocks noChangeArrowheads="1"/>
                </p:cNvSpPr>
                <p:nvPr/>
              </p:nvSpPr>
              <p:spPr bwMode="auto">
                <a:xfrm>
                  <a:off x="629" y="1411"/>
                  <a:ext cx="757" cy="640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384"/>
                <p:cNvSpPr>
                  <a:spLocks/>
                </p:cNvSpPr>
                <p:nvPr/>
              </p:nvSpPr>
              <p:spPr bwMode="auto">
                <a:xfrm>
                  <a:off x="636" y="1409"/>
                  <a:ext cx="375" cy="439"/>
                </a:xfrm>
                <a:custGeom>
                  <a:avLst/>
                  <a:gdLst>
                    <a:gd name="T0" fmla="*/ 0 w 375"/>
                    <a:gd name="T1" fmla="*/ 438 h 439"/>
                    <a:gd name="T2" fmla="*/ 0 w 375"/>
                    <a:gd name="T3" fmla="*/ 316 h 439"/>
                    <a:gd name="T4" fmla="*/ 374 w 375"/>
                    <a:gd name="T5" fmla="*/ 0 h 439"/>
                    <a:gd name="T6" fmla="*/ 374 w 375"/>
                    <a:gd name="T7" fmla="*/ 121 h 439"/>
                    <a:gd name="T8" fmla="*/ 0 w 375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4" y="0"/>
                      </a:lnTo>
                      <a:lnTo>
                        <a:pt x="374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85"/>
                <p:cNvSpPr>
                  <a:spLocks/>
                </p:cNvSpPr>
                <p:nvPr/>
              </p:nvSpPr>
              <p:spPr bwMode="auto">
                <a:xfrm>
                  <a:off x="1010" y="1413"/>
                  <a:ext cx="374" cy="439"/>
                </a:xfrm>
                <a:custGeom>
                  <a:avLst/>
                  <a:gdLst>
                    <a:gd name="T0" fmla="*/ 373 w 374"/>
                    <a:gd name="T1" fmla="*/ 438 h 439"/>
                    <a:gd name="T2" fmla="*/ 373 w 374"/>
                    <a:gd name="T3" fmla="*/ 316 h 439"/>
                    <a:gd name="T4" fmla="*/ 0 w 374"/>
                    <a:gd name="T5" fmla="*/ 0 h 439"/>
                    <a:gd name="T6" fmla="*/ 0 w 374"/>
                    <a:gd name="T7" fmla="*/ 121 h 439"/>
                    <a:gd name="T8" fmla="*/ 373 w 374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373" y="438"/>
                      </a:moveTo>
                      <a:lnTo>
                        <a:pt x="373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3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86"/>
                <p:cNvSpPr>
                  <a:spLocks/>
                </p:cNvSpPr>
                <p:nvPr/>
              </p:nvSpPr>
              <p:spPr bwMode="auto">
                <a:xfrm>
                  <a:off x="636" y="1735"/>
                  <a:ext cx="375" cy="441"/>
                </a:xfrm>
                <a:custGeom>
                  <a:avLst/>
                  <a:gdLst>
                    <a:gd name="T0" fmla="*/ 0 w 375"/>
                    <a:gd name="T1" fmla="*/ 0 h 441"/>
                    <a:gd name="T2" fmla="*/ 0 w 375"/>
                    <a:gd name="T3" fmla="*/ 122 h 441"/>
                    <a:gd name="T4" fmla="*/ 374 w 375"/>
                    <a:gd name="T5" fmla="*/ 440 h 441"/>
                    <a:gd name="T6" fmla="*/ 374 w 375"/>
                    <a:gd name="T7" fmla="*/ 317 h 441"/>
                    <a:gd name="T8" fmla="*/ 0 w 375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41"/>
                    <a:gd name="T17" fmla="*/ 375 w 375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41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374" y="440"/>
                      </a:lnTo>
                      <a:lnTo>
                        <a:pt x="374" y="3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87"/>
                <p:cNvSpPr>
                  <a:spLocks/>
                </p:cNvSpPr>
                <p:nvPr/>
              </p:nvSpPr>
              <p:spPr bwMode="auto">
                <a:xfrm>
                  <a:off x="1010" y="1737"/>
                  <a:ext cx="374" cy="441"/>
                </a:xfrm>
                <a:custGeom>
                  <a:avLst/>
                  <a:gdLst>
                    <a:gd name="T0" fmla="*/ 373 w 374"/>
                    <a:gd name="T1" fmla="*/ 0 h 441"/>
                    <a:gd name="T2" fmla="*/ 373 w 374"/>
                    <a:gd name="T3" fmla="*/ 122 h 441"/>
                    <a:gd name="T4" fmla="*/ 0 w 374"/>
                    <a:gd name="T5" fmla="*/ 440 h 441"/>
                    <a:gd name="T6" fmla="*/ 0 w 374"/>
                    <a:gd name="T7" fmla="*/ 317 h 441"/>
                    <a:gd name="T8" fmla="*/ 373 w 374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41"/>
                    <a:gd name="T17" fmla="*/ 374 w 374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41">
                      <a:moveTo>
                        <a:pt x="373" y="0"/>
                      </a:moveTo>
                      <a:lnTo>
                        <a:pt x="373" y="122"/>
                      </a:lnTo>
                      <a:lnTo>
                        <a:pt x="0" y="440"/>
                      </a:lnTo>
                      <a:lnTo>
                        <a:pt x="0" y="317"/>
                      </a:lnTo>
                      <a:lnTo>
                        <a:pt x="373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388"/>
              <p:cNvGrpSpPr>
                <a:grpSpLocks/>
              </p:cNvGrpSpPr>
              <p:nvPr/>
            </p:nvGrpSpPr>
            <p:grpSpPr bwMode="auto">
              <a:xfrm>
                <a:off x="629" y="2053"/>
                <a:ext cx="757" cy="768"/>
                <a:chOff x="629" y="2053"/>
                <a:chExt cx="757" cy="768"/>
              </a:xfrm>
            </p:grpSpPr>
            <p:sp>
              <p:nvSpPr>
                <p:cNvPr id="107" name="AutoShape 389"/>
                <p:cNvSpPr>
                  <a:spLocks noChangeArrowheads="1"/>
                </p:cNvSpPr>
                <p:nvPr/>
              </p:nvSpPr>
              <p:spPr bwMode="auto">
                <a:xfrm>
                  <a:off x="629" y="2055"/>
                  <a:ext cx="757" cy="640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Freeform 390"/>
                <p:cNvSpPr>
                  <a:spLocks/>
                </p:cNvSpPr>
                <p:nvPr/>
              </p:nvSpPr>
              <p:spPr bwMode="auto">
                <a:xfrm>
                  <a:off x="636" y="2053"/>
                  <a:ext cx="375" cy="439"/>
                </a:xfrm>
                <a:custGeom>
                  <a:avLst/>
                  <a:gdLst>
                    <a:gd name="T0" fmla="*/ 0 w 375"/>
                    <a:gd name="T1" fmla="*/ 438 h 439"/>
                    <a:gd name="T2" fmla="*/ 0 w 375"/>
                    <a:gd name="T3" fmla="*/ 316 h 439"/>
                    <a:gd name="T4" fmla="*/ 374 w 375"/>
                    <a:gd name="T5" fmla="*/ 0 h 439"/>
                    <a:gd name="T6" fmla="*/ 374 w 375"/>
                    <a:gd name="T7" fmla="*/ 121 h 439"/>
                    <a:gd name="T8" fmla="*/ 0 w 375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4" y="0"/>
                      </a:lnTo>
                      <a:lnTo>
                        <a:pt x="374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391"/>
                <p:cNvSpPr>
                  <a:spLocks/>
                </p:cNvSpPr>
                <p:nvPr/>
              </p:nvSpPr>
              <p:spPr bwMode="auto">
                <a:xfrm>
                  <a:off x="1010" y="2054"/>
                  <a:ext cx="374" cy="439"/>
                </a:xfrm>
                <a:custGeom>
                  <a:avLst/>
                  <a:gdLst>
                    <a:gd name="T0" fmla="*/ 373 w 374"/>
                    <a:gd name="T1" fmla="*/ 438 h 439"/>
                    <a:gd name="T2" fmla="*/ 373 w 374"/>
                    <a:gd name="T3" fmla="*/ 316 h 439"/>
                    <a:gd name="T4" fmla="*/ 0 w 374"/>
                    <a:gd name="T5" fmla="*/ 0 h 439"/>
                    <a:gd name="T6" fmla="*/ 0 w 374"/>
                    <a:gd name="T7" fmla="*/ 121 h 439"/>
                    <a:gd name="T8" fmla="*/ 373 w 374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373" y="438"/>
                      </a:moveTo>
                      <a:lnTo>
                        <a:pt x="373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3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392"/>
                <p:cNvSpPr>
                  <a:spLocks/>
                </p:cNvSpPr>
                <p:nvPr/>
              </p:nvSpPr>
              <p:spPr bwMode="auto">
                <a:xfrm>
                  <a:off x="636" y="2378"/>
                  <a:ext cx="375" cy="439"/>
                </a:xfrm>
                <a:custGeom>
                  <a:avLst/>
                  <a:gdLst>
                    <a:gd name="T0" fmla="*/ 0 w 375"/>
                    <a:gd name="T1" fmla="*/ 0 h 439"/>
                    <a:gd name="T2" fmla="*/ 0 w 375"/>
                    <a:gd name="T3" fmla="*/ 121 h 439"/>
                    <a:gd name="T4" fmla="*/ 374 w 375"/>
                    <a:gd name="T5" fmla="*/ 438 h 439"/>
                    <a:gd name="T6" fmla="*/ 374 w 375"/>
                    <a:gd name="T7" fmla="*/ 316 h 439"/>
                    <a:gd name="T8" fmla="*/ 0 w 375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4" y="438"/>
                      </a:lnTo>
                      <a:lnTo>
                        <a:pt x="374" y="3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393"/>
                <p:cNvSpPr>
                  <a:spLocks/>
                </p:cNvSpPr>
                <p:nvPr/>
              </p:nvSpPr>
              <p:spPr bwMode="auto">
                <a:xfrm>
                  <a:off x="1010" y="2382"/>
                  <a:ext cx="374" cy="439"/>
                </a:xfrm>
                <a:custGeom>
                  <a:avLst/>
                  <a:gdLst>
                    <a:gd name="T0" fmla="*/ 373 w 374"/>
                    <a:gd name="T1" fmla="*/ 0 h 439"/>
                    <a:gd name="T2" fmla="*/ 373 w 374"/>
                    <a:gd name="T3" fmla="*/ 121 h 439"/>
                    <a:gd name="T4" fmla="*/ 0 w 374"/>
                    <a:gd name="T5" fmla="*/ 438 h 439"/>
                    <a:gd name="T6" fmla="*/ 0 w 374"/>
                    <a:gd name="T7" fmla="*/ 316 h 439"/>
                    <a:gd name="T8" fmla="*/ 373 w 374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373" y="0"/>
                      </a:moveTo>
                      <a:lnTo>
                        <a:pt x="373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3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394"/>
              <p:cNvGrpSpPr>
                <a:grpSpLocks/>
              </p:cNvGrpSpPr>
              <p:nvPr/>
            </p:nvGrpSpPr>
            <p:grpSpPr bwMode="auto">
              <a:xfrm>
                <a:off x="628" y="2695"/>
                <a:ext cx="755" cy="767"/>
                <a:chOff x="628" y="2695"/>
                <a:chExt cx="755" cy="767"/>
              </a:xfrm>
            </p:grpSpPr>
            <p:sp>
              <p:nvSpPr>
                <p:cNvPr id="102" name="AutoShape 395"/>
                <p:cNvSpPr>
                  <a:spLocks noChangeArrowheads="1"/>
                </p:cNvSpPr>
                <p:nvPr/>
              </p:nvSpPr>
              <p:spPr bwMode="auto">
                <a:xfrm>
                  <a:off x="628" y="2696"/>
                  <a:ext cx="755" cy="642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Freeform 396"/>
                <p:cNvSpPr>
                  <a:spLocks/>
                </p:cNvSpPr>
                <p:nvPr/>
              </p:nvSpPr>
              <p:spPr bwMode="auto">
                <a:xfrm>
                  <a:off x="630" y="2695"/>
                  <a:ext cx="375" cy="438"/>
                </a:xfrm>
                <a:custGeom>
                  <a:avLst/>
                  <a:gdLst>
                    <a:gd name="T0" fmla="*/ 0 w 375"/>
                    <a:gd name="T1" fmla="*/ 437 h 438"/>
                    <a:gd name="T2" fmla="*/ 0 w 375"/>
                    <a:gd name="T3" fmla="*/ 315 h 438"/>
                    <a:gd name="T4" fmla="*/ 374 w 375"/>
                    <a:gd name="T5" fmla="*/ 0 h 438"/>
                    <a:gd name="T6" fmla="*/ 374 w 375"/>
                    <a:gd name="T7" fmla="*/ 121 h 438"/>
                    <a:gd name="T8" fmla="*/ 0 w 375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8"/>
                    <a:gd name="T17" fmla="*/ 375 w 375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8">
                      <a:moveTo>
                        <a:pt x="0" y="437"/>
                      </a:moveTo>
                      <a:lnTo>
                        <a:pt x="0" y="315"/>
                      </a:lnTo>
                      <a:lnTo>
                        <a:pt x="374" y="0"/>
                      </a:lnTo>
                      <a:lnTo>
                        <a:pt x="374" y="121"/>
                      </a:lnTo>
                      <a:lnTo>
                        <a:pt x="0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397"/>
                <p:cNvSpPr>
                  <a:spLocks/>
                </p:cNvSpPr>
                <p:nvPr/>
              </p:nvSpPr>
              <p:spPr bwMode="auto">
                <a:xfrm>
                  <a:off x="1006" y="2698"/>
                  <a:ext cx="376" cy="437"/>
                </a:xfrm>
                <a:custGeom>
                  <a:avLst/>
                  <a:gdLst>
                    <a:gd name="T0" fmla="*/ 375 w 376"/>
                    <a:gd name="T1" fmla="*/ 436 h 437"/>
                    <a:gd name="T2" fmla="*/ 375 w 376"/>
                    <a:gd name="T3" fmla="*/ 314 h 437"/>
                    <a:gd name="T4" fmla="*/ 0 w 376"/>
                    <a:gd name="T5" fmla="*/ 0 h 437"/>
                    <a:gd name="T6" fmla="*/ 0 w 376"/>
                    <a:gd name="T7" fmla="*/ 121 h 437"/>
                    <a:gd name="T8" fmla="*/ 375 w 376"/>
                    <a:gd name="T9" fmla="*/ 436 h 4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37"/>
                    <a:gd name="T17" fmla="*/ 376 w 376"/>
                    <a:gd name="T18" fmla="*/ 437 h 4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37">
                      <a:moveTo>
                        <a:pt x="375" y="436"/>
                      </a:moveTo>
                      <a:lnTo>
                        <a:pt x="375" y="314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5" y="436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98"/>
                <p:cNvSpPr>
                  <a:spLocks/>
                </p:cNvSpPr>
                <p:nvPr/>
              </p:nvSpPr>
              <p:spPr bwMode="auto">
                <a:xfrm>
                  <a:off x="630" y="3022"/>
                  <a:ext cx="375" cy="439"/>
                </a:xfrm>
                <a:custGeom>
                  <a:avLst/>
                  <a:gdLst>
                    <a:gd name="T0" fmla="*/ 0 w 375"/>
                    <a:gd name="T1" fmla="*/ 0 h 439"/>
                    <a:gd name="T2" fmla="*/ 0 w 375"/>
                    <a:gd name="T3" fmla="*/ 121 h 439"/>
                    <a:gd name="T4" fmla="*/ 374 w 375"/>
                    <a:gd name="T5" fmla="*/ 438 h 439"/>
                    <a:gd name="T6" fmla="*/ 374 w 375"/>
                    <a:gd name="T7" fmla="*/ 316 h 439"/>
                    <a:gd name="T8" fmla="*/ 0 w 375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39"/>
                    <a:gd name="T17" fmla="*/ 375 w 375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39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4" y="438"/>
                      </a:lnTo>
                      <a:lnTo>
                        <a:pt x="374" y="3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399"/>
                <p:cNvSpPr>
                  <a:spLocks/>
                </p:cNvSpPr>
                <p:nvPr/>
              </p:nvSpPr>
              <p:spPr bwMode="auto">
                <a:xfrm>
                  <a:off x="1006" y="3025"/>
                  <a:ext cx="376" cy="437"/>
                </a:xfrm>
                <a:custGeom>
                  <a:avLst/>
                  <a:gdLst>
                    <a:gd name="T0" fmla="*/ 375 w 376"/>
                    <a:gd name="T1" fmla="*/ 0 h 437"/>
                    <a:gd name="T2" fmla="*/ 375 w 376"/>
                    <a:gd name="T3" fmla="*/ 120 h 437"/>
                    <a:gd name="T4" fmla="*/ 0 w 376"/>
                    <a:gd name="T5" fmla="*/ 436 h 437"/>
                    <a:gd name="T6" fmla="*/ 0 w 376"/>
                    <a:gd name="T7" fmla="*/ 315 h 437"/>
                    <a:gd name="T8" fmla="*/ 375 w 376"/>
                    <a:gd name="T9" fmla="*/ 0 h 4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37"/>
                    <a:gd name="T17" fmla="*/ 376 w 376"/>
                    <a:gd name="T18" fmla="*/ 437 h 4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37">
                      <a:moveTo>
                        <a:pt x="375" y="0"/>
                      </a:moveTo>
                      <a:lnTo>
                        <a:pt x="375" y="120"/>
                      </a:lnTo>
                      <a:lnTo>
                        <a:pt x="0" y="436"/>
                      </a:lnTo>
                      <a:lnTo>
                        <a:pt x="0" y="315"/>
                      </a:lnTo>
                      <a:lnTo>
                        <a:pt x="375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400"/>
              <p:cNvGrpSpPr>
                <a:grpSpLocks/>
              </p:cNvGrpSpPr>
              <p:nvPr/>
            </p:nvGrpSpPr>
            <p:grpSpPr bwMode="auto">
              <a:xfrm>
                <a:off x="1007" y="3018"/>
                <a:ext cx="756" cy="768"/>
                <a:chOff x="1007" y="3018"/>
                <a:chExt cx="756" cy="768"/>
              </a:xfrm>
            </p:grpSpPr>
            <p:sp>
              <p:nvSpPr>
                <p:cNvPr id="97" name="AutoShape 401"/>
                <p:cNvSpPr>
                  <a:spLocks noChangeArrowheads="1"/>
                </p:cNvSpPr>
                <p:nvPr/>
              </p:nvSpPr>
              <p:spPr bwMode="auto">
                <a:xfrm>
                  <a:off x="1007" y="3018"/>
                  <a:ext cx="756" cy="645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Freeform 402"/>
                <p:cNvSpPr>
                  <a:spLocks/>
                </p:cNvSpPr>
                <p:nvPr/>
              </p:nvSpPr>
              <p:spPr bwMode="auto">
                <a:xfrm>
                  <a:off x="1014" y="3018"/>
                  <a:ext cx="374" cy="439"/>
                </a:xfrm>
                <a:custGeom>
                  <a:avLst/>
                  <a:gdLst>
                    <a:gd name="T0" fmla="*/ 0 w 374"/>
                    <a:gd name="T1" fmla="*/ 438 h 439"/>
                    <a:gd name="T2" fmla="*/ 0 w 374"/>
                    <a:gd name="T3" fmla="*/ 316 h 439"/>
                    <a:gd name="T4" fmla="*/ 373 w 374"/>
                    <a:gd name="T5" fmla="*/ 0 h 439"/>
                    <a:gd name="T6" fmla="*/ 373 w 374"/>
                    <a:gd name="T7" fmla="*/ 121 h 439"/>
                    <a:gd name="T8" fmla="*/ 0 w 374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3" y="0"/>
                      </a:lnTo>
                      <a:lnTo>
                        <a:pt x="373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403"/>
                <p:cNvSpPr>
                  <a:spLocks/>
                </p:cNvSpPr>
                <p:nvPr/>
              </p:nvSpPr>
              <p:spPr bwMode="auto">
                <a:xfrm>
                  <a:off x="1389" y="3020"/>
                  <a:ext cx="373" cy="439"/>
                </a:xfrm>
                <a:custGeom>
                  <a:avLst/>
                  <a:gdLst>
                    <a:gd name="T0" fmla="*/ 372 w 373"/>
                    <a:gd name="T1" fmla="*/ 438 h 439"/>
                    <a:gd name="T2" fmla="*/ 372 w 373"/>
                    <a:gd name="T3" fmla="*/ 316 h 439"/>
                    <a:gd name="T4" fmla="*/ 0 w 373"/>
                    <a:gd name="T5" fmla="*/ 0 h 439"/>
                    <a:gd name="T6" fmla="*/ 0 w 373"/>
                    <a:gd name="T7" fmla="*/ 121 h 439"/>
                    <a:gd name="T8" fmla="*/ 372 w 373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372" y="438"/>
                      </a:moveTo>
                      <a:lnTo>
                        <a:pt x="372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2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404"/>
                <p:cNvSpPr>
                  <a:spLocks/>
                </p:cNvSpPr>
                <p:nvPr/>
              </p:nvSpPr>
              <p:spPr bwMode="auto">
                <a:xfrm>
                  <a:off x="1014" y="3345"/>
                  <a:ext cx="374" cy="439"/>
                </a:xfrm>
                <a:custGeom>
                  <a:avLst/>
                  <a:gdLst>
                    <a:gd name="T0" fmla="*/ 0 w 374"/>
                    <a:gd name="T1" fmla="*/ 0 h 439"/>
                    <a:gd name="T2" fmla="*/ 0 w 374"/>
                    <a:gd name="T3" fmla="*/ 122 h 439"/>
                    <a:gd name="T4" fmla="*/ 373 w 374"/>
                    <a:gd name="T5" fmla="*/ 438 h 439"/>
                    <a:gd name="T6" fmla="*/ 373 w 374"/>
                    <a:gd name="T7" fmla="*/ 315 h 439"/>
                    <a:gd name="T8" fmla="*/ 0 w 374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373" y="438"/>
                      </a:lnTo>
                      <a:lnTo>
                        <a:pt x="373" y="3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405"/>
                <p:cNvSpPr>
                  <a:spLocks/>
                </p:cNvSpPr>
                <p:nvPr/>
              </p:nvSpPr>
              <p:spPr bwMode="auto">
                <a:xfrm>
                  <a:off x="1389" y="3348"/>
                  <a:ext cx="373" cy="438"/>
                </a:xfrm>
                <a:custGeom>
                  <a:avLst/>
                  <a:gdLst>
                    <a:gd name="T0" fmla="*/ 372 w 373"/>
                    <a:gd name="T1" fmla="*/ 0 h 438"/>
                    <a:gd name="T2" fmla="*/ 372 w 373"/>
                    <a:gd name="T3" fmla="*/ 121 h 438"/>
                    <a:gd name="T4" fmla="*/ 0 w 373"/>
                    <a:gd name="T5" fmla="*/ 437 h 438"/>
                    <a:gd name="T6" fmla="*/ 0 w 373"/>
                    <a:gd name="T7" fmla="*/ 315 h 438"/>
                    <a:gd name="T8" fmla="*/ 372 w 373"/>
                    <a:gd name="T9" fmla="*/ 0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8"/>
                    <a:gd name="T17" fmla="*/ 373 w 373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8">
                      <a:moveTo>
                        <a:pt x="372" y="0"/>
                      </a:moveTo>
                      <a:lnTo>
                        <a:pt x="372" y="121"/>
                      </a:lnTo>
                      <a:lnTo>
                        <a:pt x="0" y="437"/>
                      </a:lnTo>
                      <a:lnTo>
                        <a:pt x="0" y="315"/>
                      </a:lnTo>
                      <a:lnTo>
                        <a:pt x="372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406"/>
              <p:cNvGrpSpPr>
                <a:grpSpLocks/>
              </p:cNvGrpSpPr>
              <p:nvPr/>
            </p:nvGrpSpPr>
            <p:grpSpPr bwMode="auto">
              <a:xfrm>
                <a:off x="1367" y="3325"/>
                <a:ext cx="758" cy="769"/>
                <a:chOff x="1367" y="3325"/>
                <a:chExt cx="758" cy="769"/>
              </a:xfrm>
            </p:grpSpPr>
            <p:sp>
              <p:nvSpPr>
                <p:cNvPr id="92" name="AutoShape 407"/>
                <p:cNvSpPr>
                  <a:spLocks noChangeArrowheads="1"/>
                </p:cNvSpPr>
                <p:nvPr/>
              </p:nvSpPr>
              <p:spPr bwMode="auto">
                <a:xfrm>
                  <a:off x="1367" y="3326"/>
                  <a:ext cx="758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408"/>
                <p:cNvSpPr>
                  <a:spLocks/>
                </p:cNvSpPr>
                <p:nvPr/>
              </p:nvSpPr>
              <p:spPr bwMode="auto">
                <a:xfrm>
                  <a:off x="1376" y="3325"/>
                  <a:ext cx="375" cy="441"/>
                </a:xfrm>
                <a:custGeom>
                  <a:avLst/>
                  <a:gdLst>
                    <a:gd name="T0" fmla="*/ 0 w 375"/>
                    <a:gd name="T1" fmla="*/ 440 h 441"/>
                    <a:gd name="T2" fmla="*/ 0 w 375"/>
                    <a:gd name="T3" fmla="*/ 317 h 441"/>
                    <a:gd name="T4" fmla="*/ 374 w 375"/>
                    <a:gd name="T5" fmla="*/ 0 h 441"/>
                    <a:gd name="T6" fmla="*/ 374 w 375"/>
                    <a:gd name="T7" fmla="*/ 122 h 441"/>
                    <a:gd name="T8" fmla="*/ 0 w 375"/>
                    <a:gd name="T9" fmla="*/ 44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41"/>
                    <a:gd name="T17" fmla="*/ 375 w 375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41">
                      <a:moveTo>
                        <a:pt x="0" y="440"/>
                      </a:moveTo>
                      <a:lnTo>
                        <a:pt x="0" y="317"/>
                      </a:lnTo>
                      <a:lnTo>
                        <a:pt x="374" y="0"/>
                      </a:lnTo>
                      <a:lnTo>
                        <a:pt x="374" y="122"/>
                      </a:lnTo>
                      <a:lnTo>
                        <a:pt x="0" y="44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409"/>
                <p:cNvSpPr>
                  <a:spLocks/>
                </p:cNvSpPr>
                <p:nvPr/>
              </p:nvSpPr>
              <p:spPr bwMode="auto">
                <a:xfrm>
                  <a:off x="1752" y="3328"/>
                  <a:ext cx="373" cy="440"/>
                </a:xfrm>
                <a:custGeom>
                  <a:avLst/>
                  <a:gdLst>
                    <a:gd name="T0" fmla="*/ 372 w 373"/>
                    <a:gd name="T1" fmla="*/ 439 h 440"/>
                    <a:gd name="T2" fmla="*/ 372 w 373"/>
                    <a:gd name="T3" fmla="*/ 317 h 440"/>
                    <a:gd name="T4" fmla="*/ 0 w 373"/>
                    <a:gd name="T5" fmla="*/ 0 h 440"/>
                    <a:gd name="T6" fmla="*/ 0 w 373"/>
                    <a:gd name="T7" fmla="*/ 121 h 440"/>
                    <a:gd name="T8" fmla="*/ 372 w 373"/>
                    <a:gd name="T9" fmla="*/ 439 h 4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40"/>
                    <a:gd name="T17" fmla="*/ 373 w 373"/>
                    <a:gd name="T18" fmla="*/ 440 h 4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40">
                      <a:moveTo>
                        <a:pt x="372" y="439"/>
                      </a:moveTo>
                      <a:lnTo>
                        <a:pt x="372" y="317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2" y="439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410"/>
                <p:cNvSpPr>
                  <a:spLocks/>
                </p:cNvSpPr>
                <p:nvPr/>
              </p:nvSpPr>
              <p:spPr bwMode="auto">
                <a:xfrm>
                  <a:off x="1376" y="3651"/>
                  <a:ext cx="375" cy="441"/>
                </a:xfrm>
                <a:custGeom>
                  <a:avLst/>
                  <a:gdLst>
                    <a:gd name="T0" fmla="*/ 0 w 375"/>
                    <a:gd name="T1" fmla="*/ 0 h 441"/>
                    <a:gd name="T2" fmla="*/ 0 w 375"/>
                    <a:gd name="T3" fmla="*/ 122 h 441"/>
                    <a:gd name="T4" fmla="*/ 374 w 375"/>
                    <a:gd name="T5" fmla="*/ 440 h 441"/>
                    <a:gd name="T6" fmla="*/ 374 w 375"/>
                    <a:gd name="T7" fmla="*/ 317 h 441"/>
                    <a:gd name="T8" fmla="*/ 0 w 375"/>
                    <a:gd name="T9" fmla="*/ 0 h 4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41"/>
                    <a:gd name="T17" fmla="*/ 375 w 375"/>
                    <a:gd name="T18" fmla="*/ 441 h 4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41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374" y="440"/>
                      </a:lnTo>
                      <a:lnTo>
                        <a:pt x="374" y="31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411"/>
                <p:cNvSpPr>
                  <a:spLocks/>
                </p:cNvSpPr>
                <p:nvPr/>
              </p:nvSpPr>
              <p:spPr bwMode="auto">
                <a:xfrm>
                  <a:off x="1752" y="3655"/>
                  <a:ext cx="373" cy="439"/>
                </a:xfrm>
                <a:custGeom>
                  <a:avLst/>
                  <a:gdLst>
                    <a:gd name="T0" fmla="*/ 372 w 373"/>
                    <a:gd name="T1" fmla="*/ 0 h 439"/>
                    <a:gd name="T2" fmla="*/ 372 w 373"/>
                    <a:gd name="T3" fmla="*/ 121 h 439"/>
                    <a:gd name="T4" fmla="*/ 0 w 373"/>
                    <a:gd name="T5" fmla="*/ 438 h 439"/>
                    <a:gd name="T6" fmla="*/ 0 w 373"/>
                    <a:gd name="T7" fmla="*/ 316 h 439"/>
                    <a:gd name="T8" fmla="*/ 372 w 373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372" y="0"/>
                      </a:moveTo>
                      <a:lnTo>
                        <a:pt x="372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2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412"/>
              <p:cNvGrpSpPr>
                <a:grpSpLocks/>
              </p:cNvGrpSpPr>
              <p:nvPr/>
            </p:nvGrpSpPr>
            <p:grpSpPr bwMode="auto">
              <a:xfrm>
                <a:off x="2873" y="770"/>
                <a:ext cx="757" cy="767"/>
                <a:chOff x="2873" y="770"/>
                <a:chExt cx="757" cy="767"/>
              </a:xfrm>
            </p:grpSpPr>
            <p:sp>
              <p:nvSpPr>
                <p:cNvPr id="88" name="AutoShape 413"/>
                <p:cNvSpPr>
                  <a:spLocks noChangeArrowheads="1"/>
                </p:cNvSpPr>
                <p:nvPr/>
              </p:nvSpPr>
              <p:spPr bwMode="auto">
                <a:xfrm>
                  <a:off x="2873" y="772"/>
                  <a:ext cx="756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414"/>
                <p:cNvSpPr>
                  <a:spLocks/>
                </p:cNvSpPr>
                <p:nvPr/>
              </p:nvSpPr>
              <p:spPr bwMode="auto">
                <a:xfrm>
                  <a:off x="2876" y="770"/>
                  <a:ext cx="377" cy="438"/>
                </a:xfrm>
                <a:custGeom>
                  <a:avLst/>
                  <a:gdLst>
                    <a:gd name="T0" fmla="*/ 0 w 377"/>
                    <a:gd name="T1" fmla="*/ 437 h 438"/>
                    <a:gd name="T2" fmla="*/ 0 w 377"/>
                    <a:gd name="T3" fmla="*/ 315 h 438"/>
                    <a:gd name="T4" fmla="*/ 376 w 377"/>
                    <a:gd name="T5" fmla="*/ 0 h 438"/>
                    <a:gd name="T6" fmla="*/ 376 w 377"/>
                    <a:gd name="T7" fmla="*/ 121 h 438"/>
                    <a:gd name="T8" fmla="*/ 0 w 377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8"/>
                    <a:gd name="T17" fmla="*/ 377 w 377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8">
                      <a:moveTo>
                        <a:pt x="0" y="437"/>
                      </a:moveTo>
                      <a:lnTo>
                        <a:pt x="0" y="315"/>
                      </a:lnTo>
                      <a:lnTo>
                        <a:pt x="376" y="0"/>
                      </a:lnTo>
                      <a:lnTo>
                        <a:pt x="376" y="121"/>
                      </a:lnTo>
                      <a:lnTo>
                        <a:pt x="0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415"/>
                <p:cNvSpPr>
                  <a:spLocks/>
                </p:cNvSpPr>
                <p:nvPr/>
              </p:nvSpPr>
              <p:spPr bwMode="auto">
                <a:xfrm>
                  <a:off x="3255" y="772"/>
                  <a:ext cx="375" cy="440"/>
                </a:xfrm>
                <a:custGeom>
                  <a:avLst/>
                  <a:gdLst>
                    <a:gd name="T0" fmla="*/ 374 w 375"/>
                    <a:gd name="T1" fmla="*/ 439 h 440"/>
                    <a:gd name="T2" fmla="*/ 374 w 375"/>
                    <a:gd name="T3" fmla="*/ 316 h 440"/>
                    <a:gd name="T4" fmla="*/ 0 w 375"/>
                    <a:gd name="T5" fmla="*/ 0 h 440"/>
                    <a:gd name="T6" fmla="*/ 0 w 375"/>
                    <a:gd name="T7" fmla="*/ 122 h 440"/>
                    <a:gd name="T8" fmla="*/ 374 w 375"/>
                    <a:gd name="T9" fmla="*/ 439 h 4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440"/>
                    <a:gd name="T17" fmla="*/ 375 w 375"/>
                    <a:gd name="T18" fmla="*/ 440 h 4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440">
                      <a:moveTo>
                        <a:pt x="374" y="439"/>
                      </a:moveTo>
                      <a:lnTo>
                        <a:pt x="374" y="316"/>
                      </a:lnTo>
                      <a:lnTo>
                        <a:pt x="0" y="0"/>
                      </a:lnTo>
                      <a:lnTo>
                        <a:pt x="0" y="122"/>
                      </a:lnTo>
                      <a:lnTo>
                        <a:pt x="374" y="439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416"/>
                <p:cNvSpPr>
                  <a:spLocks/>
                </p:cNvSpPr>
                <p:nvPr/>
              </p:nvSpPr>
              <p:spPr bwMode="auto">
                <a:xfrm>
                  <a:off x="2876" y="1098"/>
                  <a:ext cx="377" cy="439"/>
                </a:xfrm>
                <a:custGeom>
                  <a:avLst/>
                  <a:gdLst>
                    <a:gd name="T0" fmla="*/ 0 w 377"/>
                    <a:gd name="T1" fmla="*/ 0 h 439"/>
                    <a:gd name="T2" fmla="*/ 0 w 377"/>
                    <a:gd name="T3" fmla="*/ 121 h 439"/>
                    <a:gd name="T4" fmla="*/ 376 w 377"/>
                    <a:gd name="T5" fmla="*/ 438 h 439"/>
                    <a:gd name="T6" fmla="*/ 376 w 377"/>
                    <a:gd name="T7" fmla="*/ 316 h 439"/>
                    <a:gd name="T8" fmla="*/ 0 w 377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9"/>
                    <a:gd name="T17" fmla="*/ 377 w 377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9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6" y="438"/>
                      </a:lnTo>
                      <a:lnTo>
                        <a:pt x="376" y="3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417"/>
              <p:cNvGrpSpPr>
                <a:grpSpLocks/>
              </p:cNvGrpSpPr>
              <p:nvPr/>
            </p:nvGrpSpPr>
            <p:grpSpPr bwMode="auto">
              <a:xfrm>
                <a:off x="2123" y="770"/>
                <a:ext cx="756" cy="768"/>
                <a:chOff x="2123" y="770"/>
                <a:chExt cx="756" cy="768"/>
              </a:xfrm>
            </p:grpSpPr>
            <p:sp>
              <p:nvSpPr>
                <p:cNvPr id="84" name="AutoShape 418"/>
                <p:cNvSpPr>
                  <a:spLocks noChangeArrowheads="1"/>
                </p:cNvSpPr>
                <p:nvPr/>
              </p:nvSpPr>
              <p:spPr bwMode="auto">
                <a:xfrm>
                  <a:off x="2123" y="772"/>
                  <a:ext cx="756" cy="641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419"/>
                <p:cNvSpPr>
                  <a:spLocks/>
                </p:cNvSpPr>
                <p:nvPr/>
              </p:nvSpPr>
              <p:spPr bwMode="auto">
                <a:xfrm>
                  <a:off x="2127" y="770"/>
                  <a:ext cx="377" cy="438"/>
                </a:xfrm>
                <a:custGeom>
                  <a:avLst/>
                  <a:gdLst>
                    <a:gd name="T0" fmla="*/ 0 w 377"/>
                    <a:gd name="T1" fmla="*/ 437 h 438"/>
                    <a:gd name="T2" fmla="*/ 0 w 377"/>
                    <a:gd name="T3" fmla="*/ 315 h 438"/>
                    <a:gd name="T4" fmla="*/ 376 w 377"/>
                    <a:gd name="T5" fmla="*/ 0 h 438"/>
                    <a:gd name="T6" fmla="*/ 376 w 377"/>
                    <a:gd name="T7" fmla="*/ 121 h 438"/>
                    <a:gd name="T8" fmla="*/ 0 w 377"/>
                    <a:gd name="T9" fmla="*/ 437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8"/>
                    <a:gd name="T17" fmla="*/ 377 w 377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8">
                      <a:moveTo>
                        <a:pt x="0" y="437"/>
                      </a:moveTo>
                      <a:lnTo>
                        <a:pt x="0" y="315"/>
                      </a:lnTo>
                      <a:lnTo>
                        <a:pt x="376" y="0"/>
                      </a:lnTo>
                      <a:lnTo>
                        <a:pt x="376" y="121"/>
                      </a:lnTo>
                      <a:lnTo>
                        <a:pt x="0" y="437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420"/>
                <p:cNvSpPr>
                  <a:spLocks/>
                </p:cNvSpPr>
                <p:nvPr/>
              </p:nvSpPr>
              <p:spPr bwMode="auto">
                <a:xfrm>
                  <a:off x="2503" y="772"/>
                  <a:ext cx="376" cy="440"/>
                </a:xfrm>
                <a:custGeom>
                  <a:avLst/>
                  <a:gdLst>
                    <a:gd name="T0" fmla="*/ 375 w 376"/>
                    <a:gd name="T1" fmla="*/ 439 h 440"/>
                    <a:gd name="T2" fmla="*/ 375 w 376"/>
                    <a:gd name="T3" fmla="*/ 316 h 440"/>
                    <a:gd name="T4" fmla="*/ 0 w 376"/>
                    <a:gd name="T5" fmla="*/ 0 h 440"/>
                    <a:gd name="T6" fmla="*/ 0 w 376"/>
                    <a:gd name="T7" fmla="*/ 122 h 440"/>
                    <a:gd name="T8" fmla="*/ 375 w 376"/>
                    <a:gd name="T9" fmla="*/ 439 h 4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40"/>
                    <a:gd name="T17" fmla="*/ 376 w 376"/>
                    <a:gd name="T18" fmla="*/ 440 h 4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40">
                      <a:moveTo>
                        <a:pt x="375" y="439"/>
                      </a:moveTo>
                      <a:lnTo>
                        <a:pt x="375" y="316"/>
                      </a:lnTo>
                      <a:lnTo>
                        <a:pt x="0" y="0"/>
                      </a:lnTo>
                      <a:lnTo>
                        <a:pt x="0" y="122"/>
                      </a:lnTo>
                      <a:lnTo>
                        <a:pt x="375" y="439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21"/>
                <p:cNvSpPr>
                  <a:spLocks/>
                </p:cNvSpPr>
                <p:nvPr/>
              </p:nvSpPr>
              <p:spPr bwMode="auto">
                <a:xfrm>
                  <a:off x="2503" y="1099"/>
                  <a:ext cx="376" cy="439"/>
                </a:xfrm>
                <a:custGeom>
                  <a:avLst/>
                  <a:gdLst>
                    <a:gd name="T0" fmla="*/ 375 w 376"/>
                    <a:gd name="T1" fmla="*/ 0 h 439"/>
                    <a:gd name="T2" fmla="*/ 375 w 376"/>
                    <a:gd name="T3" fmla="*/ 121 h 439"/>
                    <a:gd name="T4" fmla="*/ 0 w 376"/>
                    <a:gd name="T5" fmla="*/ 438 h 439"/>
                    <a:gd name="T6" fmla="*/ 0 w 376"/>
                    <a:gd name="T7" fmla="*/ 316 h 439"/>
                    <a:gd name="T8" fmla="*/ 375 w 376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6"/>
                    <a:gd name="T16" fmla="*/ 0 h 439"/>
                    <a:gd name="T17" fmla="*/ 376 w 376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6" h="439">
                      <a:moveTo>
                        <a:pt x="375" y="0"/>
                      </a:moveTo>
                      <a:lnTo>
                        <a:pt x="375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5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422"/>
              <p:cNvGrpSpPr>
                <a:grpSpLocks/>
              </p:cNvGrpSpPr>
              <p:nvPr/>
            </p:nvGrpSpPr>
            <p:grpSpPr bwMode="auto">
              <a:xfrm>
                <a:off x="2119" y="3331"/>
                <a:ext cx="758" cy="769"/>
                <a:chOff x="2119" y="3331"/>
                <a:chExt cx="758" cy="769"/>
              </a:xfrm>
            </p:grpSpPr>
            <p:sp>
              <p:nvSpPr>
                <p:cNvPr id="79" name="AutoShape 423"/>
                <p:cNvSpPr>
                  <a:spLocks noChangeArrowheads="1"/>
                </p:cNvSpPr>
                <p:nvPr/>
              </p:nvSpPr>
              <p:spPr bwMode="auto">
                <a:xfrm>
                  <a:off x="2119" y="3334"/>
                  <a:ext cx="758" cy="642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24"/>
                <p:cNvSpPr>
                  <a:spLocks/>
                </p:cNvSpPr>
                <p:nvPr/>
              </p:nvSpPr>
              <p:spPr bwMode="auto">
                <a:xfrm>
                  <a:off x="2126" y="3331"/>
                  <a:ext cx="374" cy="439"/>
                </a:xfrm>
                <a:custGeom>
                  <a:avLst/>
                  <a:gdLst>
                    <a:gd name="T0" fmla="*/ 0 w 374"/>
                    <a:gd name="T1" fmla="*/ 438 h 439"/>
                    <a:gd name="T2" fmla="*/ 0 w 374"/>
                    <a:gd name="T3" fmla="*/ 316 h 439"/>
                    <a:gd name="T4" fmla="*/ 373 w 374"/>
                    <a:gd name="T5" fmla="*/ 0 h 439"/>
                    <a:gd name="T6" fmla="*/ 373 w 374"/>
                    <a:gd name="T7" fmla="*/ 121 h 439"/>
                    <a:gd name="T8" fmla="*/ 0 w 374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3" y="0"/>
                      </a:lnTo>
                      <a:lnTo>
                        <a:pt x="373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425"/>
                <p:cNvSpPr>
                  <a:spLocks/>
                </p:cNvSpPr>
                <p:nvPr/>
              </p:nvSpPr>
              <p:spPr bwMode="auto">
                <a:xfrm>
                  <a:off x="2503" y="3333"/>
                  <a:ext cx="374" cy="439"/>
                </a:xfrm>
                <a:custGeom>
                  <a:avLst/>
                  <a:gdLst>
                    <a:gd name="T0" fmla="*/ 373 w 374"/>
                    <a:gd name="T1" fmla="*/ 438 h 439"/>
                    <a:gd name="T2" fmla="*/ 373 w 374"/>
                    <a:gd name="T3" fmla="*/ 316 h 439"/>
                    <a:gd name="T4" fmla="*/ 0 w 374"/>
                    <a:gd name="T5" fmla="*/ 0 h 439"/>
                    <a:gd name="T6" fmla="*/ 0 w 374"/>
                    <a:gd name="T7" fmla="*/ 121 h 439"/>
                    <a:gd name="T8" fmla="*/ 373 w 374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373" y="438"/>
                      </a:moveTo>
                      <a:lnTo>
                        <a:pt x="373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3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426"/>
                <p:cNvSpPr>
                  <a:spLocks/>
                </p:cNvSpPr>
                <p:nvPr/>
              </p:nvSpPr>
              <p:spPr bwMode="auto">
                <a:xfrm>
                  <a:off x="2126" y="3660"/>
                  <a:ext cx="374" cy="438"/>
                </a:xfrm>
                <a:custGeom>
                  <a:avLst/>
                  <a:gdLst>
                    <a:gd name="T0" fmla="*/ 0 w 374"/>
                    <a:gd name="T1" fmla="*/ 0 h 438"/>
                    <a:gd name="T2" fmla="*/ 0 w 374"/>
                    <a:gd name="T3" fmla="*/ 121 h 438"/>
                    <a:gd name="T4" fmla="*/ 373 w 374"/>
                    <a:gd name="T5" fmla="*/ 437 h 438"/>
                    <a:gd name="T6" fmla="*/ 373 w 374"/>
                    <a:gd name="T7" fmla="*/ 315 h 438"/>
                    <a:gd name="T8" fmla="*/ 0 w 374"/>
                    <a:gd name="T9" fmla="*/ 0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8"/>
                    <a:gd name="T17" fmla="*/ 374 w 374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8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3" y="437"/>
                      </a:lnTo>
                      <a:lnTo>
                        <a:pt x="373" y="3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427"/>
                <p:cNvSpPr>
                  <a:spLocks/>
                </p:cNvSpPr>
                <p:nvPr/>
              </p:nvSpPr>
              <p:spPr bwMode="auto">
                <a:xfrm>
                  <a:off x="2503" y="3661"/>
                  <a:ext cx="374" cy="439"/>
                </a:xfrm>
                <a:custGeom>
                  <a:avLst/>
                  <a:gdLst>
                    <a:gd name="T0" fmla="*/ 373 w 374"/>
                    <a:gd name="T1" fmla="*/ 0 h 439"/>
                    <a:gd name="T2" fmla="*/ 373 w 374"/>
                    <a:gd name="T3" fmla="*/ 121 h 439"/>
                    <a:gd name="T4" fmla="*/ 0 w 374"/>
                    <a:gd name="T5" fmla="*/ 438 h 439"/>
                    <a:gd name="T6" fmla="*/ 0 w 374"/>
                    <a:gd name="T7" fmla="*/ 316 h 439"/>
                    <a:gd name="T8" fmla="*/ 373 w 374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439"/>
                    <a:gd name="T17" fmla="*/ 374 w 374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439">
                      <a:moveTo>
                        <a:pt x="373" y="0"/>
                      </a:moveTo>
                      <a:lnTo>
                        <a:pt x="373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3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28"/>
              <p:cNvGrpSpPr>
                <a:grpSpLocks/>
              </p:cNvGrpSpPr>
              <p:nvPr/>
            </p:nvGrpSpPr>
            <p:grpSpPr bwMode="auto">
              <a:xfrm>
                <a:off x="2881" y="3331"/>
                <a:ext cx="756" cy="769"/>
                <a:chOff x="2881" y="3331"/>
                <a:chExt cx="756" cy="769"/>
              </a:xfrm>
            </p:grpSpPr>
            <p:sp>
              <p:nvSpPr>
                <p:cNvPr id="74" name="AutoShape 429"/>
                <p:cNvSpPr>
                  <a:spLocks noChangeArrowheads="1"/>
                </p:cNvSpPr>
                <p:nvPr/>
              </p:nvSpPr>
              <p:spPr bwMode="auto">
                <a:xfrm>
                  <a:off x="2881" y="3334"/>
                  <a:ext cx="756" cy="642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30"/>
                <p:cNvSpPr>
                  <a:spLocks/>
                </p:cNvSpPr>
                <p:nvPr/>
              </p:nvSpPr>
              <p:spPr bwMode="auto">
                <a:xfrm>
                  <a:off x="2884" y="3331"/>
                  <a:ext cx="377" cy="439"/>
                </a:xfrm>
                <a:custGeom>
                  <a:avLst/>
                  <a:gdLst>
                    <a:gd name="T0" fmla="*/ 0 w 377"/>
                    <a:gd name="T1" fmla="*/ 438 h 439"/>
                    <a:gd name="T2" fmla="*/ 0 w 377"/>
                    <a:gd name="T3" fmla="*/ 316 h 439"/>
                    <a:gd name="T4" fmla="*/ 376 w 377"/>
                    <a:gd name="T5" fmla="*/ 0 h 439"/>
                    <a:gd name="T6" fmla="*/ 376 w 377"/>
                    <a:gd name="T7" fmla="*/ 121 h 439"/>
                    <a:gd name="T8" fmla="*/ 0 w 377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9"/>
                    <a:gd name="T17" fmla="*/ 377 w 377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9">
                      <a:moveTo>
                        <a:pt x="0" y="438"/>
                      </a:moveTo>
                      <a:lnTo>
                        <a:pt x="0" y="316"/>
                      </a:lnTo>
                      <a:lnTo>
                        <a:pt x="376" y="0"/>
                      </a:lnTo>
                      <a:lnTo>
                        <a:pt x="376" y="121"/>
                      </a:lnTo>
                      <a:lnTo>
                        <a:pt x="0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431"/>
                <p:cNvSpPr>
                  <a:spLocks/>
                </p:cNvSpPr>
                <p:nvPr/>
              </p:nvSpPr>
              <p:spPr bwMode="auto">
                <a:xfrm>
                  <a:off x="3263" y="3333"/>
                  <a:ext cx="373" cy="439"/>
                </a:xfrm>
                <a:custGeom>
                  <a:avLst/>
                  <a:gdLst>
                    <a:gd name="T0" fmla="*/ 372 w 373"/>
                    <a:gd name="T1" fmla="*/ 438 h 439"/>
                    <a:gd name="T2" fmla="*/ 372 w 373"/>
                    <a:gd name="T3" fmla="*/ 316 h 439"/>
                    <a:gd name="T4" fmla="*/ 0 w 373"/>
                    <a:gd name="T5" fmla="*/ 0 h 439"/>
                    <a:gd name="T6" fmla="*/ 0 w 373"/>
                    <a:gd name="T7" fmla="*/ 121 h 439"/>
                    <a:gd name="T8" fmla="*/ 372 w 373"/>
                    <a:gd name="T9" fmla="*/ 438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372" y="438"/>
                      </a:moveTo>
                      <a:lnTo>
                        <a:pt x="372" y="316"/>
                      </a:lnTo>
                      <a:lnTo>
                        <a:pt x="0" y="0"/>
                      </a:lnTo>
                      <a:lnTo>
                        <a:pt x="0" y="121"/>
                      </a:lnTo>
                      <a:lnTo>
                        <a:pt x="372" y="438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432"/>
                <p:cNvSpPr>
                  <a:spLocks/>
                </p:cNvSpPr>
                <p:nvPr/>
              </p:nvSpPr>
              <p:spPr bwMode="auto">
                <a:xfrm>
                  <a:off x="2884" y="3660"/>
                  <a:ext cx="377" cy="438"/>
                </a:xfrm>
                <a:custGeom>
                  <a:avLst/>
                  <a:gdLst>
                    <a:gd name="T0" fmla="*/ 0 w 377"/>
                    <a:gd name="T1" fmla="*/ 0 h 438"/>
                    <a:gd name="T2" fmla="*/ 0 w 377"/>
                    <a:gd name="T3" fmla="*/ 121 h 438"/>
                    <a:gd name="T4" fmla="*/ 376 w 377"/>
                    <a:gd name="T5" fmla="*/ 437 h 438"/>
                    <a:gd name="T6" fmla="*/ 376 w 377"/>
                    <a:gd name="T7" fmla="*/ 315 h 438"/>
                    <a:gd name="T8" fmla="*/ 0 w 377"/>
                    <a:gd name="T9" fmla="*/ 0 h 4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7"/>
                    <a:gd name="T16" fmla="*/ 0 h 438"/>
                    <a:gd name="T17" fmla="*/ 377 w 377"/>
                    <a:gd name="T18" fmla="*/ 438 h 4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7" h="438">
                      <a:moveTo>
                        <a:pt x="0" y="0"/>
                      </a:moveTo>
                      <a:lnTo>
                        <a:pt x="0" y="121"/>
                      </a:lnTo>
                      <a:lnTo>
                        <a:pt x="376" y="437"/>
                      </a:lnTo>
                      <a:lnTo>
                        <a:pt x="376" y="3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433"/>
                <p:cNvSpPr>
                  <a:spLocks/>
                </p:cNvSpPr>
                <p:nvPr/>
              </p:nvSpPr>
              <p:spPr bwMode="auto">
                <a:xfrm>
                  <a:off x="3263" y="3661"/>
                  <a:ext cx="373" cy="439"/>
                </a:xfrm>
                <a:custGeom>
                  <a:avLst/>
                  <a:gdLst>
                    <a:gd name="T0" fmla="*/ 372 w 373"/>
                    <a:gd name="T1" fmla="*/ 0 h 439"/>
                    <a:gd name="T2" fmla="*/ 372 w 373"/>
                    <a:gd name="T3" fmla="*/ 121 h 439"/>
                    <a:gd name="T4" fmla="*/ 0 w 373"/>
                    <a:gd name="T5" fmla="*/ 438 h 439"/>
                    <a:gd name="T6" fmla="*/ 0 w 373"/>
                    <a:gd name="T7" fmla="*/ 316 h 439"/>
                    <a:gd name="T8" fmla="*/ 372 w 373"/>
                    <a:gd name="T9" fmla="*/ 0 h 4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439"/>
                    <a:gd name="T17" fmla="*/ 373 w 373"/>
                    <a:gd name="T18" fmla="*/ 439 h 4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439">
                      <a:moveTo>
                        <a:pt x="372" y="0"/>
                      </a:moveTo>
                      <a:lnTo>
                        <a:pt x="372" y="121"/>
                      </a:lnTo>
                      <a:lnTo>
                        <a:pt x="0" y="438"/>
                      </a:lnTo>
                      <a:lnTo>
                        <a:pt x="0" y="316"/>
                      </a:lnTo>
                      <a:lnTo>
                        <a:pt x="372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Rectangle 434"/>
            <p:cNvSpPr>
              <a:spLocks noChangeArrowheads="1"/>
            </p:cNvSpPr>
            <p:nvPr/>
          </p:nvSpPr>
          <p:spPr bwMode="auto">
            <a:xfrm>
              <a:off x="2137" y="3002"/>
              <a:ext cx="1446" cy="157"/>
            </a:xfrm>
            <a:prstGeom prst="rect">
              <a:avLst/>
            </a:prstGeom>
            <a:solidFill>
              <a:srgbClr val="5596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435"/>
            <p:cNvSpPr>
              <a:spLocks/>
            </p:cNvSpPr>
            <p:nvPr/>
          </p:nvSpPr>
          <p:spPr bwMode="auto">
            <a:xfrm>
              <a:off x="1398" y="1317"/>
              <a:ext cx="2876" cy="1787"/>
            </a:xfrm>
            <a:custGeom>
              <a:avLst/>
              <a:gdLst>
                <a:gd name="T0" fmla="*/ 925 w 2965"/>
                <a:gd name="T1" fmla="*/ 0 h 1936"/>
                <a:gd name="T2" fmla="*/ 1517 w 2965"/>
                <a:gd name="T3" fmla="*/ 0 h 1936"/>
                <a:gd name="T4" fmla="*/ 2395 w 2965"/>
                <a:gd name="T5" fmla="*/ 486 h 1936"/>
                <a:gd name="T6" fmla="*/ 1826 w 2965"/>
                <a:gd name="T7" fmla="*/ 1094 h 1936"/>
                <a:gd name="T8" fmla="*/ 606 w 2965"/>
                <a:gd name="T9" fmla="*/ 1105 h 1936"/>
                <a:gd name="T10" fmla="*/ 0 w 2965"/>
                <a:gd name="T11" fmla="*/ 484 h 1936"/>
                <a:gd name="T12" fmla="*/ 466 w 2965"/>
                <a:gd name="T13" fmla="*/ 260 h 1936"/>
                <a:gd name="T14" fmla="*/ 925 w 2965"/>
                <a:gd name="T15" fmla="*/ 0 h 19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65"/>
                <a:gd name="T25" fmla="*/ 0 h 1936"/>
                <a:gd name="T26" fmla="*/ 2965 w 2965"/>
                <a:gd name="T27" fmla="*/ 1936 h 19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65" h="1936">
                  <a:moveTo>
                    <a:pt x="1144" y="0"/>
                  </a:moveTo>
                  <a:lnTo>
                    <a:pt x="1877" y="0"/>
                  </a:lnTo>
                  <a:lnTo>
                    <a:pt x="2964" y="852"/>
                  </a:lnTo>
                  <a:lnTo>
                    <a:pt x="2260" y="1917"/>
                  </a:lnTo>
                  <a:lnTo>
                    <a:pt x="751" y="1935"/>
                  </a:lnTo>
                  <a:lnTo>
                    <a:pt x="0" y="847"/>
                  </a:lnTo>
                  <a:lnTo>
                    <a:pt x="576" y="457"/>
                  </a:lnTo>
                  <a:lnTo>
                    <a:pt x="1144" y="0"/>
                  </a:lnTo>
                </a:path>
              </a:pathLst>
            </a:custGeom>
            <a:solidFill>
              <a:srgbClr val="0A8AE8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36"/>
            <p:cNvSpPr>
              <a:spLocks noChangeArrowheads="1"/>
            </p:cNvSpPr>
            <p:nvPr/>
          </p:nvSpPr>
          <p:spPr bwMode="auto">
            <a:xfrm>
              <a:off x="1826" y="999"/>
              <a:ext cx="737" cy="595"/>
            </a:xfrm>
            <a:prstGeom prst="diamond">
              <a:avLst/>
            </a:prstGeom>
            <a:solidFill>
              <a:srgbClr val="3366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437"/>
            <p:cNvSpPr>
              <a:spLocks noChangeArrowheads="1"/>
            </p:cNvSpPr>
            <p:nvPr/>
          </p:nvSpPr>
          <p:spPr bwMode="auto">
            <a:xfrm>
              <a:off x="1495" y="1270"/>
              <a:ext cx="735" cy="590"/>
            </a:xfrm>
            <a:prstGeom prst="diamond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438"/>
            <p:cNvSpPr>
              <a:spLocks noChangeArrowheads="1"/>
            </p:cNvSpPr>
            <p:nvPr/>
          </p:nvSpPr>
          <p:spPr bwMode="auto">
            <a:xfrm>
              <a:off x="1165" y="1537"/>
              <a:ext cx="733" cy="593"/>
            </a:xfrm>
            <a:prstGeom prst="diamond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439"/>
            <p:cNvSpPr>
              <a:spLocks noChangeArrowheads="1"/>
            </p:cNvSpPr>
            <p:nvPr/>
          </p:nvSpPr>
          <p:spPr bwMode="auto">
            <a:xfrm>
              <a:off x="1492" y="2345"/>
              <a:ext cx="736" cy="592"/>
            </a:xfrm>
            <a:prstGeom prst="diamond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40"/>
            <p:cNvSpPr>
              <a:spLocks/>
            </p:cNvSpPr>
            <p:nvPr/>
          </p:nvSpPr>
          <p:spPr bwMode="auto">
            <a:xfrm>
              <a:off x="2181" y="1278"/>
              <a:ext cx="364" cy="405"/>
            </a:xfrm>
            <a:custGeom>
              <a:avLst/>
              <a:gdLst>
                <a:gd name="T0" fmla="*/ 304 w 375"/>
                <a:gd name="T1" fmla="*/ 0 h 439"/>
                <a:gd name="T2" fmla="*/ 304 w 375"/>
                <a:gd name="T3" fmla="*/ 70 h 439"/>
                <a:gd name="T4" fmla="*/ 0 w 375"/>
                <a:gd name="T5" fmla="*/ 248 h 439"/>
                <a:gd name="T6" fmla="*/ 0 w 375"/>
                <a:gd name="T7" fmla="*/ 179 h 439"/>
                <a:gd name="T8" fmla="*/ 304 w 375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5"/>
                <a:gd name="T16" fmla="*/ 0 h 439"/>
                <a:gd name="T17" fmla="*/ 375 w 375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5" h="439">
                  <a:moveTo>
                    <a:pt x="374" y="0"/>
                  </a:moveTo>
                  <a:lnTo>
                    <a:pt x="374" y="122"/>
                  </a:lnTo>
                  <a:lnTo>
                    <a:pt x="0" y="438"/>
                  </a:lnTo>
                  <a:lnTo>
                    <a:pt x="0" y="315"/>
                  </a:lnTo>
                  <a:lnTo>
                    <a:pt x="374" y="0"/>
                  </a:lnTo>
                </a:path>
              </a:pathLst>
            </a:custGeom>
            <a:solidFill>
              <a:srgbClr val="6496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41"/>
            <p:cNvSpPr>
              <a:spLocks/>
            </p:cNvSpPr>
            <p:nvPr/>
          </p:nvSpPr>
          <p:spPr bwMode="auto">
            <a:xfrm>
              <a:off x="1852" y="1548"/>
              <a:ext cx="364" cy="406"/>
            </a:xfrm>
            <a:custGeom>
              <a:avLst/>
              <a:gdLst>
                <a:gd name="T0" fmla="*/ 304 w 375"/>
                <a:gd name="T1" fmla="*/ 0 h 439"/>
                <a:gd name="T2" fmla="*/ 304 w 375"/>
                <a:gd name="T3" fmla="*/ 70 h 439"/>
                <a:gd name="T4" fmla="*/ 0 w 375"/>
                <a:gd name="T5" fmla="*/ 254 h 439"/>
                <a:gd name="T6" fmla="*/ 0 w 375"/>
                <a:gd name="T7" fmla="*/ 183 h 439"/>
                <a:gd name="T8" fmla="*/ 304 w 375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5"/>
                <a:gd name="T16" fmla="*/ 0 h 439"/>
                <a:gd name="T17" fmla="*/ 375 w 375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5" h="439">
                  <a:moveTo>
                    <a:pt x="374" y="0"/>
                  </a:moveTo>
                  <a:lnTo>
                    <a:pt x="374" y="121"/>
                  </a:lnTo>
                  <a:lnTo>
                    <a:pt x="0" y="438"/>
                  </a:lnTo>
                  <a:lnTo>
                    <a:pt x="0" y="316"/>
                  </a:lnTo>
                  <a:lnTo>
                    <a:pt x="374" y="0"/>
                  </a:lnTo>
                </a:path>
              </a:pathLst>
            </a:custGeom>
            <a:solidFill>
              <a:srgbClr val="00AE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42"/>
            <p:cNvSpPr>
              <a:spLocks/>
            </p:cNvSpPr>
            <p:nvPr/>
          </p:nvSpPr>
          <p:spPr bwMode="auto">
            <a:xfrm>
              <a:off x="1521" y="1817"/>
              <a:ext cx="362" cy="406"/>
            </a:xfrm>
            <a:custGeom>
              <a:avLst/>
              <a:gdLst>
                <a:gd name="T0" fmla="*/ 297 w 374"/>
                <a:gd name="T1" fmla="*/ 0 h 440"/>
                <a:gd name="T2" fmla="*/ 297 w 374"/>
                <a:gd name="T3" fmla="*/ 70 h 440"/>
                <a:gd name="T4" fmla="*/ 0 w 374"/>
                <a:gd name="T5" fmla="*/ 249 h 440"/>
                <a:gd name="T6" fmla="*/ 0 w 374"/>
                <a:gd name="T7" fmla="*/ 180 h 440"/>
                <a:gd name="T8" fmla="*/ 297 w 374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440"/>
                <a:gd name="T17" fmla="*/ 374 w 374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440">
                  <a:moveTo>
                    <a:pt x="373" y="0"/>
                  </a:moveTo>
                  <a:lnTo>
                    <a:pt x="373" y="122"/>
                  </a:lnTo>
                  <a:lnTo>
                    <a:pt x="0" y="439"/>
                  </a:lnTo>
                  <a:lnTo>
                    <a:pt x="0" y="316"/>
                  </a:lnTo>
                  <a:lnTo>
                    <a:pt x="373" y="0"/>
                  </a:lnTo>
                </a:path>
              </a:pathLst>
            </a:custGeom>
            <a:solidFill>
              <a:srgbClr val="00AE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43"/>
            <p:cNvSpPr>
              <a:spLocks/>
            </p:cNvSpPr>
            <p:nvPr/>
          </p:nvSpPr>
          <p:spPr bwMode="auto">
            <a:xfrm>
              <a:off x="1185" y="1817"/>
              <a:ext cx="366" cy="406"/>
            </a:xfrm>
            <a:custGeom>
              <a:avLst/>
              <a:gdLst>
                <a:gd name="T0" fmla="*/ 0 w 377"/>
                <a:gd name="T1" fmla="*/ 0 h 440"/>
                <a:gd name="T2" fmla="*/ 0 w 377"/>
                <a:gd name="T3" fmla="*/ 70 h 440"/>
                <a:gd name="T4" fmla="*/ 306 w 377"/>
                <a:gd name="T5" fmla="*/ 249 h 440"/>
                <a:gd name="T6" fmla="*/ 306 w 377"/>
                <a:gd name="T7" fmla="*/ 180 h 440"/>
                <a:gd name="T8" fmla="*/ 0 w 377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"/>
                <a:gd name="T16" fmla="*/ 0 h 440"/>
                <a:gd name="T17" fmla="*/ 377 w 377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" h="440">
                  <a:moveTo>
                    <a:pt x="0" y="0"/>
                  </a:moveTo>
                  <a:lnTo>
                    <a:pt x="0" y="122"/>
                  </a:lnTo>
                  <a:lnTo>
                    <a:pt x="376" y="439"/>
                  </a:lnTo>
                  <a:lnTo>
                    <a:pt x="376" y="316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44"/>
            <p:cNvSpPr>
              <a:spLocks/>
            </p:cNvSpPr>
            <p:nvPr/>
          </p:nvSpPr>
          <p:spPr bwMode="auto">
            <a:xfrm>
              <a:off x="1185" y="2354"/>
              <a:ext cx="366" cy="407"/>
            </a:xfrm>
            <a:custGeom>
              <a:avLst/>
              <a:gdLst>
                <a:gd name="T0" fmla="*/ 0 w 377"/>
                <a:gd name="T1" fmla="*/ 0 h 440"/>
                <a:gd name="T2" fmla="*/ 0 w 377"/>
                <a:gd name="T3" fmla="*/ 71 h 440"/>
                <a:gd name="T4" fmla="*/ 306 w 377"/>
                <a:gd name="T5" fmla="*/ 255 h 440"/>
                <a:gd name="T6" fmla="*/ 306 w 377"/>
                <a:gd name="T7" fmla="*/ 183 h 440"/>
                <a:gd name="T8" fmla="*/ 0 w 377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"/>
                <a:gd name="T16" fmla="*/ 0 h 440"/>
                <a:gd name="T17" fmla="*/ 377 w 377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" h="440">
                  <a:moveTo>
                    <a:pt x="0" y="0"/>
                  </a:moveTo>
                  <a:lnTo>
                    <a:pt x="0" y="122"/>
                  </a:lnTo>
                  <a:lnTo>
                    <a:pt x="376" y="439"/>
                  </a:lnTo>
                  <a:lnTo>
                    <a:pt x="376" y="316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45"/>
            <p:cNvSpPr>
              <a:spLocks/>
            </p:cNvSpPr>
            <p:nvPr/>
          </p:nvSpPr>
          <p:spPr bwMode="auto">
            <a:xfrm>
              <a:off x="1519" y="2621"/>
              <a:ext cx="362" cy="406"/>
            </a:xfrm>
            <a:custGeom>
              <a:avLst/>
              <a:gdLst>
                <a:gd name="T0" fmla="*/ 0 w 374"/>
                <a:gd name="T1" fmla="*/ 0 h 441"/>
                <a:gd name="T2" fmla="*/ 0 w 374"/>
                <a:gd name="T3" fmla="*/ 68 h 441"/>
                <a:gd name="T4" fmla="*/ 297 w 374"/>
                <a:gd name="T5" fmla="*/ 247 h 441"/>
                <a:gd name="T6" fmla="*/ 297 w 374"/>
                <a:gd name="T7" fmla="*/ 178 h 441"/>
                <a:gd name="T8" fmla="*/ 0 w 374"/>
                <a:gd name="T9" fmla="*/ 0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441"/>
                <a:gd name="T17" fmla="*/ 374 w 374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441">
                  <a:moveTo>
                    <a:pt x="0" y="0"/>
                  </a:moveTo>
                  <a:lnTo>
                    <a:pt x="0" y="122"/>
                  </a:lnTo>
                  <a:lnTo>
                    <a:pt x="373" y="440"/>
                  </a:lnTo>
                  <a:lnTo>
                    <a:pt x="373" y="317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46"/>
            <p:cNvSpPr>
              <a:spLocks noChangeArrowheads="1"/>
            </p:cNvSpPr>
            <p:nvPr/>
          </p:nvSpPr>
          <p:spPr bwMode="auto">
            <a:xfrm>
              <a:off x="1823" y="2612"/>
              <a:ext cx="731" cy="592"/>
            </a:xfrm>
            <a:prstGeom prst="diamond">
              <a:avLst/>
            </a:prstGeom>
            <a:solidFill>
              <a:srgbClr val="B3B9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447"/>
            <p:cNvSpPr>
              <a:spLocks/>
            </p:cNvSpPr>
            <p:nvPr/>
          </p:nvSpPr>
          <p:spPr bwMode="auto">
            <a:xfrm>
              <a:off x="1844" y="2889"/>
              <a:ext cx="362" cy="406"/>
            </a:xfrm>
            <a:custGeom>
              <a:avLst/>
              <a:gdLst>
                <a:gd name="T0" fmla="*/ 0 w 373"/>
                <a:gd name="T1" fmla="*/ 0 h 440"/>
                <a:gd name="T2" fmla="*/ 0 w 373"/>
                <a:gd name="T3" fmla="*/ 70 h 440"/>
                <a:gd name="T4" fmla="*/ 302 w 373"/>
                <a:gd name="T5" fmla="*/ 249 h 440"/>
                <a:gd name="T6" fmla="*/ 302 w 373"/>
                <a:gd name="T7" fmla="*/ 180 h 440"/>
                <a:gd name="T8" fmla="*/ 0 w 373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440"/>
                <a:gd name="T17" fmla="*/ 373 w 373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440">
                  <a:moveTo>
                    <a:pt x="0" y="0"/>
                  </a:moveTo>
                  <a:lnTo>
                    <a:pt x="0" y="122"/>
                  </a:lnTo>
                  <a:lnTo>
                    <a:pt x="372" y="439"/>
                  </a:lnTo>
                  <a:lnTo>
                    <a:pt x="372" y="316"/>
                  </a:lnTo>
                  <a:lnTo>
                    <a:pt x="0" y="0"/>
                  </a:lnTo>
                </a:path>
              </a:pathLst>
            </a:custGeom>
            <a:solidFill>
              <a:srgbClr val="AD69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48"/>
            <p:cNvSpPr>
              <a:spLocks/>
            </p:cNvSpPr>
            <p:nvPr/>
          </p:nvSpPr>
          <p:spPr bwMode="auto">
            <a:xfrm>
              <a:off x="2176" y="2890"/>
              <a:ext cx="365" cy="406"/>
            </a:xfrm>
            <a:custGeom>
              <a:avLst/>
              <a:gdLst>
                <a:gd name="T0" fmla="*/ 305 w 376"/>
                <a:gd name="T1" fmla="*/ 0 h 439"/>
                <a:gd name="T2" fmla="*/ 305 w 376"/>
                <a:gd name="T3" fmla="*/ 70 h 439"/>
                <a:gd name="T4" fmla="*/ 0 w 376"/>
                <a:gd name="T5" fmla="*/ 254 h 439"/>
                <a:gd name="T6" fmla="*/ 0 w 376"/>
                <a:gd name="T7" fmla="*/ 183 h 439"/>
                <a:gd name="T8" fmla="*/ 305 w 376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6"/>
                <a:gd name="T16" fmla="*/ 0 h 439"/>
                <a:gd name="T17" fmla="*/ 376 w 376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6" h="439">
                  <a:moveTo>
                    <a:pt x="375" y="0"/>
                  </a:moveTo>
                  <a:lnTo>
                    <a:pt x="375" y="121"/>
                  </a:lnTo>
                  <a:lnTo>
                    <a:pt x="0" y="438"/>
                  </a:lnTo>
                  <a:lnTo>
                    <a:pt x="0" y="316"/>
                  </a:lnTo>
                  <a:lnTo>
                    <a:pt x="375" y="0"/>
                  </a:lnTo>
                </a:path>
              </a:pathLst>
            </a:custGeom>
            <a:solidFill>
              <a:srgbClr val="EAEC5E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449"/>
            <p:cNvSpPr>
              <a:spLocks noChangeArrowheads="1"/>
            </p:cNvSpPr>
            <p:nvPr/>
          </p:nvSpPr>
          <p:spPr bwMode="auto">
            <a:xfrm>
              <a:off x="1165" y="2078"/>
              <a:ext cx="733" cy="592"/>
            </a:xfrm>
            <a:prstGeom prst="diamond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450"/>
            <p:cNvSpPr>
              <a:spLocks noChangeArrowheads="1"/>
            </p:cNvSpPr>
            <p:nvPr/>
          </p:nvSpPr>
          <p:spPr bwMode="auto">
            <a:xfrm>
              <a:off x="3482" y="1270"/>
              <a:ext cx="737" cy="590"/>
            </a:xfrm>
            <a:prstGeom prst="diamond">
              <a:avLst/>
            </a:prstGeom>
            <a:solidFill>
              <a:srgbClr val="CF0E3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451"/>
            <p:cNvSpPr>
              <a:spLocks noChangeArrowheads="1"/>
            </p:cNvSpPr>
            <p:nvPr/>
          </p:nvSpPr>
          <p:spPr bwMode="auto">
            <a:xfrm>
              <a:off x="3814" y="1537"/>
              <a:ext cx="734" cy="593"/>
            </a:xfrm>
            <a:prstGeom prst="diamond">
              <a:avLst/>
            </a:prstGeom>
            <a:solidFill>
              <a:srgbClr val="CF0E3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452"/>
            <p:cNvSpPr>
              <a:spLocks noChangeArrowheads="1"/>
            </p:cNvSpPr>
            <p:nvPr/>
          </p:nvSpPr>
          <p:spPr bwMode="auto">
            <a:xfrm>
              <a:off x="3483" y="2345"/>
              <a:ext cx="737" cy="592"/>
            </a:xfrm>
            <a:prstGeom prst="diamond">
              <a:avLst/>
            </a:prstGeom>
            <a:solidFill>
              <a:srgbClr val="7B00E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453"/>
            <p:cNvSpPr>
              <a:spLocks noChangeArrowheads="1"/>
            </p:cNvSpPr>
            <p:nvPr/>
          </p:nvSpPr>
          <p:spPr bwMode="auto">
            <a:xfrm>
              <a:off x="3158" y="2612"/>
              <a:ext cx="732" cy="592"/>
            </a:xfrm>
            <a:prstGeom prst="diamond">
              <a:avLst/>
            </a:prstGeom>
            <a:solidFill>
              <a:srgbClr val="7B00E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54"/>
            <p:cNvSpPr>
              <a:spLocks/>
            </p:cNvSpPr>
            <p:nvPr/>
          </p:nvSpPr>
          <p:spPr bwMode="auto">
            <a:xfrm>
              <a:off x="3498" y="1548"/>
              <a:ext cx="365" cy="406"/>
            </a:xfrm>
            <a:custGeom>
              <a:avLst/>
              <a:gdLst>
                <a:gd name="T0" fmla="*/ 0 w 376"/>
                <a:gd name="T1" fmla="*/ 0 h 439"/>
                <a:gd name="T2" fmla="*/ 0 w 376"/>
                <a:gd name="T3" fmla="*/ 70 h 439"/>
                <a:gd name="T4" fmla="*/ 305 w 376"/>
                <a:gd name="T5" fmla="*/ 254 h 439"/>
                <a:gd name="T6" fmla="*/ 305 w 376"/>
                <a:gd name="T7" fmla="*/ 183 h 439"/>
                <a:gd name="T8" fmla="*/ 0 w 376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6"/>
                <a:gd name="T16" fmla="*/ 0 h 439"/>
                <a:gd name="T17" fmla="*/ 376 w 376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6" h="439">
                  <a:moveTo>
                    <a:pt x="0" y="0"/>
                  </a:moveTo>
                  <a:lnTo>
                    <a:pt x="0" y="121"/>
                  </a:lnTo>
                  <a:lnTo>
                    <a:pt x="375" y="438"/>
                  </a:lnTo>
                  <a:lnTo>
                    <a:pt x="375" y="316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55"/>
            <p:cNvSpPr>
              <a:spLocks/>
            </p:cNvSpPr>
            <p:nvPr/>
          </p:nvSpPr>
          <p:spPr bwMode="auto">
            <a:xfrm>
              <a:off x="3832" y="1817"/>
              <a:ext cx="362" cy="406"/>
            </a:xfrm>
            <a:custGeom>
              <a:avLst/>
              <a:gdLst>
                <a:gd name="T0" fmla="*/ 0 w 374"/>
                <a:gd name="T1" fmla="*/ 0 h 440"/>
                <a:gd name="T2" fmla="*/ 0 w 374"/>
                <a:gd name="T3" fmla="*/ 70 h 440"/>
                <a:gd name="T4" fmla="*/ 297 w 374"/>
                <a:gd name="T5" fmla="*/ 249 h 440"/>
                <a:gd name="T6" fmla="*/ 297 w 374"/>
                <a:gd name="T7" fmla="*/ 180 h 440"/>
                <a:gd name="T8" fmla="*/ 0 w 374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440"/>
                <a:gd name="T17" fmla="*/ 374 w 374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440">
                  <a:moveTo>
                    <a:pt x="0" y="0"/>
                  </a:moveTo>
                  <a:lnTo>
                    <a:pt x="0" y="122"/>
                  </a:lnTo>
                  <a:lnTo>
                    <a:pt x="373" y="439"/>
                  </a:lnTo>
                  <a:lnTo>
                    <a:pt x="373" y="316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456"/>
            <p:cNvSpPr>
              <a:spLocks/>
            </p:cNvSpPr>
            <p:nvPr/>
          </p:nvSpPr>
          <p:spPr bwMode="auto">
            <a:xfrm>
              <a:off x="4165" y="1817"/>
              <a:ext cx="364" cy="406"/>
            </a:xfrm>
            <a:custGeom>
              <a:avLst/>
              <a:gdLst>
                <a:gd name="T0" fmla="*/ 304 w 375"/>
                <a:gd name="T1" fmla="*/ 0 h 440"/>
                <a:gd name="T2" fmla="*/ 304 w 375"/>
                <a:gd name="T3" fmla="*/ 70 h 440"/>
                <a:gd name="T4" fmla="*/ 0 w 375"/>
                <a:gd name="T5" fmla="*/ 249 h 440"/>
                <a:gd name="T6" fmla="*/ 0 w 375"/>
                <a:gd name="T7" fmla="*/ 180 h 440"/>
                <a:gd name="T8" fmla="*/ 304 w 375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5"/>
                <a:gd name="T16" fmla="*/ 0 h 440"/>
                <a:gd name="T17" fmla="*/ 375 w 375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5" h="440">
                  <a:moveTo>
                    <a:pt x="374" y="0"/>
                  </a:moveTo>
                  <a:lnTo>
                    <a:pt x="374" y="122"/>
                  </a:lnTo>
                  <a:lnTo>
                    <a:pt x="0" y="439"/>
                  </a:lnTo>
                  <a:lnTo>
                    <a:pt x="0" y="316"/>
                  </a:lnTo>
                  <a:lnTo>
                    <a:pt x="374" y="0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457"/>
            <p:cNvSpPr>
              <a:spLocks/>
            </p:cNvSpPr>
            <p:nvPr/>
          </p:nvSpPr>
          <p:spPr bwMode="auto">
            <a:xfrm>
              <a:off x="4165" y="2354"/>
              <a:ext cx="364" cy="407"/>
            </a:xfrm>
            <a:custGeom>
              <a:avLst/>
              <a:gdLst>
                <a:gd name="T0" fmla="*/ 304 w 375"/>
                <a:gd name="T1" fmla="*/ 0 h 440"/>
                <a:gd name="T2" fmla="*/ 304 w 375"/>
                <a:gd name="T3" fmla="*/ 71 h 440"/>
                <a:gd name="T4" fmla="*/ 0 w 375"/>
                <a:gd name="T5" fmla="*/ 255 h 440"/>
                <a:gd name="T6" fmla="*/ 0 w 375"/>
                <a:gd name="T7" fmla="*/ 183 h 440"/>
                <a:gd name="T8" fmla="*/ 304 w 375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5"/>
                <a:gd name="T16" fmla="*/ 0 h 440"/>
                <a:gd name="T17" fmla="*/ 375 w 375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5" h="440">
                  <a:moveTo>
                    <a:pt x="374" y="0"/>
                  </a:moveTo>
                  <a:lnTo>
                    <a:pt x="374" y="122"/>
                  </a:lnTo>
                  <a:lnTo>
                    <a:pt x="0" y="439"/>
                  </a:lnTo>
                  <a:lnTo>
                    <a:pt x="0" y="316"/>
                  </a:lnTo>
                  <a:lnTo>
                    <a:pt x="374" y="0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58"/>
            <p:cNvSpPr>
              <a:spLocks/>
            </p:cNvSpPr>
            <p:nvPr/>
          </p:nvSpPr>
          <p:spPr bwMode="auto">
            <a:xfrm>
              <a:off x="3835" y="2621"/>
              <a:ext cx="363" cy="406"/>
            </a:xfrm>
            <a:custGeom>
              <a:avLst/>
              <a:gdLst>
                <a:gd name="T0" fmla="*/ 298 w 375"/>
                <a:gd name="T1" fmla="*/ 0 h 441"/>
                <a:gd name="T2" fmla="*/ 298 w 375"/>
                <a:gd name="T3" fmla="*/ 68 h 441"/>
                <a:gd name="T4" fmla="*/ 0 w 375"/>
                <a:gd name="T5" fmla="*/ 247 h 441"/>
                <a:gd name="T6" fmla="*/ 0 w 375"/>
                <a:gd name="T7" fmla="*/ 178 h 441"/>
                <a:gd name="T8" fmla="*/ 298 w 375"/>
                <a:gd name="T9" fmla="*/ 0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5"/>
                <a:gd name="T16" fmla="*/ 0 h 441"/>
                <a:gd name="T17" fmla="*/ 375 w 375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5" h="441">
                  <a:moveTo>
                    <a:pt x="374" y="0"/>
                  </a:moveTo>
                  <a:lnTo>
                    <a:pt x="374" y="122"/>
                  </a:lnTo>
                  <a:lnTo>
                    <a:pt x="0" y="440"/>
                  </a:lnTo>
                  <a:lnTo>
                    <a:pt x="0" y="317"/>
                  </a:lnTo>
                  <a:lnTo>
                    <a:pt x="374" y="0"/>
                  </a:lnTo>
                </a:path>
              </a:pathLst>
            </a:custGeom>
            <a:solidFill>
              <a:srgbClr val="B760F9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59"/>
            <p:cNvSpPr>
              <a:spLocks/>
            </p:cNvSpPr>
            <p:nvPr/>
          </p:nvSpPr>
          <p:spPr bwMode="auto">
            <a:xfrm>
              <a:off x="3506" y="2889"/>
              <a:ext cx="364" cy="406"/>
            </a:xfrm>
            <a:custGeom>
              <a:avLst/>
              <a:gdLst>
                <a:gd name="T0" fmla="*/ 299 w 376"/>
                <a:gd name="T1" fmla="*/ 0 h 440"/>
                <a:gd name="T2" fmla="*/ 299 w 376"/>
                <a:gd name="T3" fmla="*/ 70 h 440"/>
                <a:gd name="T4" fmla="*/ 0 w 376"/>
                <a:gd name="T5" fmla="*/ 249 h 440"/>
                <a:gd name="T6" fmla="*/ 0 w 376"/>
                <a:gd name="T7" fmla="*/ 180 h 440"/>
                <a:gd name="T8" fmla="*/ 299 w 376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6"/>
                <a:gd name="T16" fmla="*/ 0 h 440"/>
                <a:gd name="T17" fmla="*/ 376 w 376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6" h="440">
                  <a:moveTo>
                    <a:pt x="375" y="0"/>
                  </a:moveTo>
                  <a:lnTo>
                    <a:pt x="375" y="122"/>
                  </a:lnTo>
                  <a:lnTo>
                    <a:pt x="0" y="439"/>
                  </a:lnTo>
                  <a:lnTo>
                    <a:pt x="0" y="316"/>
                  </a:lnTo>
                  <a:lnTo>
                    <a:pt x="375" y="0"/>
                  </a:lnTo>
                </a:path>
              </a:pathLst>
            </a:custGeom>
            <a:solidFill>
              <a:srgbClr val="B760F9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60"/>
            <p:cNvSpPr>
              <a:spLocks/>
            </p:cNvSpPr>
            <p:nvPr/>
          </p:nvSpPr>
          <p:spPr bwMode="auto">
            <a:xfrm>
              <a:off x="3176" y="2890"/>
              <a:ext cx="362" cy="406"/>
            </a:xfrm>
            <a:custGeom>
              <a:avLst/>
              <a:gdLst>
                <a:gd name="T0" fmla="*/ 0 w 373"/>
                <a:gd name="T1" fmla="*/ 0 h 439"/>
                <a:gd name="T2" fmla="*/ 0 w 373"/>
                <a:gd name="T3" fmla="*/ 70 h 439"/>
                <a:gd name="T4" fmla="*/ 302 w 373"/>
                <a:gd name="T5" fmla="*/ 254 h 439"/>
                <a:gd name="T6" fmla="*/ 302 w 373"/>
                <a:gd name="T7" fmla="*/ 183 h 439"/>
                <a:gd name="T8" fmla="*/ 0 w 373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439"/>
                <a:gd name="T17" fmla="*/ 373 w 373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439">
                  <a:moveTo>
                    <a:pt x="0" y="0"/>
                  </a:moveTo>
                  <a:lnTo>
                    <a:pt x="0" y="121"/>
                  </a:lnTo>
                  <a:lnTo>
                    <a:pt x="372" y="438"/>
                  </a:lnTo>
                  <a:lnTo>
                    <a:pt x="372" y="316"/>
                  </a:lnTo>
                  <a:lnTo>
                    <a:pt x="0" y="0"/>
                  </a:lnTo>
                </a:path>
              </a:pathLst>
            </a:custGeom>
            <a:solidFill>
              <a:srgbClr val="500093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461"/>
            <p:cNvSpPr>
              <a:spLocks noChangeArrowheads="1"/>
            </p:cNvSpPr>
            <p:nvPr/>
          </p:nvSpPr>
          <p:spPr bwMode="auto">
            <a:xfrm>
              <a:off x="3814" y="2078"/>
              <a:ext cx="734" cy="592"/>
            </a:xfrm>
            <a:prstGeom prst="diamond">
              <a:avLst/>
            </a:prstGeom>
            <a:solidFill>
              <a:srgbClr val="CF0E3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62"/>
            <p:cNvSpPr>
              <a:spLocks/>
            </p:cNvSpPr>
            <p:nvPr/>
          </p:nvSpPr>
          <p:spPr bwMode="auto">
            <a:xfrm>
              <a:off x="3169" y="1278"/>
              <a:ext cx="363" cy="405"/>
            </a:xfrm>
            <a:custGeom>
              <a:avLst/>
              <a:gdLst>
                <a:gd name="T0" fmla="*/ 0 w 374"/>
                <a:gd name="T1" fmla="*/ 0 h 439"/>
                <a:gd name="T2" fmla="*/ 0 w 374"/>
                <a:gd name="T3" fmla="*/ 70 h 439"/>
                <a:gd name="T4" fmla="*/ 303 w 374"/>
                <a:gd name="T5" fmla="*/ 248 h 439"/>
                <a:gd name="T6" fmla="*/ 303 w 374"/>
                <a:gd name="T7" fmla="*/ 179 h 439"/>
                <a:gd name="T8" fmla="*/ 0 w 374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439"/>
                <a:gd name="T17" fmla="*/ 374 w 374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439">
                  <a:moveTo>
                    <a:pt x="0" y="0"/>
                  </a:moveTo>
                  <a:lnTo>
                    <a:pt x="0" y="122"/>
                  </a:lnTo>
                  <a:lnTo>
                    <a:pt x="373" y="438"/>
                  </a:lnTo>
                  <a:lnTo>
                    <a:pt x="373" y="315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463"/>
            <p:cNvSpPr>
              <a:spLocks noChangeArrowheads="1"/>
            </p:cNvSpPr>
            <p:nvPr/>
          </p:nvSpPr>
          <p:spPr bwMode="auto">
            <a:xfrm>
              <a:off x="3150" y="999"/>
              <a:ext cx="737" cy="595"/>
            </a:xfrm>
            <a:prstGeom prst="diamond">
              <a:avLst/>
            </a:prstGeom>
            <a:solidFill>
              <a:srgbClr val="CF0E3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464"/>
            <p:cNvSpPr>
              <a:spLocks noChangeArrowheads="1"/>
            </p:cNvSpPr>
            <p:nvPr/>
          </p:nvSpPr>
          <p:spPr bwMode="auto">
            <a:xfrm>
              <a:off x="2487" y="1521"/>
              <a:ext cx="12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12" tIns="49212" rIns="100012" bIns="49212">
              <a:spAutoFit/>
            </a:bodyPr>
            <a:lstStyle/>
            <a:p>
              <a:pPr algn="l"/>
              <a:endParaRPr lang="en-US"/>
            </a:p>
          </p:txBody>
        </p:sp>
        <p:sp>
          <p:nvSpPr>
            <p:cNvPr id="37" name="AutoShape 465"/>
            <p:cNvSpPr>
              <a:spLocks noChangeArrowheads="1"/>
            </p:cNvSpPr>
            <p:nvPr/>
          </p:nvSpPr>
          <p:spPr bwMode="auto">
            <a:xfrm>
              <a:off x="833" y="1811"/>
              <a:ext cx="731" cy="592"/>
            </a:xfrm>
            <a:prstGeom prst="diamond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66"/>
            <p:cNvSpPr>
              <a:spLocks noChangeArrowheads="1"/>
            </p:cNvSpPr>
            <p:nvPr/>
          </p:nvSpPr>
          <p:spPr bwMode="auto">
            <a:xfrm>
              <a:off x="3277" y="1070"/>
              <a:ext cx="44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FI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Financial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Accounting</a:t>
              </a:r>
              <a:endParaRPr lang="en-US"/>
            </a:p>
          </p:txBody>
        </p:sp>
        <p:sp>
          <p:nvSpPr>
            <p:cNvPr id="39" name="Rectangle 467"/>
            <p:cNvSpPr>
              <a:spLocks noChangeArrowheads="1"/>
            </p:cNvSpPr>
            <p:nvPr/>
          </p:nvSpPr>
          <p:spPr bwMode="auto">
            <a:xfrm>
              <a:off x="3613" y="1407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 dirty="0">
                  <a:solidFill>
                    <a:srgbClr val="FFFFFF"/>
                  </a:solidFill>
                </a:rPr>
                <a:t>CO</a:t>
              </a:r>
              <a:endParaRPr lang="en-US" sz="1200" dirty="0">
                <a:solidFill>
                  <a:srgbClr val="FFFFFF"/>
                </a:solidFill>
              </a:endParaRPr>
            </a:p>
            <a:p>
              <a:r>
                <a:rPr lang="en-US" sz="1100" dirty="0">
                  <a:solidFill>
                    <a:srgbClr val="FFFFFF"/>
                  </a:solidFill>
                </a:rPr>
                <a:t>Controlling</a:t>
              </a:r>
              <a:endParaRPr lang="en-US" dirty="0"/>
            </a:p>
          </p:txBody>
        </p:sp>
        <p:sp>
          <p:nvSpPr>
            <p:cNvPr id="40" name="Rectangle 468"/>
            <p:cNvSpPr>
              <a:spLocks noChangeArrowheads="1"/>
            </p:cNvSpPr>
            <p:nvPr/>
          </p:nvSpPr>
          <p:spPr bwMode="auto">
            <a:xfrm>
              <a:off x="4013" y="2213"/>
              <a:ext cx="30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PS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Project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System</a:t>
              </a:r>
              <a:endParaRPr lang="en-US"/>
            </a:p>
          </p:txBody>
        </p:sp>
        <p:sp>
          <p:nvSpPr>
            <p:cNvPr id="41" name="Rectangle 469"/>
            <p:cNvSpPr>
              <a:spLocks noChangeArrowheads="1"/>
            </p:cNvSpPr>
            <p:nvPr/>
          </p:nvSpPr>
          <p:spPr bwMode="auto">
            <a:xfrm>
              <a:off x="3633" y="2477"/>
              <a:ext cx="3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WF</a:t>
              </a:r>
              <a:endParaRPr lang="en-US" sz="1200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Workflow</a:t>
              </a:r>
              <a:endParaRPr lang="en-US"/>
            </a:p>
          </p:txBody>
        </p:sp>
        <p:sp>
          <p:nvSpPr>
            <p:cNvPr id="42" name="Rectangle 470"/>
            <p:cNvSpPr>
              <a:spLocks noChangeArrowheads="1"/>
            </p:cNvSpPr>
            <p:nvPr/>
          </p:nvSpPr>
          <p:spPr bwMode="auto">
            <a:xfrm>
              <a:off x="3216" y="2685"/>
              <a:ext cx="624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IS</a:t>
              </a:r>
              <a:endParaRPr lang="en-US" sz="1200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Industry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Solutions</a:t>
              </a:r>
              <a:endParaRPr lang="en-US"/>
            </a:p>
          </p:txBody>
        </p:sp>
        <p:sp>
          <p:nvSpPr>
            <p:cNvPr id="43" name="Rectangle 471"/>
            <p:cNvSpPr>
              <a:spLocks noChangeArrowheads="1"/>
            </p:cNvSpPr>
            <p:nvPr/>
          </p:nvSpPr>
          <p:spPr bwMode="auto">
            <a:xfrm>
              <a:off x="1440" y="1382"/>
              <a:ext cx="864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MM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Materials 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Mgmt.   </a:t>
              </a:r>
              <a:endParaRPr lang="en-US" sz="1100"/>
            </a:p>
          </p:txBody>
        </p:sp>
        <p:sp>
          <p:nvSpPr>
            <p:cNvPr id="44" name="Rectangle 472"/>
            <p:cNvSpPr>
              <a:spLocks noChangeArrowheads="1"/>
            </p:cNvSpPr>
            <p:nvPr/>
          </p:nvSpPr>
          <p:spPr bwMode="auto">
            <a:xfrm>
              <a:off x="1952" y="2682"/>
              <a:ext cx="40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HR</a:t>
              </a:r>
              <a:endParaRPr lang="en-US" sz="1200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Human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Resources</a:t>
              </a:r>
              <a:endParaRPr lang="en-US"/>
            </a:p>
          </p:txBody>
        </p:sp>
        <p:sp>
          <p:nvSpPr>
            <p:cNvPr id="45" name="Rectangle 473"/>
            <p:cNvSpPr>
              <a:spLocks noChangeArrowheads="1"/>
            </p:cNvSpPr>
            <p:nvPr/>
          </p:nvSpPr>
          <p:spPr bwMode="auto">
            <a:xfrm>
              <a:off x="1920" y="1056"/>
              <a:ext cx="57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SD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Sales and 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Distribution</a:t>
              </a:r>
              <a:endParaRPr lang="en-US"/>
            </a:p>
          </p:txBody>
        </p:sp>
        <p:sp>
          <p:nvSpPr>
            <p:cNvPr id="46" name="Rectangle 474"/>
            <p:cNvSpPr>
              <a:spLocks noChangeArrowheads="1"/>
            </p:cNvSpPr>
            <p:nvPr/>
          </p:nvSpPr>
          <p:spPr bwMode="auto">
            <a:xfrm>
              <a:off x="1293" y="1618"/>
              <a:ext cx="43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PP</a:t>
              </a:r>
              <a:endParaRPr lang="en-US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Production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Planning</a:t>
              </a:r>
              <a:endParaRPr lang="en-US"/>
            </a:p>
          </p:txBody>
        </p:sp>
        <p:sp>
          <p:nvSpPr>
            <p:cNvPr id="47" name="Rectangle 475"/>
            <p:cNvSpPr>
              <a:spLocks noChangeArrowheads="1"/>
            </p:cNvSpPr>
            <p:nvPr/>
          </p:nvSpPr>
          <p:spPr bwMode="auto">
            <a:xfrm>
              <a:off x="1212" y="2160"/>
              <a:ext cx="63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QM</a:t>
              </a:r>
              <a:endParaRPr lang="en-US" sz="1200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Quality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Mgmt.</a:t>
              </a:r>
              <a:endParaRPr lang="en-US"/>
            </a:p>
          </p:txBody>
        </p:sp>
        <p:sp>
          <p:nvSpPr>
            <p:cNvPr id="48" name="Rectangle 476"/>
            <p:cNvSpPr>
              <a:spLocks noChangeArrowheads="1"/>
            </p:cNvSpPr>
            <p:nvPr/>
          </p:nvSpPr>
          <p:spPr bwMode="auto">
            <a:xfrm>
              <a:off x="1431" y="2447"/>
              <a:ext cx="87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PM</a:t>
              </a:r>
              <a:endParaRPr lang="en-US" sz="1200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Plant Maintenance</a:t>
              </a:r>
              <a:endParaRPr lang="en-US"/>
            </a:p>
          </p:txBody>
        </p:sp>
        <p:sp>
          <p:nvSpPr>
            <p:cNvPr id="49" name="Freeform 477"/>
            <p:cNvSpPr>
              <a:spLocks/>
            </p:cNvSpPr>
            <p:nvPr/>
          </p:nvSpPr>
          <p:spPr bwMode="auto">
            <a:xfrm>
              <a:off x="853" y="2094"/>
              <a:ext cx="366" cy="405"/>
            </a:xfrm>
            <a:custGeom>
              <a:avLst/>
              <a:gdLst>
                <a:gd name="T0" fmla="*/ 0 w 377"/>
                <a:gd name="T1" fmla="*/ 0 h 439"/>
                <a:gd name="T2" fmla="*/ 0 w 377"/>
                <a:gd name="T3" fmla="*/ 69 h 439"/>
                <a:gd name="T4" fmla="*/ 306 w 377"/>
                <a:gd name="T5" fmla="*/ 248 h 439"/>
                <a:gd name="T6" fmla="*/ 306 w 377"/>
                <a:gd name="T7" fmla="*/ 180 h 439"/>
                <a:gd name="T8" fmla="*/ 0 w 377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"/>
                <a:gd name="T16" fmla="*/ 0 h 439"/>
                <a:gd name="T17" fmla="*/ 377 w 377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" h="439">
                  <a:moveTo>
                    <a:pt x="0" y="0"/>
                  </a:moveTo>
                  <a:lnTo>
                    <a:pt x="0" y="121"/>
                  </a:lnTo>
                  <a:lnTo>
                    <a:pt x="376" y="438"/>
                  </a:lnTo>
                  <a:lnTo>
                    <a:pt x="376" y="316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8"/>
            <p:cNvSpPr>
              <a:spLocks/>
            </p:cNvSpPr>
            <p:nvPr/>
          </p:nvSpPr>
          <p:spPr bwMode="auto">
            <a:xfrm>
              <a:off x="4493" y="2097"/>
              <a:ext cx="364" cy="406"/>
            </a:xfrm>
            <a:custGeom>
              <a:avLst/>
              <a:gdLst>
                <a:gd name="T0" fmla="*/ 304 w 375"/>
                <a:gd name="T1" fmla="*/ 0 h 439"/>
                <a:gd name="T2" fmla="*/ 304 w 375"/>
                <a:gd name="T3" fmla="*/ 70 h 439"/>
                <a:gd name="T4" fmla="*/ 0 w 375"/>
                <a:gd name="T5" fmla="*/ 254 h 439"/>
                <a:gd name="T6" fmla="*/ 0 w 375"/>
                <a:gd name="T7" fmla="*/ 183 h 439"/>
                <a:gd name="T8" fmla="*/ 304 w 375"/>
                <a:gd name="T9" fmla="*/ 0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5"/>
                <a:gd name="T16" fmla="*/ 0 h 439"/>
                <a:gd name="T17" fmla="*/ 375 w 375"/>
                <a:gd name="T18" fmla="*/ 439 h 4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5" h="439">
                  <a:moveTo>
                    <a:pt x="374" y="0"/>
                  </a:moveTo>
                  <a:lnTo>
                    <a:pt x="374" y="121"/>
                  </a:lnTo>
                  <a:lnTo>
                    <a:pt x="0" y="438"/>
                  </a:lnTo>
                  <a:lnTo>
                    <a:pt x="0" y="316"/>
                  </a:lnTo>
                  <a:lnTo>
                    <a:pt x="374" y="0"/>
                  </a:lnTo>
                </a:path>
              </a:pathLst>
            </a:custGeom>
            <a:solidFill>
              <a:srgbClr val="E5405D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79"/>
            <p:cNvSpPr>
              <a:spLocks noChangeArrowheads="1"/>
            </p:cNvSpPr>
            <p:nvPr/>
          </p:nvSpPr>
          <p:spPr bwMode="auto">
            <a:xfrm>
              <a:off x="1036" y="1875"/>
              <a:ext cx="29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SM</a:t>
              </a:r>
              <a:endParaRPr lang="en-US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Service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Mgmt.</a:t>
              </a:r>
              <a:endParaRPr lang="en-US"/>
            </a:p>
          </p:txBody>
        </p:sp>
        <p:sp>
          <p:nvSpPr>
            <p:cNvPr id="52" name="AutoShape 480"/>
            <p:cNvSpPr>
              <a:spLocks noChangeArrowheads="1"/>
            </p:cNvSpPr>
            <p:nvPr/>
          </p:nvSpPr>
          <p:spPr bwMode="auto">
            <a:xfrm>
              <a:off x="4142" y="1805"/>
              <a:ext cx="734" cy="591"/>
            </a:xfrm>
            <a:prstGeom prst="diamond">
              <a:avLst/>
            </a:prstGeom>
            <a:solidFill>
              <a:srgbClr val="CF0E3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1"/>
            <p:cNvSpPr>
              <a:spLocks noChangeArrowheads="1"/>
            </p:cNvSpPr>
            <p:nvPr/>
          </p:nvSpPr>
          <p:spPr bwMode="auto">
            <a:xfrm>
              <a:off x="2256" y="1776"/>
              <a:ext cx="1128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012" tIns="49212" rIns="100012" bIns="49212">
              <a:spAutoFit/>
            </a:bodyPr>
            <a:lstStyle/>
            <a:p>
              <a:r>
                <a:rPr lang="en-US" sz="3200">
                  <a:solidFill>
                    <a:srgbClr val="FFFFFF"/>
                  </a:solidFill>
                </a:rPr>
                <a:t>SAP ERP </a:t>
              </a:r>
            </a:p>
            <a:p>
              <a:r>
                <a:rPr lang="en-US" sz="3200">
                  <a:solidFill>
                    <a:srgbClr val="FFFFFF"/>
                  </a:solidFill>
                </a:rPr>
                <a:t>ECC</a:t>
              </a:r>
              <a:endParaRPr lang="en-US"/>
            </a:p>
          </p:txBody>
        </p:sp>
        <p:sp>
          <p:nvSpPr>
            <p:cNvPr id="54" name="Rectangle 482"/>
            <p:cNvSpPr>
              <a:spLocks noChangeArrowheads="1"/>
            </p:cNvSpPr>
            <p:nvPr/>
          </p:nvSpPr>
          <p:spPr bwMode="auto">
            <a:xfrm>
              <a:off x="4263" y="1897"/>
              <a:ext cx="43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EC</a:t>
              </a:r>
              <a:endParaRPr lang="en-US" sz="1200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Enterprise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Controlling</a:t>
              </a:r>
              <a:endParaRPr lang="en-US"/>
            </a:p>
          </p:txBody>
        </p:sp>
        <p:sp>
          <p:nvSpPr>
            <p:cNvPr id="55" name="Rectangle 483"/>
            <p:cNvSpPr>
              <a:spLocks noChangeArrowheads="1"/>
            </p:cNvSpPr>
            <p:nvPr/>
          </p:nvSpPr>
          <p:spPr bwMode="auto">
            <a:xfrm>
              <a:off x="3911" y="1639"/>
              <a:ext cx="4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0638" tIns="11112" rIns="20638" bIns="11112">
              <a:spAutoFit/>
            </a:bodyPr>
            <a:lstStyle/>
            <a:p>
              <a:r>
                <a:rPr lang="en-US" sz="1700">
                  <a:solidFill>
                    <a:srgbClr val="FFFFFF"/>
                  </a:solidFill>
                </a:rPr>
                <a:t>AM</a:t>
              </a:r>
              <a:endParaRPr lang="en-US" sz="1200">
                <a:solidFill>
                  <a:srgbClr val="FFFFFF"/>
                </a:solidFill>
              </a:endParaRPr>
            </a:p>
            <a:p>
              <a:r>
                <a:rPr lang="en-US" sz="1100">
                  <a:solidFill>
                    <a:srgbClr val="FFFFFF"/>
                  </a:solidFill>
                </a:rPr>
                <a:t>Fixed Assets</a:t>
              </a:r>
            </a:p>
            <a:p>
              <a:r>
                <a:rPr lang="en-US" sz="1100">
                  <a:solidFill>
                    <a:srgbClr val="FFFFFF"/>
                  </a:solidFill>
                </a:rPr>
                <a:t>Mgmt.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8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DDEA-DDAC-1942-BEA3-70754C5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Calculated Fields</a:t>
            </a:r>
            <a:br>
              <a:rPr lang="en-US" b="1" dirty="0"/>
            </a:br>
            <a:r>
              <a:rPr lang="en-US" sz="3200" dirty="0"/>
              <a:t>Example 6.4 </a:t>
            </a:r>
            <a:r>
              <a:rPr lang="en-US" sz="3200" i="1" dirty="0"/>
              <a:t>Produce a list of monthly salaries for all staff, showing staff number, first/last name, and  salary.</a:t>
            </a:r>
            <a:br>
              <a:rPr lang="en-US" sz="3200" i="1" dirty="0"/>
            </a:br>
            <a:endParaRPr lang="en-US" sz="3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6FD4C-89F0-344D-BE14-3CB4AF69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09" y="3891398"/>
            <a:ext cx="5495413" cy="28956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B32D5EA-C958-C840-A6C8-4F7B8C4F9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u="sng" dirty="0"/>
              <a:t>Produce list of monthly salaries for all staff, showing staff number, first/last name, and  salary.</a:t>
            </a:r>
            <a:endParaRPr lang="en-US" dirty="0"/>
          </a:p>
          <a:p>
            <a:pPr marL="1377950" indent="-1146175">
              <a:buNone/>
            </a:pPr>
            <a:endParaRPr lang="en-US" sz="1200" dirty="0"/>
          </a:p>
          <a:p>
            <a:pPr marL="1377950" indent="-1146175">
              <a:buNone/>
            </a:pPr>
            <a:r>
              <a:rPr lang="en-US" sz="2400" b="1" dirty="0"/>
              <a:t>SELECT</a:t>
            </a:r>
            <a:r>
              <a:rPr lang="en-US" sz="2400" dirty="0"/>
              <a:t>	</a:t>
            </a:r>
            <a:r>
              <a:rPr lang="en-US" sz="2400" dirty="0" err="1"/>
              <a:t>staffNo</a:t>
            </a:r>
            <a:r>
              <a:rPr lang="en-US" sz="2400" dirty="0"/>
              <a:t>, fName, lName, </a:t>
            </a:r>
            <a:r>
              <a:rPr lang="en-US" sz="2400" i="1" dirty="0">
                <a:solidFill>
                  <a:srgbClr val="FF0000"/>
                </a:solidFill>
              </a:rPr>
              <a:t>salary/12</a:t>
            </a:r>
          </a:p>
          <a:p>
            <a:pPr marL="1377950" indent="-1146175">
              <a:buNone/>
            </a:pPr>
            <a:r>
              <a:rPr lang="en-US" sz="2400" b="1" dirty="0"/>
              <a:t>FROM</a:t>
            </a:r>
            <a:r>
              <a:rPr lang="en-US" sz="2400" dirty="0"/>
              <a:t>	Staff;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Statement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27213" indent="-1827213">
              <a:buNone/>
            </a:pPr>
            <a:r>
              <a:rPr lang="en-US" b="1" dirty="0"/>
              <a:t>SELECT</a:t>
            </a:r>
            <a:r>
              <a:rPr lang="en-US" dirty="0"/>
              <a:t>		Specifies which columns are to appear in output </a:t>
            </a:r>
            <a:r>
              <a:rPr lang="en-US" altLang="zh-CN" dirty="0"/>
              <a:t>(columns in new table -- vertical)</a:t>
            </a:r>
            <a:endParaRPr lang="en-US" dirty="0"/>
          </a:p>
          <a:p>
            <a:pPr marL="1827213" indent="-1827213">
              <a:buNone/>
            </a:pPr>
            <a:r>
              <a:rPr lang="en-US" b="1" dirty="0"/>
              <a:t>FROM</a:t>
            </a:r>
            <a:r>
              <a:rPr lang="en-US" dirty="0"/>
              <a:t>		Specifies table(s) to be used (raw materials)</a:t>
            </a:r>
          </a:p>
          <a:p>
            <a:pPr marL="1827213" indent="-1827213">
              <a:buNone/>
            </a:pP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		Filters rows </a:t>
            </a:r>
            <a:r>
              <a:rPr lang="en-US" altLang="zh-CN" dirty="0">
                <a:solidFill>
                  <a:srgbClr val="FF0000"/>
                </a:solidFill>
              </a:rPr>
              <a:t>(rows in new table -- horizontal)</a:t>
            </a:r>
            <a:endParaRPr lang="en-US" dirty="0"/>
          </a:p>
          <a:p>
            <a:pPr marL="1827213" indent="-1827213">
              <a:buNone/>
            </a:pPr>
            <a:r>
              <a:rPr lang="en-US" b="1" dirty="0"/>
              <a:t>GROUP BY</a:t>
            </a:r>
            <a:r>
              <a:rPr lang="en-US" dirty="0"/>
              <a:t>	Forms groups of rows with same column value</a:t>
            </a:r>
          </a:p>
          <a:p>
            <a:pPr marL="1827213" indent="-1827213">
              <a:buNone/>
            </a:pPr>
            <a:r>
              <a:rPr lang="en-US" b="1" dirty="0"/>
              <a:t>HAVING</a:t>
            </a:r>
            <a:r>
              <a:rPr lang="en-US" dirty="0"/>
              <a:t>	Filters groups subject to some condition</a:t>
            </a:r>
          </a:p>
          <a:p>
            <a:pPr marL="1827213" indent="-1827213">
              <a:buNone/>
            </a:pPr>
            <a:r>
              <a:rPr lang="en-US" b="1" dirty="0"/>
              <a:t>ORDER BY</a:t>
            </a:r>
            <a:r>
              <a:rPr lang="en-US" dirty="0"/>
              <a:t>	Specifies the order of the output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832B6-55D4-4BD8-A7D1-6030B394877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2544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Several approaches to filter rows</a:t>
            </a:r>
          </a:p>
          <a:p>
            <a:r>
              <a:rPr lang="en-US" altLang="zh-CN" dirty="0"/>
              <a:t>Comparison</a:t>
            </a:r>
          </a:p>
          <a:p>
            <a:r>
              <a:rPr lang="en-US" altLang="zh-CN" dirty="0"/>
              <a:t>Range</a:t>
            </a:r>
          </a:p>
          <a:p>
            <a:r>
              <a:rPr lang="en-US" altLang="zh-CN" dirty="0"/>
              <a:t>Set Membership</a:t>
            </a:r>
          </a:p>
          <a:p>
            <a:r>
              <a:rPr lang="en-US" altLang="zh-CN" dirty="0"/>
              <a:t>Pattern Match</a:t>
            </a:r>
          </a:p>
          <a:p>
            <a:r>
              <a:rPr lang="en-US" altLang="zh-CN" dirty="0"/>
              <a:t>NULL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Can be combined with “AND” or “OR” 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C865-6D85-AB43-86A6-5808C716B4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B075F-654E-FC4C-A140-EB038A47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BETWEEN-AN</a:t>
            </a:r>
            <a:r>
              <a:rPr lang="en-US" sz="4000" dirty="0"/>
              <a:t>D</a:t>
            </a:r>
            <a:br>
              <a:rPr lang="en-US" sz="4000" dirty="0"/>
            </a:br>
            <a:r>
              <a:rPr lang="en-US" sz="4000" dirty="0"/>
              <a:t>(Range Search Condition - Example 6.7)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B7331-620F-489A-8047-E3F536226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85584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19A295A-E52E-9E44-9F0E-875E8D62548C}"/>
              </a:ext>
            </a:extLst>
          </p:cNvPr>
          <p:cNvSpPr/>
          <p:nvPr/>
        </p:nvSpPr>
        <p:spPr>
          <a:xfrm>
            <a:off x="5857794" y="32443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BF034-D49F-FF4C-A6DB-61AEC8680389}"/>
              </a:ext>
            </a:extLst>
          </p:cNvPr>
          <p:cNvSpPr/>
          <p:nvPr/>
        </p:nvSpPr>
        <p:spPr>
          <a:xfrm>
            <a:off x="5857794" y="32443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6.7</a:t>
            </a:r>
          </a:p>
        </p:txBody>
      </p:sp>
    </p:spTree>
    <p:extLst>
      <p:ext uri="{BB962C8B-B14F-4D97-AF65-F5344CB8AC3E}">
        <p14:creationId xmlns:p14="http://schemas.microsoft.com/office/powerpoint/2010/main" val="243224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7CAC7-D39E-2747-B047-41766014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IN/NOT IN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(Set Membership Search Condition – Example 6.8)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2F76-4D4F-3C43-8CAF-3644CB66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Tests whether a data value matches one of a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270956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6.8: Set Membership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List all managers and supervisors.</a:t>
            </a:r>
          </a:p>
          <a:p>
            <a:pPr marL="1425575" lvl="1" indent="-1187450">
              <a:buNone/>
            </a:pPr>
            <a:endParaRPr lang="en-US" sz="1200" dirty="0"/>
          </a:p>
          <a:p>
            <a:pPr marL="1425575" lvl="1" indent="-1187450">
              <a:buNone/>
            </a:pPr>
            <a:r>
              <a:rPr lang="en-US" b="1" dirty="0"/>
              <a:t>SELECT</a:t>
            </a:r>
            <a:r>
              <a:rPr lang="en-US" dirty="0"/>
              <a:t>	</a:t>
            </a:r>
            <a:r>
              <a:rPr lang="en-US" dirty="0" err="1"/>
              <a:t>staffNo</a:t>
            </a:r>
            <a:r>
              <a:rPr lang="en-US" dirty="0"/>
              <a:t>, fName, lName, position</a:t>
            </a:r>
          </a:p>
          <a:p>
            <a:pPr marL="1425575" lvl="1" indent="-1187450">
              <a:buNone/>
            </a:pPr>
            <a:r>
              <a:rPr lang="en-US" b="1" dirty="0"/>
              <a:t>FROM</a:t>
            </a:r>
            <a:r>
              <a:rPr lang="en-US" dirty="0"/>
              <a:t>	Staff</a:t>
            </a:r>
          </a:p>
          <a:p>
            <a:pPr marL="1425575" lvl="1" indent="-1187450">
              <a:buNone/>
            </a:pPr>
            <a:r>
              <a:rPr lang="en-US" b="1" dirty="0"/>
              <a:t>WHERE</a:t>
            </a:r>
            <a:r>
              <a:rPr lang="en-US" dirty="0"/>
              <a:t>	</a:t>
            </a:r>
            <a:r>
              <a:rPr lang="en-US" i="1" dirty="0">
                <a:solidFill>
                  <a:srgbClr val="FF0000"/>
                </a:solidFill>
              </a:rPr>
              <a:t>position </a:t>
            </a:r>
            <a:r>
              <a:rPr lang="en-US" b="1" i="1" dirty="0">
                <a:solidFill>
                  <a:srgbClr val="FF0000"/>
                </a:solidFill>
              </a:rPr>
              <a:t>IN</a:t>
            </a:r>
            <a:r>
              <a:rPr lang="en-US" i="1" dirty="0">
                <a:solidFill>
                  <a:srgbClr val="FF0000"/>
                </a:solidFill>
              </a:rPr>
              <a:t> (‘Manager’, ‘Supervisor’);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2593-CDEE-4EAF-AB08-A28E65AE0E6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0" name="Rounded Rectangle 9"/>
          <p:cNvSpPr/>
          <p:nvPr/>
        </p:nvSpPr>
        <p:spPr bwMode="auto">
          <a:xfrm>
            <a:off x="1046375" y="2292273"/>
            <a:ext cx="6019800" cy="1447800"/>
          </a:xfrm>
          <a:prstGeom prst="round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1600" b="1" dirty="0">
              <a:latin typeface="Arial" charset="0"/>
              <a:ea typeface="MS PMincho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95" y="4001294"/>
            <a:ext cx="7071360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524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ERP Example: SAP</vt:lpstr>
      <vt:lpstr>Calculated Fields Example 6.4 Produce a list of monthly salaries for all staff, showing staff number, first/last name, and  salary. </vt:lpstr>
      <vt:lpstr>WHERE Statement</vt:lpstr>
      <vt:lpstr>WHERE </vt:lpstr>
      <vt:lpstr>BETWEEN-AND (Range Search Condition - Example 6.7)</vt:lpstr>
      <vt:lpstr>IN/NOT IN  (Set Membership Search Condition – Example 6.8)</vt:lpstr>
      <vt:lpstr>Example 6.8: Set Membership</vt:lpstr>
      <vt:lpstr>Example 6.9: Pattern Matching</vt:lpstr>
      <vt:lpstr>Example 6.10: NULL Search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7</cp:revision>
  <cp:lastPrinted>2022-02-03T05:39:49Z</cp:lastPrinted>
  <dcterms:created xsi:type="dcterms:W3CDTF">2022-02-03T05:13:55Z</dcterms:created>
  <dcterms:modified xsi:type="dcterms:W3CDTF">2022-05-02T20:41:11Z</dcterms:modified>
</cp:coreProperties>
</file>