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621" r:id="rId2"/>
    <p:sldId id="535" r:id="rId3"/>
    <p:sldId id="536" r:id="rId4"/>
    <p:sldId id="843" r:id="rId5"/>
    <p:sldId id="633" r:id="rId6"/>
    <p:sldId id="632" r:id="rId7"/>
    <p:sldId id="844" r:id="rId8"/>
    <p:sldId id="443" r:id="rId9"/>
    <p:sldId id="873" r:id="rId10"/>
    <p:sldId id="874" r:id="rId11"/>
    <p:sldId id="348" r:id="rId12"/>
    <p:sldId id="839" r:id="rId13"/>
    <p:sldId id="337" r:id="rId14"/>
    <p:sldId id="658" r:id="rId15"/>
    <p:sldId id="835" r:id="rId16"/>
    <p:sldId id="353" r:id="rId17"/>
    <p:sldId id="533" r:id="rId18"/>
    <p:sldId id="656" r:id="rId19"/>
    <p:sldId id="537" r:id="rId20"/>
    <p:sldId id="641" r:id="rId21"/>
    <p:sldId id="630" r:id="rId22"/>
    <p:sldId id="584" r:id="rId23"/>
    <p:sldId id="586" r:id="rId24"/>
    <p:sldId id="544" r:id="rId25"/>
    <p:sldId id="546" r:id="rId26"/>
    <p:sldId id="547" r:id="rId27"/>
    <p:sldId id="552" r:id="rId28"/>
    <p:sldId id="592" r:id="rId29"/>
    <p:sldId id="636" r:id="rId30"/>
    <p:sldId id="634" r:id="rId31"/>
    <p:sldId id="591" r:id="rId32"/>
    <p:sldId id="55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3"/>
    <p:restoredTop sz="96327"/>
  </p:normalViewPr>
  <p:slideViewPr>
    <p:cSldViewPr snapToGrid="0" snapToObjects="1">
      <p:cViewPr varScale="1">
        <p:scale>
          <a:sx n="111" d="100"/>
          <a:sy n="111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A76283-AD39-4C0D-A502-7A6C35A9F5D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D30F8AC-D3AA-4FC5-944C-F6A8134871C4}">
      <dgm:prSet/>
      <dgm:spPr/>
      <dgm:t>
        <a:bodyPr/>
        <a:lstStyle/>
        <a:p>
          <a:r>
            <a:rPr lang="en-US"/>
            <a:t>Address product identification, data definitions, business document lay out, or business process sequences</a:t>
          </a:r>
        </a:p>
      </dgm:t>
    </dgm:pt>
    <dgm:pt modelId="{A68E7EFC-EA9C-49AC-9F52-296EF5CDB62C}" type="parTrans" cxnId="{98444B3C-FAF9-4254-AAF4-03CCBB51CF3C}">
      <dgm:prSet/>
      <dgm:spPr/>
      <dgm:t>
        <a:bodyPr/>
        <a:lstStyle/>
        <a:p>
          <a:endParaRPr lang="en-US"/>
        </a:p>
      </dgm:t>
    </dgm:pt>
    <dgm:pt modelId="{FEB77AEF-5911-4039-8A8E-42AB27EA9FA1}" type="sibTrans" cxnId="{98444B3C-FAF9-4254-AAF4-03CCBB51CF3C}">
      <dgm:prSet/>
      <dgm:spPr/>
      <dgm:t>
        <a:bodyPr/>
        <a:lstStyle/>
        <a:p>
          <a:endParaRPr lang="en-US"/>
        </a:p>
      </dgm:t>
    </dgm:pt>
    <dgm:pt modelId="{24485873-2B10-44B8-8BC5-05A524D0DC06}">
      <dgm:prSet/>
      <dgm:spPr/>
      <dgm:t>
        <a:bodyPr/>
        <a:lstStyle/>
        <a:p>
          <a:r>
            <a:rPr lang="en-US"/>
            <a:t>RosettaNet (electronics)</a:t>
          </a:r>
        </a:p>
      </dgm:t>
    </dgm:pt>
    <dgm:pt modelId="{4F47C8B8-1877-4512-B75C-F7A9640D7563}" type="parTrans" cxnId="{BB807658-5793-4465-9777-3FD90AC82211}">
      <dgm:prSet/>
      <dgm:spPr/>
      <dgm:t>
        <a:bodyPr/>
        <a:lstStyle/>
        <a:p>
          <a:endParaRPr lang="en-US"/>
        </a:p>
      </dgm:t>
    </dgm:pt>
    <dgm:pt modelId="{24280B55-6CDC-474A-B5B6-21E821AA3F48}" type="sibTrans" cxnId="{BB807658-5793-4465-9777-3FD90AC82211}">
      <dgm:prSet/>
      <dgm:spPr/>
      <dgm:t>
        <a:bodyPr/>
        <a:lstStyle/>
        <a:p>
          <a:endParaRPr lang="en-US"/>
        </a:p>
      </dgm:t>
    </dgm:pt>
    <dgm:pt modelId="{FD324F5A-458C-4B54-8C7E-433D784964F3}">
      <dgm:prSet/>
      <dgm:spPr/>
      <dgm:t>
        <a:bodyPr/>
        <a:lstStyle/>
        <a:p>
          <a:r>
            <a:rPr lang="en-US"/>
            <a:t>Chemical Industry Data Exchange</a:t>
          </a:r>
        </a:p>
      </dgm:t>
    </dgm:pt>
    <dgm:pt modelId="{FDCAAA25-7222-4CFC-8D88-0B94F4DAA190}" type="parTrans" cxnId="{E40C2DB6-92B0-4410-A388-E021F67B39D2}">
      <dgm:prSet/>
      <dgm:spPr/>
      <dgm:t>
        <a:bodyPr/>
        <a:lstStyle/>
        <a:p>
          <a:endParaRPr lang="en-US"/>
        </a:p>
      </dgm:t>
    </dgm:pt>
    <dgm:pt modelId="{B00AEED3-EA3A-4DEC-8144-D4324B0FC60E}" type="sibTrans" cxnId="{E40C2DB6-92B0-4410-A388-E021F67B39D2}">
      <dgm:prSet/>
      <dgm:spPr/>
      <dgm:t>
        <a:bodyPr/>
        <a:lstStyle/>
        <a:p>
          <a:endParaRPr lang="en-US"/>
        </a:p>
      </dgm:t>
    </dgm:pt>
    <dgm:pt modelId="{48073080-B021-4E62-88AF-289FEECAF543}">
      <dgm:prSet/>
      <dgm:spPr/>
      <dgm:t>
        <a:bodyPr/>
        <a:lstStyle/>
        <a:p>
          <a:r>
            <a:rPr lang="en-US"/>
            <a:t>ACORD (insurance)</a:t>
          </a:r>
        </a:p>
      </dgm:t>
    </dgm:pt>
    <dgm:pt modelId="{9227148B-4397-462C-9AFD-EE2ED6413493}" type="parTrans" cxnId="{44AE219A-B843-4E97-AC0A-A15963E05BE2}">
      <dgm:prSet/>
      <dgm:spPr/>
      <dgm:t>
        <a:bodyPr/>
        <a:lstStyle/>
        <a:p>
          <a:endParaRPr lang="en-US"/>
        </a:p>
      </dgm:t>
    </dgm:pt>
    <dgm:pt modelId="{F1A03242-49F0-4731-AA1F-7A23CD679F30}" type="sibTrans" cxnId="{44AE219A-B843-4E97-AC0A-A15963E05BE2}">
      <dgm:prSet/>
      <dgm:spPr/>
      <dgm:t>
        <a:bodyPr/>
        <a:lstStyle/>
        <a:p>
          <a:endParaRPr lang="en-US"/>
        </a:p>
      </dgm:t>
    </dgm:pt>
    <dgm:pt modelId="{070087CC-5771-4BE3-8FD9-D683378B3F63}">
      <dgm:prSet/>
      <dgm:spPr/>
      <dgm:t>
        <a:bodyPr/>
        <a:lstStyle/>
        <a:p>
          <a:r>
            <a:rPr lang="en-US"/>
            <a:t>Petroleum Industry Data Exchange</a:t>
          </a:r>
        </a:p>
      </dgm:t>
    </dgm:pt>
    <dgm:pt modelId="{F523BDFD-CD55-42BC-8C24-7C542EF5147A}" type="parTrans" cxnId="{9826592E-6AD8-457A-BEF3-BC8E3D6C972D}">
      <dgm:prSet/>
      <dgm:spPr/>
      <dgm:t>
        <a:bodyPr/>
        <a:lstStyle/>
        <a:p>
          <a:endParaRPr lang="en-US"/>
        </a:p>
      </dgm:t>
    </dgm:pt>
    <dgm:pt modelId="{11CA4E9E-7566-4109-83C7-7B4F0F8E6828}" type="sibTrans" cxnId="{9826592E-6AD8-457A-BEF3-BC8E3D6C972D}">
      <dgm:prSet/>
      <dgm:spPr/>
      <dgm:t>
        <a:bodyPr/>
        <a:lstStyle/>
        <a:p>
          <a:endParaRPr lang="en-US"/>
        </a:p>
      </dgm:t>
    </dgm:pt>
    <dgm:pt modelId="{C2384153-A5C4-45A9-9672-119645CD6F98}">
      <dgm:prSet/>
      <dgm:spPr/>
      <dgm:t>
        <a:bodyPr/>
        <a:lstStyle/>
        <a:p>
          <a:r>
            <a:rPr lang="en-US"/>
            <a:t>Automotive Industry Action Group</a:t>
          </a:r>
        </a:p>
      </dgm:t>
    </dgm:pt>
    <dgm:pt modelId="{22A0663E-4003-4FB1-8B50-07CA8240391B}" type="parTrans" cxnId="{8C27E30D-2693-45F7-B415-9DF3FA205638}">
      <dgm:prSet/>
      <dgm:spPr/>
      <dgm:t>
        <a:bodyPr/>
        <a:lstStyle/>
        <a:p>
          <a:endParaRPr lang="en-US"/>
        </a:p>
      </dgm:t>
    </dgm:pt>
    <dgm:pt modelId="{6E354F55-FD2E-4638-8DB8-1A8A12A4E664}" type="sibTrans" cxnId="{8C27E30D-2693-45F7-B415-9DF3FA205638}">
      <dgm:prSet/>
      <dgm:spPr/>
      <dgm:t>
        <a:bodyPr/>
        <a:lstStyle/>
        <a:p>
          <a:endParaRPr lang="en-US"/>
        </a:p>
      </dgm:t>
    </dgm:pt>
    <dgm:pt modelId="{33DE0395-2E25-41EC-B9B6-671951E25A5C}">
      <dgm:prSet/>
      <dgm:spPr/>
      <dgm:t>
        <a:bodyPr/>
        <a:lstStyle/>
        <a:p>
          <a:r>
            <a:rPr lang="en-US"/>
            <a:t>Aerospace Industries Association</a:t>
          </a:r>
        </a:p>
      </dgm:t>
    </dgm:pt>
    <dgm:pt modelId="{BDBE64DF-0DBC-4C58-8939-3CC40816D864}" type="parTrans" cxnId="{48B4DF9D-A2D5-4D49-A126-0DCBAD26E394}">
      <dgm:prSet/>
      <dgm:spPr/>
      <dgm:t>
        <a:bodyPr/>
        <a:lstStyle/>
        <a:p>
          <a:endParaRPr lang="en-US"/>
        </a:p>
      </dgm:t>
    </dgm:pt>
    <dgm:pt modelId="{4D60273E-132A-4A74-A82D-BBB76518B2B1}" type="sibTrans" cxnId="{48B4DF9D-A2D5-4D49-A126-0DCBAD26E394}">
      <dgm:prSet/>
      <dgm:spPr/>
      <dgm:t>
        <a:bodyPr/>
        <a:lstStyle/>
        <a:p>
          <a:endParaRPr lang="en-US"/>
        </a:p>
      </dgm:t>
    </dgm:pt>
    <dgm:pt modelId="{24919DB2-F787-4DF2-9D63-88E416D8C255}">
      <dgm:prSet/>
      <dgm:spPr/>
      <dgm:t>
        <a:bodyPr/>
        <a:lstStyle/>
        <a:p>
          <a:r>
            <a:rPr lang="en-US"/>
            <a:t>MERS (mortgage industry)</a:t>
          </a:r>
        </a:p>
      </dgm:t>
    </dgm:pt>
    <dgm:pt modelId="{14FBEC4F-7C57-413B-8D8F-A06CA47A13FF}" type="parTrans" cxnId="{7A4E8767-805B-407D-B216-E271CF638F6A}">
      <dgm:prSet/>
      <dgm:spPr/>
      <dgm:t>
        <a:bodyPr/>
        <a:lstStyle/>
        <a:p>
          <a:endParaRPr lang="en-US"/>
        </a:p>
      </dgm:t>
    </dgm:pt>
    <dgm:pt modelId="{60CA539C-34B3-4344-8092-85D1CC95378B}" type="sibTrans" cxnId="{7A4E8767-805B-407D-B216-E271CF638F6A}">
      <dgm:prSet/>
      <dgm:spPr/>
      <dgm:t>
        <a:bodyPr/>
        <a:lstStyle/>
        <a:p>
          <a:endParaRPr lang="en-US"/>
        </a:p>
      </dgm:t>
    </dgm:pt>
    <dgm:pt modelId="{D8350B95-70CC-DC49-8AB6-E497E64EEDB8}" type="pres">
      <dgm:prSet presAssocID="{E5A76283-AD39-4C0D-A502-7A6C35A9F5DE}" presName="diagram" presStyleCnt="0">
        <dgm:presLayoutVars>
          <dgm:dir/>
          <dgm:resizeHandles val="exact"/>
        </dgm:presLayoutVars>
      </dgm:prSet>
      <dgm:spPr/>
    </dgm:pt>
    <dgm:pt modelId="{5984C685-0FD3-354D-9A1E-47750D29CC84}" type="pres">
      <dgm:prSet presAssocID="{5D30F8AC-D3AA-4FC5-944C-F6A8134871C4}" presName="node" presStyleLbl="node1" presStyleIdx="0" presStyleCnt="8">
        <dgm:presLayoutVars>
          <dgm:bulletEnabled val="1"/>
        </dgm:presLayoutVars>
      </dgm:prSet>
      <dgm:spPr/>
    </dgm:pt>
    <dgm:pt modelId="{CF984E2F-BF02-774E-889F-F4CF8DE287A9}" type="pres">
      <dgm:prSet presAssocID="{FEB77AEF-5911-4039-8A8E-42AB27EA9FA1}" presName="sibTrans" presStyleCnt="0"/>
      <dgm:spPr/>
    </dgm:pt>
    <dgm:pt modelId="{FBAE9079-6DE7-8945-B5ED-1520319A0559}" type="pres">
      <dgm:prSet presAssocID="{24485873-2B10-44B8-8BC5-05A524D0DC06}" presName="node" presStyleLbl="node1" presStyleIdx="1" presStyleCnt="8">
        <dgm:presLayoutVars>
          <dgm:bulletEnabled val="1"/>
        </dgm:presLayoutVars>
      </dgm:prSet>
      <dgm:spPr/>
    </dgm:pt>
    <dgm:pt modelId="{EA0CC236-4F34-E944-917A-C97E48FC6727}" type="pres">
      <dgm:prSet presAssocID="{24280B55-6CDC-474A-B5B6-21E821AA3F48}" presName="sibTrans" presStyleCnt="0"/>
      <dgm:spPr/>
    </dgm:pt>
    <dgm:pt modelId="{5208AD13-D9CC-254A-B7F1-786E58A943A0}" type="pres">
      <dgm:prSet presAssocID="{FD324F5A-458C-4B54-8C7E-433D784964F3}" presName="node" presStyleLbl="node1" presStyleIdx="2" presStyleCnt="8">
        <dgm:presLayoutVars>
          <dgm:bulletEnabled val="1"/>
        </dgm:presLayoutVars>
      </dgm:prSet>
      <dgm:spPr/>
    </dgm:pt>
    <dgm:pt modelId="{7820634F-E424-C84E-A0E4-164AE1CD54A6}" type="pres">
      <dgm:prSet presAssocID="{B00AEED3-EA3A-4DEC-8144-D4324B0FC60E}" presName="sibTrans" presStyleCnt="0"/>
      <dgm:spPr/>
    </dgm:pt>
    <dgm:pt modelId="{785829CA-AC0C-AB4F-BD01-F32861C9582F}" type="pres">
      <dgm:prSet presAssocID="{48073080-B021-4E62-88AF-289FEECAF543}" presName="node" presStyleLbl="node1" presStyleIdx="3" presStyleCnt="8">
        <dgm:presLayoutVars>
          <dgm:bulletEnabled val="1"/>
        </dgm:presLayoutVars>
      </dgm:prSet>
      <dgm:spPr/>
    </dgm:pt>
    <dgm:pt modelId="{1B456139-AB6C-6749-BB74-365CB02E4D7B}" type="pres">
      <dgm:prSet presAssocID="{F1A03242-49F0-4731-AA1F-7A23CD679F30}" presName="sibTrans" presStyleCnt="0"/>
      <dgm:spPr/>
    </dgm:pt>
    <dgm:pt modelId="{5BCB4BB5-CD04-BE4D-8937-FF0FB8950F72}" type="pres">
      <dgm:prSet presAssocID="{070087CC-5771-4BE3-8FD9-D683378B3F63}" presName="node" presStyleLbl="node1" presStyleIdx="4" presStyleCnt="8">
        <dgm:presLayoutVars>
          <dgm:bulletEnabled val="1"/>
        </dgm:presLayoutVars>
      </dgm:prSet>
      <dgm:spPr/>
    </dgm:pt>
    <dgm:pt modelId="{16E2FE47-2196-8641-8E8B-F9A97D3591B8}" type="pres">
      <dgm:prSet presAssocID="{11CA4E9E-7566-4109-83C7-7B4F0F8E6828}" presName="sibTrans" presStyleCnt="0"/>
      <dgm:spPr/>
    </dgm:pt>
    <dgm:pt modelId="{607EDAC6-0209-A147-91DB-735BA7F60EB6}" type="pres">
      <dgm:prSet presAssocID="{C2384153-A5C4-45A9-9672-119645CD6F98}" presName="node" presStyleLbl="node1" presStyleIdx="5" presStyleCnt="8">
        <dgm:presLayoutVars>
          <dgm:bulletEnabled val="1"/>
        </dgm:presLayoutVars>
      </dgm:prSet>
      <dgm:spPr/>
    </dgm:pt>
    <dgm:pt modelId="{13676396-8239-804A-ACAC-E2F835209790}" type="pres">
      <dgm:prSet presAssocID="{6E354F55-FD2E-4638-8DB8-1A8A12A4E664}" presName="sibTrans" presStyleCnt="0"/>
      <dgm:spPr/>
    </dgm:pt>
    <dgm:pt modelId="{28432692-A5E8-674B-A997-3A38213AB83B}" type="pres">
      <dgm:prSet presAssocID="{33DE0395-2E25-41EC-B9B6-671951E25A5C}" presName="node" presStyleLbl="node1" presStyleIdx="6" presStyleCnt="8">
        <dgm:presLayoutVars>
          <dgm:bulletEnabled val="1"/>
        </dgm:presLayoutVars>
      </dgm:prSet>
      <dgm:spPr/>
    </dgm:pt>
    <dgm:pt modelId="{FD53EC9E-81D0-B140-B3BB-2DC16343AE00}" type="pres">
      <dgm:prSet presAssocID="{4D60273E-132A-4A74-A82D-BBB76518B2B1}" presName="sibTrans" presStyleCnt="0"/>
      <dgm:spPr/>
    </dgm:pt>
    <dgm:pt modelId="{E7296E39-4C3D-2A49-8E22-715046982BFA}" type="pres">
      <dgm:prSet presAssocID="{24919DB2-F787-4DF2-9D63-88E416D8C255}" presName="node" presStyleLbl="node1" presStyleIdx="7" presStyleCnt="8">
        <dgm:presLayoutVars>
          <dgm:bulletEnabled val="1"/>
        </dgm:presLayoutVars>
      </dgm:prSet>
      <dgm:spPr/>
    </dgm:pt>
  </dgm:ptLst>
  <dgm:cxnLst>
    <dgm:cxn modelId="{8C27E30D-2693-45F7-B415-9DF3FA205638}" srcId="{E5A76283-AD39-4C0D-A502-7A6C35A9F5DE}" destId="{C2384153-A5C4-45A9-9672-119645CD6F98}" srcOrd="5" destOrd="0" parTransId="{22A0663E-4003-4FB1-8B50-07CA8240391B}" sibTransId="{6E354F55-FD2E-4638-8DB8-1A8A12A4E664}"/>
    <dgm:cxn modelId="{2A52E325-1881-6746-87BF-95DF83113E4F}" type="presOf" srcId="{24919DB2-F787-4DF2-9D63-88E416D8C255}" destId="{E7296E39-4C3D-2A49-8E22-715046982BFA}" srcOrd="0" destOrd="0" presId="urn:microsoft.com/office/officeart/2005/8/layout/default"/>
    <dgm:cxn modelId="{9826592E-6AD8-457A-BEF3-BC8E3D6C972D}" srcId="{E5A76283-AD39-4C0D-A502-7A6C35A9F5DE}" destId="{070087CC-5771-4BE3-8FD9-D683378B3F63}" srcOrd="4" destOrd="0" parTransId="{F523BDFD-CD55-42BC-8C24-7C542EF5147A}" sibTransId="{11CA4E9E-7566-4109-83C7-7B4F0F8E6828}"/>
    <dgm:cxn modelId="{98444B3C-FAF9-4254-AAF4-03CCBB51CF3C}" srcId="{E5A76283-AD39-4C0D-A502-7A6C35A9F5DE}" destId="{5D30F8AC-D3AA-4FC5-944C-F6A8134871C4}" srcOrd="0" destOrd="0" parTransId="{A68E7EFC-EA9C-49AC-9F52-296EF5CDB62C}" sibTransId="{FEB77AEF-5911-4039-8A8E-42AB27EA9FA1}"/>
    <dgm:cxn modelId="{BABDBB40-A353-5344-9F61-0924510EAAD2}" type="presOf" srcId="{C2384153-A5C4-45A9-9672-119645CD6F98}" destId="{607EDAC6-0209-A147-91DB-735BA7F60EB6}" srcOrd="0" destOrd="0" presId="urn:microsoft.com/office/officeart/2005/8/layout/default"/>
    <dgm:cxn modelId="{D437924B-9F25-CF47-BB70-707ED5838878}" type="presOf" srcId="{48073080-B021-4E62-88AF-289FEECAF543}" destId="{785829CA-AC0C-AB4F-BD01-F32861C9582F}" srcOrd="0" destOrd="0" presId="urn:microsoft.com/office/officeart/2005/8/layout/default"/>
    <dgm:cxn modelId="{BB807658-5793-4465-9777-3FD90AC82211}" srcId="{E5A76283-AD39-4C0D-A502-7A6C35A9F5DE}" destId="{24485873-2B10-44B8-8BC5-05A524D0DC06}" srcOrd="1" destOrd="0" parTransId="{4F47C8B8-1877-4512-B75C-F7A9640D7563}" sibTransId="{24280B55-6CDC-474A-B5B6-21E821AA3F48}"/>
    <dgm:cxn modelId="{7A4E8767-805B-407D-B216-E271CF638F6A}" srcId="{E5A76283-AD39-4C0D-A502-7A6C35A9F5DE}" destId="{24919DB2-F787-4DF2-9D63-88E416D8C255}" srcOrd="7" destOrd="0" parTransId="{14FBEC4F-7C57-413B-8D8F-A06CA47A13FF}" sibTransId="{60CA539C-34B3-4344-8092-85D1CC95378B}"/>
    <dgm:cxn modelId="{194D2F7B-76B8-1645-AB62-9762F8DB1614}" type="presOf" srcId="{24485873-2B10-44B8-8BC5-05A524D0DC06}" destId="{FBAE9079-6DE7-8945-B5ED-1520319A0559}" srcOrd="0" destOrd="0" presId="urn:microsoft.com/office/officeart/2005/8/layout/default"/>
    <dgm:cxn modelId="{33D5FA87-06C3-544C-A886-3B5657F54400}" type="presOf" srcId="{33DE0395-2E25-41EC-B9B6-671951E25A5C}" destId="{28432692-A5E8-674B-A997-3A38213AB83B}" srcOrd="0" destOrd="0" presId="urn:microsoft.com/office/officeart/2005/8/layout/default"/>
    <dgm:cxn modelId="{44AE219A-B843-4E97-AC0A-A15963E05BE2}" srcId="{E5A76283-AD39-4C0D-A502-7A6C35A9F5DE}" destId="{48073080-B021-4E62-88AF-289FEECAF543}" srcOrd="3" destOrd="0" parTransId="{9227148B-4397-462C-9AFD-EE2ED6413493}" sibTransId="{F1A03242-49F0-4731-AA1F-7A23CD679F30}"/>
    <dgm:cxn modelId="{48B4DF9D-A2D5-4D49-A126-0DCBAD26E394}" srcId="{E5A76283-AD39-4C0D-A502-7A6C35A9F5DE}" destId="{33DE0395-2E25-41EC-B9B6-671951E25A5C}" srcOrd="6" destOrd="0" parTransId="{BDBE64DF-0DBC-4C58-8939-3CC40816D864}" sibTransId="{4D60273E-132A-4A74-A82D-BBB76518B2B1}"/>
    <dgm:cxn modelId="{BA3F17AA-F6D7-8241-B1A2-A8AC2649CE60}" type="presOf" srcId="{5D30F8AC-D3AA-4FC5-944C-F6A8134871C4}" destId="{5984C685-0FD3-354D-9A1E-47750D29CC84}" srcOrd="0" destOrd="0" presId="urn:microsoft.com/office/officeart/2005/8/layout/default"/>
    <dgm:cxn modelId="{E40C2DB6-92B0-4410-A388-E021F67B39D2}" srcId="{E5A76283-AD39-4C0D-A502-7A6C35A9F5DE}" destId="{FD324F5A-458C-4B54-8C7E-433D784964F3}" srcOrd="2" destOrd="0" parTransId="{FDCAAA25-7222-4CFC-8D88-0B94F4DAA190}" sibTransId="{B00AEED3-EA3A-4DEC-8144-D4324B0FC60E}"/>
    <dgm:cxn modelId="{757FF7C0-0FA4-9541-B4F4-37917E675F4C}" type="presOf" srcId="{070087CC-5771-4BE3-8FD9-D683378B3F63}" destId="{5BCB4BB5-CD04-BE4D-8937-FF0FB8950F72}" srcOrd="0" destOrd="0" presId="urn:microsoft.com/office/officeart/2005/8/layout/default"/>
    <dgm:cxn modelId="{D1DF78D9-8C01-E94D-A317-71EB926ABDE7}" type="presOf" srcId="{E5A76283-AD39-4C0D-A502-7A6C35A9F5DE}" destId="{D8350B95-70CC-DC49-8AB6-E497E64EEDB8}" srcOrd="0" destOrd="0" presId="urn:microsoft.com/office/officeart/2005/8/layout/default"/>
    <dgm:cxn modelId="{2C617EE0-E10C-9947-952F-272259C32975}" type="presOf" srcId="{FD324F5A-458C-4B54-8C7E-433D784964F3}" destId="{5208AD13-D9CC-254A-B7F1-786E58A943A0}" srcOrd="0" destOrd="0" presId="urn:microsoft.com/office/officeart/2005/8/layout/default"/>
    <dgm:cxn modelId="{BCEC6102-26C6-9D40-BA84-8EBCB54C5FB5}" type="presParOf" srcId="{D8350B95-70CC-DC49-8AB6-E497E64EEDB8}" destId="{5984C685-0FD3-354D-9A1E-47750D29CC84}" srcOrd="0" destOrd="0" presId="urn:microsoft.com/office/officeart/2005/8/layout/default"/>
    <dgm:cxn modelId="{C2C8C965-1E78-DB41-8947-613877FFDF48}" type="presParOf" srcId="{D8350B95-70CC-DC49-8AB6-E497E64EEDB8}" destId="{CF984E2F-BF02-774E-889F-F4CF8DE287A9}" srcOrd="1" destOrd="0" presId="urn:microsoft.com/office/officeart/2005/8/layout/default"/>
    <dgm:cxn modelId="{80A9D7BB-4B8E-004F-A626-45F158D92822}" type="presParOf" srcId="{D8350B95-70CC-DC49-8AB6-E497E64EEDB8}" destId="{FBAE9079-6DE7-8945-B5ED-1520319A0559}" srcOrd="2" destOrd="0" presId="urn:microsoft.com/office/officeart/2005/8/layout/default"/>
    <dgm:cxn modelId="{52DAB4C5-9AAC-7E43-99BB-65A6BC5001A0}" type="presParOf" srcId="{D8350B95-70CC-DC49-8AB6-E497E64EEDB8}" destId="{EA0CC236-4F34-E944-917A-C97E48FC6727}" srcOrd="3" destOrd="0" presId="urn:microsoft.com/office/officeart/2005/8/layout/default"/>
    <dgm:cxn modelId="{94599024-9860-DC40-B0CF-405D41DCF78B}" type="presParOf" srcId="{D8350B95-70CC-DC49-8AB6-E497E64EEDB8}" destId="{5208AD13-D9CC-254A-B7F1-786E58A943A0}" srcOrd="4" destOrd="0" presId="urn:microsoft.com/office/officeart/2005/8/layout/default"/>
    <dgm:cxn modelId="{A059C5E9-F46B-4B49-AFB3-192A3D429BF4}" type="presParOf" srcId="{D8350B95-70CC-DC49-8AB6-E497E64EEDB8}" destId="{7820634F-E424-C84E-A0E4-164AE1CD54A6}" srcOrd="5" destOrd="0" presId="urn:microsoft.com/office/officeart/2005/8/layout/default"/>
    <dgm:cxn modelId="{B0FF0872-525D-9545-9C2F-EB68A1816208}" type="presParOf" srcId="{D8350B95-70CC-DC49-8AB6-E497E64EEDB8}" destId="{785829CA-AC0C-AB4F-BD01-F32861C9582F}" srcOrd="6" destOrd="0" presId="urn:microsoft.com/office/officeart/2005/8/layout/default"/>
    <dgm:cxn modelId="{6FCDA5C7-B1DE-FD4D-A0DB-44D0332AC47B}" type="presParOf" srcId="{D8350B95-70CC-DC49-8AB6-E497E64EEDB8}" destId="{1B456139-AB6C-6749-BB74-365CB02E4D7B}" srcOrd="7" destOrd="0" presId="urn:microsoft.com/office/officeart/2005/8/layout/default"/>
    <dgm:cxn modelId="{4181BB3C-759F-A94D-8343-F7ADC0B33501}" type="presParOf" srcId="{D8350B95-70CC-DC49-8AB6-E497E64EEDB8}" destId="{5BCB4BB5-CD04-BE4D-8937-FF0FB8950F72}" srcOrd="8" destOrd="0" presId="urn:microsoft.com/office/officeart/2005/8/layout/default"/>
    <dgm:cxn modelId="{B61B6A9E-D795-D447-9297-79F83D1097F5}" type="presParOf" srcId="{D8350B95-70CC-DC49-8AB6-E497E64EEDB8}" destId="{16E2FE47-2196-8641-8E8B-F9A97D3591B8}" srcOrd="9" destOrd="0" presId="urn:microsoft.com/office/officeart/2005/8/layout/default"/>
    <dgm:cxn modelId="{C0FE06E8-1E06-5B49-9FDC-79F7E58F34FF}" type="presParOf" srcId="{D8350B95-70CC-DC49-8AB6-E497E64EEDB8}" destId="{607EDAC6-0209-A147-91DB-735BA7F60EB6}" srcOrd="10" destOrd="0" presId="urn:microsoft.com/office/officeart/2005/8/layout/default"/>
    <dgm:cxn modelId="{DB1A6D26-D401-2B49-91A4-7A32D340DF70}" type="presParOf" srcId="{D8350B95-70CC-DC49-8AB6-E497E64EEDB8}" destId="{13676396-8239-804A-ACAC-E2F835209790}" srcOrd="11" destOrd="0" presId="urn:microsoft.com/office/officeart/2005/8/layout/default"/>
    <dgm:cxn modelId="{6545BDFD-8599-9340-942C-0AA9D8DEF0F7}" type="presParOf" srcId="{D8350B95-70CC-DC49-8AB6-E497E64EEDB8}" destId="{28432692-A5E8-674B-A997-3A38213AB83B}" srcOrd="12" destOrd="0" presId="urn:microsoft.com/office/officeart/2005/8/layout/default"/>
    <dgm:cxn modelId="{784A01CD-38CC-7B49-92B8-BDC1F8A4ABF1}" type="presParOf" srcId="{D8350B95-70CC-DC49-8AB6-E497E64EEDB8}" destId="{FD53EC9E-81D0-B140-B3BB-2DC16343AE00}" srcOrd="13" destOrd="0" presId="urn:microsoft.com/office/officeart/2005/8/layout/default"/>
    <dgm:cxn modelId="{1254E459-AD79-6348-835C-7F738E961829}" type="presParOf" srcId="{D8350B95-70CC-DC49-8AB6-E497E64EEDB8}" destId="{E7296E39-4C3D-2A49-8E22-715046982BFA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42874C-00DF-43D9-BD08-8EB291BA655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BCE7295-5737-40C6-98FB-026379D6136B}">
      <dgm:prSet/>
      <dgm:spPr/>
      <dgm:t>
        <a:bodyPr/>
        <a:lstStyle/>
        <a:p>
          <a:r>
            <a:rPr lang="en-US" dirty="0"/>
            <a:t>When joining two tables you must specify the variable name’s table</a:t>
          </a:r>
        </a:p>
      </dgm:t>
    </dgm:pt>
    <dgm:pt modelId="{F0B099B9-1918-4BE3-915E-DE65E67CB0F6}" type="parTrans" cxnId="{E30C5A0B-C750-4F19-8FA8-5677A58C6136}">
      <dgm:prSet/>
      <dgm:spPr/>
      <dgm:t>
        <a:bodyPr/>
        <a:lstStyle/>
        <a:p>
          <a:endParaRPr lang="en-US"/>
        </a:p>
      </dgm:t>
    </dgm:pt>
    <dgm:pt modelId="{0FA67E0D-9575-44D7-BB71-4688D58948F6}" type="sibTrans" cxnId="{E30C5A0B-C750-4F19-8FA8-5677A58C6136}">
      <dgm:prSet/>
      <dgm:spPr/>
      <dgm:t>
        <a:bodyPr/>
        <a:lstStyle/>
        <a:p>
          <a:endParaRPr lang="en-US"/>
        </a:p>
      </dgm:t>
    </dgm:pt>
    <dgm:pt modelId="{F0B3E4CE-54E4-4E20-A203-C5701BCA354B}">
      <dgm:prSet/>
      <dgm:spPr/>
      <dgm:t>
        <a:bodyPr/>
        <a:lstStyle/>
        <a:p>
          <a:r>
            <a:rPr lang="en-US" dirty="0"/>
            <a:t>Example: the </a:t>
          </a:r>
          <a:r>
            <a:rPr lang="en-US" dirty="0" err="1"/>
            <a:t>branchNo</a:t>
          </a:r>
          <a:r>
            <a:rPr lang="en-US" dirty="0"/>
            <a:t> variable from the Branch table would be defined as “</a:t>
          </a:r>
          <a:r>
            <a:rPr lang="en-US" dirty="0" err="1"/>
            <a:t>Branch.branchNo</a:t>
          </a:r>
          <a:r>
            <a:rPr lang="en-US" dirty="0"/>
            <a:t>”</a:t>
          </a:r>
        </a:p>
      </dgm:t>
    </dgm:pt>
    <dgm:pt modelId="{F0CD7A96-DE9E-4584-866B-557997B39A36}" type="parTrans" cxnId="{A3710FDC-687B-4552-8F53-0FDBD9A66DA9}">
      <dgm:prSet/>
      <dgm:spPr/>
      <dgm:t>
        <a:bodyPr/>
        <a:lstStyle/>
        <a:p>
          <a:endParaRPr lang="en-US"/>
        </a:p>
      </dgm:t>
    </dgm:pt>
    <dgm:pt modelId="{44885103-4DE1-460B-85F4-D99FEFF7B9B2}" type="sibTrans" cxnId="{A3710FDC-687B-4552-8F53-0FDBD9A66DA9}">
      <dgm:prSet/>
      <dgm:spPr/>
      <dgm:t>
        <a:bodyPr/>
        <a:lstStyle/>
        <a:p>
          <a:endParaRPr lang="en-US"/>
        </a:p>
      </dgm:t>
    </dgm:pt>
    <dgm:pt modelId="{487E6ECB-8481-482B-B9B2-EFA4CCD39E7C}">
      <dgm:prSet/>
      <dgm:spPr/>
      <dgm:t>
        <a:bodyPr/>
        <a:lstStyle/>
        <a:p>
          <a:r>
            <a:rPr lang="en-US"/>
            <a:t>You can save yourself some typing by using an alias </a:t>
          </a:r>
        </a:p>
      </dgm:t>
    </dgm:pt>
    <dgm:pt modelId="{8695C43B-BD99-4A67-B45E-7D459ED25B8A}" type="parTrans" cxnId="{6C001C28-843E-4F32-A541-99470B72E6D9}">
      <dgm:prSet/>
      <dgm:spPr/>
      <dgm:t>
        <a:bodyPr/>
        <a:lstStyle/>
        <a:p>
          <a:endParaRPr lang="en-US"/>
        </a:p>
      </dgm:t>
    </dgm:pt>
    <dgm:pt modelId="{879B06C9-B4BA-454A-8D68-8397EB769977}" type="sibTrans" cxnId="{6C001C28-843E-4F32-A541-99470B72E6D9}">
      <dgm:prSet/>
      <dgm:spPr/>
      <dgm:t>
        <a:bodyPr/>
        <a:lstStyle/>
        <a:p>
          <a:endParaRPr lang="en-US"/>
        </a:p>
      </dgm:t>
    </dgm:pt>
    <dgm:pt modelId="{D3D80B3E-6B42-4D7E-9842-DAF77D2C6CA9}">
      <dgm:prSet/>
      <dgm:spPr/>
      <dgm:t>
        <a:bodyPr/>
        <a:lstStyle/>
        <a:p>
          <a:r>
            <a:rPr lang="en-US" dirty="0"/>
            <a:t>SELECT </a:t>
          </a:r>
          <a:r>
            <a:rPr lang="en-US" i="1" dirty="0" err="1"/>
            <a:t>column_name</a:t>
          </a:r>
          <a:r>
            <a:rPr lang="en-US" i="1" dirty="0"/>
            <a:t>(s)</a:t>
          </a:r>
          <a:br>
            <a:rPr lang="en-US" dirty="0"/>
          </a:br>
          <a:r>
            <a:rPr lang="en-US" dirty="0"/>
            <a:t>FROM </a:t>
          </a:r>
          <a:r>
            <a:rPr lang="en-US" i="1" dirty="0" err="1"/>
            <a:t>table_name</a:t>
          </a:r>
          <a:r>
            <a:rPr lang="en-US" i="1" dirty="0"/>
            <a:t> </a:t>
          </a:r>
          <a:r>
            <a:rPr lang="en-US" b="1" dirty="0"/>
            <a:t>AS</a:t>
          </a:r>
          <a:r>
            <a:rPr lang="en-US" dirty="0"/>
            <a:t> </a:t>
          </a:r>
          <a:r>
            <a:rPr lang="en-US" i="1" dirty="0" err="1"/>
            <a:t>alias_name</a:t>
          </a:r>
          <a:r>
            <a:rPr lang="en-US" i="1" dirty="0"/>
            <a:t>;</a:t>
          </a:r>
        </a:p>
      </dgm:t>
    </dgm:pt>
    <dgm:pt modelId="{9F362058-C837-434E-9C23-DC8BB035EE86}" type="parTrans" cxnId="{6593A3A3-1C94-460E-82D7-0500FEE03734}">
      <dgm:prSet/>
      <dgm:spPr/>
      <dgm:t>
        <a:bodyPr/>
        <a:lstStyle/>
        <a:p>
          <a:endParaRPr lang="en-US"/>
        </a:p>
      </dgm:t>
    </dgm:pt>
    <dgm:pt modelId="{0E7B6DB2-1B50-4C8A-8BA9-A015AEB2BB98}" type="sibTrans" cxnId="{6593A3A3-1C94-460E-82D7-0500FEE03734}">
      <dgm:prSet/>
      <dgm:spPr/>
      <dgm:t>
        <a:bodyPr/>
        <a:lstStyle/>
        <a:p>
          <a:endParaRPr lang="en-US"/>
        </a:p>
      </dgm:t>
    </dgm:pt>
    <dgm:pt modelId="{7C2BD561-3BDF-B647-A662-B3757E25BD38}">
      <dgm:prSet/>
      <dgm:spPr/>
      <dgm:t>
        <a:bodyPr/>
        <a:lstStyle/>
        <a:p>
          <a:r>
            <a:rPr lang="en-US" dirty="0"/>
            <a:t>Example: Substitute “b” for </a:t>
          </a:r>
          <a:r>
            <a:rPr lang="en-US" i="1" dirty="0"/>
            <a:t>Branch table </a:t>
          </a:r>
          <a:r>
            <a:rPr lang="en-US" dirty="0"/>
            <a:t>and “s” for </a:t>
          </a:r>
          <a:r>
            <a:rPr lang="en-US" i="1" dirty="0"/>
            <a:t>Staff table</a:t>
          </a:r>
        </a:p>
      </dgm:t>
    </dgm:pt>
    <dgm:pt modelId="{736538A0-F585-C547-8D17-5AA612123AB1}" type="parTrans" cxnId="{3ADB5FAD-C918-1947-96F7-7B6934A553AD}">
      <dgm:prSet/>
      <dgm:spPr/>
      <dgm:t>
        <a:bodyPr/>
        <a:lstStyle/>
        <a:p>
          <a:endParaRPr lang="en-US"/>
        </a:p>
      </dgm:t>
    </dgm:pt>
    <dgm:pt modelId="{0FDD10FD-2BF3-CD4B-BCEB-B92721A89324}" type="sibTrans" cxnId="{3ADB5FAD-C918-1947-96F7-7B6934A553AD}">
      <dgm:prSet/>
      <dgm:spPr/>
      <dgm:t>
        <a:bodyPr/>
        <a:lstStyle/>
        <a:p>
          <a:endParaRPr lang="en-US"/>
        </a:p>
      </dgm:t>
    </dgm:pt>
    <dgm:pt modelId="{8321A064-9D17-CD4F-A49B-2E5C471EE600}" type="pres">
      <dgm:prSet presAssocID="{7A42874C-00DF-43D9-BD08-8EB291BA6555}" presName="linear" presStyleCnt="0">
        <dgm:presLayoutVars>
          <dgm:animLvl val="lvl"/>
          <dgm:resizeHandles val="exact"/>
        </dgm:presLayoutVars>
      </dgm:prSet>
      <dgm:spPr/>
    </dgm:pt>
    <dgm:pt modelId="{BF6D9DD1-FD9C-3B4C-8618-4509CEB057FF}" type="pres">
      <dgm:prSet presAssocID="{ABCE7295-5737-40C6-98FB-026379D6136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29004BA-D6F8-7E43-93F9-EE1C0064393A}" type="pres">
      <dgm:prSet presAssocID="{ABCE7295-5737-40C6-98FB-026379D6136B}" presName="childText" presStyleLbl="revTx" presStyleIdx="0" presStyleCnt="2">
        <dgm:presLayoutVars>
          <dgm:bulletEnabled val="1"/>
        </dgm:presLayoutVars>
      </dgm:prSet>
      <dgm:spPr/>
    </dgm:pt>
    <dgm:pt modelId="{827B1349-C2F7-3D42-B595-967E4AAB7478}" type="pres">
      <dgm:prSet presAssocID="{487E6ECB-8481-482B-B9B2-EFA4CCD39E7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00300AB-67C5-AC4A-818B-4DAC6492EC29}" type="pres">
      <dgm:prSet presAssocID="{487E6ECB-8481-482B-B9B2-EFA4CCD39E7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44EF709-DC41-E548-996B-46684FF2AC51}" type="presOf" srcId="{487E6ECB-8481-482B-B9B2-EFA4CCD39E7C}" destId="{827B1349-C2F7-3D42-B595-967E4AAB7478}" srcOrd="0" destOrd="0" presId="urn:microsoft.com/office/officeart/2005/8/layout/vList2"/>
    <dgm:cxn modelId="{E30C5A0B-C750-4F19-8FA8-5677A58C6136}" srcId="{7A42874C-00DF-43D9-BD08-8EB291BA6555}" destId="{ABCE7295-5737-40C6-98FB-026379D6136B}" srcOrd="0" destOrd="0" parTransId="{F0B099B9-1918-4BE3-915E-DE65E67CB0F6}" sibTransId="{0FA67E0D-9575-44D7-BB71-4688D58948F6}"/>
    <dgm:cxn modelId="{93F6741E-F045-7D46-94BB-4915CFCCD78E}" type="presOf" srcId="{7A42874C-00DF-43D9-BD08-8EB291BA6555}" destId="{8321A064-9D17-CD4F-A49B-2E5C471EE600}" srcOrd="0" destOrd="0" presId="urn:microsoft.com/office/officeart/2005/8/layout/vList2"/>
    <dgm:cxn modelId="{6C001C28-843E-4F32-A541-99470B72E6D9}" srcId="{7A42874C-00DF-43D9-BD08-8EB291BA6555}" destId="{487E6ECB-8481-482B-B9B2-EFA4CCD39E7C}" srcOrd="1" destOrd="0" parTransId="{8695C43B-BD99-4A67-B45E-7D459ED25B8A}" sibTransId="{879B06C9-B4BA-454A-8D68-8397EB769977}"/>
    <dgm:cxn modelId="{60ED5351-9F57-E944-A5B2-9C78E8165B2F}" type="presOf" srcId="{D3D80B3E-6B42-4D7E-9842-DAF77D2C6CA9}" destId="{D00300AB-67C5-AC4A-818B-4DAC6492EC29}" srcOrd="0" destOrd="0" presId="urn:microsoft.com/office/officeart/2005/8/layout/vList2"/>
    <dgm:cxn modelId="{8667955D-3719-4E4E-95DA-11ACFE61921B}" type="presOf" srcId="{F0B3E4CE-54E4-4E20-A203-C5701BCA354B}" destId="{029004BA-D6F8-7E43-93F9-EE1C0064393A}" srcOrd="0" destOrd="0" presId="urn:microsoft.com/office/officeart/2005/8/layout/vList2"/>
    <dgm:cxn modelId="{A6619979-98B1-BD44-80EF-7920254D005F}" type="presOf" srcId="{ABCE7295-5737-40C6-98FB-026379D6136B}" destId="{BF6D9DD1-FD9C-3B4C-8618-4509CEB057FF}" srcOrd="0" destOrd="0" presId="urn:microsoft.com/office/officeart/2005/8/layout/vList2"/>
    <dgm:cxn modelId="{6593A3A3-1C94-460E-82D7-0500FEE03734}" srcId="{487E6ECB-8481-482B-B9B2-EFA4CCD39E7C}" destId="{D3D80B3E-6B42-4D7E-9842-DAF77D2C6CA9}" srcOrd="0" destOrd="0" parTransId="{9F362058-C837-434E-9C23-DC8BB035EE86}" sibTransId="{0E7B6DB2-1B50-4C8A-8BA9-A015AEB2BB98}"/>
    <dgm:cxn modelId="{3ADB5FAD-C918-1947-96F7-7B6934A553AD}" srcId="{487E6ECB-8481-482B-B9B2-EFA4CCD39E7C}" destId="{7C2BD561-3BDF-B647-A662-B3757E25BD38}" srcOrd="1" destOrd="0" parTransId="{736538A0-F585-C547-8D17-5AA612123AB1}" sibTransId="{0FDD10FD-2BF3-CD4B-BCEB-B92721A89324}"/>
    <dgm:cxn modelId="{65BE91C0-01F3-3544-A2AC-D28923B30AC7}" type="presOf" srcId="{7C2BD561-3BDF-B647-A662-B3757E25BD38}" destId="{D00300AB-67C5-AC4A-818B-4DAC6492EC29}" srcOrd="0" destOrd="1" presId="urn:microsoft.com/office/officeart/2005/8/layout/vList2"/>
    <dgm:cxn modelId="{A3710FDC-687B-4552-8F53-0FDBD9A66DA9}" srcId="{ABCE7295-5737-40C6-98FB-026379D6136B}" destId="{F0B3E4CE-54E4-4E20-A203-C5701BCA354B}" srcOrd="0" destOrd="0" parTransId="{F0CD7A96-DE9E-4584-866B-557997B39A36}" sibTransId="{44885103-4DE1-460B-85F4-D99FEFF7B9B2}"/>
    <dgm:cxn modelId="{4168CBB2-FDF9-104F-9023-FBDAF57074B0}" type="presParOf" srcId="{8321A064-9D17-CD4F-A49B-2E5C471EE600}" destId="{BF6D9DD1-FD9C-3B4C-8618-4509CEB057FF}" srcOrd="0" destOrd="0" presId="urn:microsoft.com/office/officeart/2005/8/layout/vList2"/>
    <dgm:cxn modelId="{C4F41B1C-F845-7E44-9FE5-F71FECD3DF36}" type="presParOf" srcId="{8321A064-9D17-CD4F-A49B-2E5C471EE600}" destId="{029004BA-D6F8-7E43-93F9-EE1C0064393A}" srcOrd="1" destOrd="0" presId="urn:microsoft.com/office/officeart/2005/8/layout/vList2"/>
    <dgm:cxn modelId="{8C6DCEA4-81DE-FB48-8D30-11D2EFC14797}" type="presParOf" srcId="{8321A064-9D17-CD4F-A49B-2E5C471EE600}" destId="{827B1349-C2F7-3D42-B595-967E4AAB7478}" srcOrd="2" destOrd="0" presId="urn:microsoft.com/office/officeart/2005/8/layout/vList2"/>
    <dgm:cxn modelId="{4B8591F8-C823-EB45-A16E-CB996FC5F05E}" type="presParOf" srcId="{8321A064-9D17-CD4F-A49B-2E5C471EE600}" destId="{D00300AB-67C5-AC4A-818B-4DAC6492EC2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4C685-0FD3-354D-9A1E-47750D29CC84}">
      <dsp:nvSpPr>
        <dsp:cNvPr id="0" name=""/>
        <dsp:cNvSpPr/>
      </dsp:nvSpPr>
      <dsp:spPr>
        <a:xfrm>
          <a:off x="922734" y="2778"/>
          <a:ext cx="2024062" cy="12144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Address product identification, data definitions, business document lay out, or business process sequences</a:t>
          </a:r>
        </a:p>
      </dsp:txBody>
      <dsp:txXfrm>
        <a:off x="922734" y="2778"/>
        <a:ext cx="2024062" cy="1214437"/>
      </dsp:txXfrm>
    </dsp:sp>
    <dsp:sp modelId="{FBAE9079-6DE7-8945-B5ED-1520319A0559}">
      <dsp:nvSpPr>
        <dsp:cNvPr id="0" name=""/>
        <dsp:cNvSpPr/>
      </dsp:nvSpPr>
      <dsp:spPr>
        <a:xfrm>
          <a:off x="3149203" y="2778"/>
          <a:ext cx="2024062" cy="1214437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RosettaNet (electronics)</a:t>
          </a:r>
        </a:p>
      </dsp:txBody>
      <dsp:txXfrm>
        <a:off x="3149203" y="2778"/>
        <a:ext cx="2024062" cy="1214437"/>
      </dsp:txXfrm>
    </dsp:sp>
    <dsp:sp modelId="{5208AD13-D9CC-254A-B7F1-786E58A943A0}">
      <dsp:nvSpPr>
        <dsp:cNvPr id="0" name=""/>
        <dsp:cNvSpPr/>
      </dsp:nvSpPr>
      <dsp:spPr>
        <a:xfrm>
          <a:off x="922734" y="1419621"/>
          <a:ext cx="2024062" cy="1214437"/>
        </a:xfrm>
        <a:prstGeom prst="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Chemical Industry Data Exchange</a:t>
          </a:r>
        </a:p>
      </dsp:txBody>
      <dsp:txXfrm>
        <a:off x="922734" y="1419621"/>
        <a:ext cx="2024062" cy="1214437"/>
      </dsp:txXfrm>
    </dsp:sp>
    <dsp:sp modelId="{785829CA-AC0C-AB4F-BD01-F32861C9582F}">
      <dsp:nvSpPr>
        <dsp:cNvPr id="0" name=""/>
        <dsp:cNvSpPr/>
      </dsp:nvSpPr>
      <dsp:spPr>
        <a:xfrm>
          <a:off x="3149203" y="1419621"/>
          <a:ext cx="2024062" cy="1214437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ACORD (insurance)</a:t>
          </a:r>
        </a:p>
      </dsp:txBody>
      <dsp:txXfrm>
        <a:off x="3149203" y="1419621"/>
        <a:ext cx="2024062" cy="1214437"/>
      </dsp:txXfrm>
    </dsp:sp>
    <dsp:sp modelId="{5BCB4BB5-CD04-BE4D-8937-FF0FB8950F72}">
      <dsp:nvSpPr>
        <dsp:cNvPr id="0" name=""/>
        <dsp:cNvSpPr/>
      </dsp:nvSpPr>
      <dsp:spPr>
        <a:xfrm>
          <a:off x="922734" y="2836465"/>
          <a:ext cx="2024062" cy="1214437"/>
        </a:xfrm>
        <a:prstGeom prst="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Petroleum Industry Data Exchange</a:t>
          </a:r>
        </a:p>
      </dsp:txBody>
      <dsp:txXfrm>
        <a:off x="922734" y="2836465"/>
        <a:ext cx="2024062" cy="1214437"/>
      </dsp:txXfrm>
    </dsp:sp>
    <dsp:sp modelId="{607EDAC6-0209-A147-91DB-735BA7F60EB6}">
      <dsp:nvSpPr>
        <dsp:cNvPr id="0" name=""/>
        <dsp:cNvSpPr/>
      </dsp:nvSpPr>
      <dsp:spPr>
        <a:xfrm>
          <a:off x="3149203" y="2836465"/>
          <a:ext cx="2024062" cy="1214437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Automotive Industry Action Group</a:t>
          </a:r>
        </a:p>
      </dsp:txBody>
      <dsp:txXfrm>
        <a:off x="3149203" y="2836465"/>
        <a:ext cx="2024062" cy="1214437"/>
      </dsp:txXfrm>
    </dsp:sp>
    <dsp:sp modelId="{28432692-A5E8-674B-A997-3A38213AB83B}">
      <dsp:nvSpPr>
        <dsp:cNvPr id="0" name=""/>
        <dsp:cNvSpPr/>
      </dsp:nvSpPr>
      <dsp:spPr>
        <a:xfrm>
          <a:off x="922734" y="4253309"/>
          <a:ext cx="2024062" cy="1214437"/>
        </a:xfrm>
        <a:prstGeom prst="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Aerospace Industries Association</a:t>
          </a:r>
        </a:p>
      </dsp:txBody>
      <dsp:txXfrm>
        <a:off x="922734" y="4253309"/>
        <a:ext cx="2024062" cy="1214437"/>
      </dsp:txXfrm>
    </dsp:sp>
    <dsp:sp modelId="{E7296E39-4C3D-2A49-8E22-715046982BFA}">
      <dsp:nvSpPr>
        <dsp:cNvPr id="0" name=""/>
        <dsp:cNvSpPr/>
      </dsp:nvSpPr>
      <dsp:spPr>
        <a:xfrm>
          <a:off x="3149203" y="4253309"/>
          <a:ext cx="2024062" cy="121443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MERS (mortgage industry)</a:t>
          </a:r>
        </a:p>
      </dsp:txBody>
      <dsp:txXfrm>
        <a:off x="3149203" y="4253309"/>
        <a:ext cx="2024062" cy="1214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D9DD1-FD9C-3B4C-8618-4509CEB057FF}">
      <dsp:nvSpPr>
        <dsp:cNvPr id="0" name=""/>
        <dsp:cNvSpPr/>
      </dsp:nvSpPr>
      <dsp:spPr>
        <a:xfrm>
          <a:off x="0" y="40750"/>
          <a:ext cx="10515600" cy="13922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When joining two tables you must specify the variable name’s table</a:t>
          </a:r>
        </a:p>
      </dsp:txBody>
      <dsp:txXfrm>
        <a:off x="67966" y="108716"/>
        <a:ext cx="10379668" cy="1256367"/>
      </dsp:txXfrm>
    </dsp:sp>
    <dsp:sp modelId="{029004BA-D6F8-7E43-93F9-EE1C0064393A}">
      <dsp:nvSpPr>
        <dsp:cNvPr id="0" name=""/>
        <dsp:cNvSpPr/>
      </dsp:nvSpPr>
      <dsp:spPr>
        <a:xfrm>
          <a:off x="0" y="1433050"/>
          <a:ext cx="10515600" cy="851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Example: the </a:t>
          </a:r>
          <a:r>
            <a:rPr lang="en-US" sz="2700" kern="1200" dirty="0" err="1"/>
            <a:t>branchNo</a:t>
          </a:r>
          <a:r>
            <a:rPr lang="en-US" sz="2700" kern="1200" dirty="0"/>
            <a:t> variable from the Branch table would be defined as “</a:t>
          </a:r>
          <a:r>
            <a:rPr lang="en-US" sz="2700" kern="1200" dirty="0" err="1"/>
            <a:t>Branch.branchNo</a:t>
          </a:r>
          <a:r>
            <a:rPr lang="en-US" sz="2700" kern="1200" dirty="0"/>
            <a:t>”</a:t>
          </a:r>
        </a:p>
      </dsp:txBody>
      <dsp:txXfrm>
        <a:off x="0" y="1433050"/>
        <a:ext cx="10515600" cy="851287"/>
      </dsp:txXfrm>
    </dsp:sp>
    <dsp:sp modelId="{827B1349-C2F7-3D42-B595-967E4AAB7478}">
      <dsp:nvSpPr>
        <dsp:cNvPr id="0" name=""/>
        <dsp:cNvSpPr/>
      </dsp:nvSpPr>
      <dsp:spPr>
        <a:xfrm>
          <a:off x="0" y="2284338"/>
          <a:ext cx="10515600" cy="139229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You can save yourself some typing by using an alias </a:t>
          </a:r>
        </a:p>
      </dsp:txBody>
      <dsp:txXfrm>
        <a:off x="67966" y="2352304"/>
        <a:ext cx="10379668" cy="1256367"/>
      </dsp:txXfrm>
    </dsp:sp>
    <dsp:sp modelId="{D00300AB-67C5-AC4A-818B-4DAC6492EC29}">
      <dsp:nvSpPr>
        <dsp:cNvPr id="0" name=""/>
        <dsp:cNvSpPr/>
      </dsp:nvSpPr>
      <dsp:spPr>
        <a:xfrm>
          <a:off x="0" y="3676638"/>
          <a:ext cx="10515600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SELECT </a:t>
          </a:r>
          <a:r>
            <a:rPr lang="en-US" sz="2700" i="1" kern="1200" dirty="0" err="1"/>
            <a:t>column_name</a:t>
          </a:r>
          <a:r>
            <a:rPr lang="en-US" sz="2700" i="1" kern="1200" dirty="0"/>
            <a:t>(s)</a:t>
          </a:r>
          <a:br>
            <a:rPr lang="en-US" sz="2700" kern="1200" dirty="0"/>
          </a:br>
          <a:r>
            <a:rPr lang="en-US" sz="2700" kern="1200" dirty="0"/>
            <a:t>FROM </a:t>
          </a:r>
          <a:r>
            <a:rPr lang="en-US" sz="2700" i="1" kern="1200" dirty="0" err="1"/>
            <a:t>table_name</a:t>
          </a:r>
          <a:r>
            <a:rPr lang="en-US" sz="2700" i="1" kern="1200" dirty="0"/>
            <a:t> </a:t>
          </a:r>
          <a:r>
            <a:rPr lang="en-US" sz="2700" b="1" kern="1200" dirty="0"/>
            <a:t>AS</a:t>
          </a:r>
          <a:r>
            <a:rPr lang="en-US" sz="2700" kern="1200" dirty="0"/>
            <a:t> </a:t>
          </a:r>
          <a:r>
            <a:rPr lang="en-US" sz="2700" i="1" kern="1200" dirty="0" err="1"/>
            <a:t>alias_name</a:t>
          </a:r>
          <a:r>
            <a:rPr lang="en-US" sz="2700" i="1" kern="1200" dirty="0"/>
            <a:t>;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Example: Substitute “b” for </a:t>
          </a:r>
          <a:r>
            <a:rPr lang="en-US" sz="2700" i="1" kern="1200" dirty="0"/>
            <a:t>Branch table </a:t>
          </a:r>
          <a:r>
            <a:rPr lang="en-US" sz="2700" kern="1200" dirty="0"/>
            <a:t>and “s” for </a:t>
          </a:r>
          <a:r>
            <a:rPr lang="en-US" sz="2700" i="1" kern="1200" dirty="0"/>
            <a:t>Staff table</a:t>
          </a:r>
        </a:p>
      </dsp:txBody>
      <dsp:txXfrm>
        <a:off x="0" y="3676638"/>
        <a:ext cx="10515600" cy="130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48DF3-88F7-FB4B-B9FE-E680361D2FBE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F62FD-E631-7143-AA48-437C5186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2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3400"/>
            <a:ext cx="4730750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23802" y="3372478"/>
            <a:ext cx="8187014" cy="319376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01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3400"/>
            <a:ext cx="4730750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23802" y="3372478"/>
            <a:ext cx="8187014" cy="319376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6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3400"/>
            <a:ext cx="4730750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23909" y="3372404"/>
            <a:ext cx="8186802" cy="319398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4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3400"/>
            <a:ext cx="4730750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23802" y="3372478"/>
            <a:ext cx="8187014" cy="319376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70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3400"/>
            <a:ext cx="4730750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23909" y="3372404"/>
            <a:ext cx="8186802" cy="319398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endParaRPr lang="en-US" sz="1200" kern="1200" dirty="0">
              <a:solidFill>
                <a:schemeClr val="tx1"/>
              </a:solidFill>
              <a:latin typeface="Times New Roman" charset="0"/>
              <a:ea typeface="ＭＳ Ｐゴシック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-- List the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fname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lname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of clients who have viewed a property in '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Glassgow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'.</a:t>
            </a:r>
          </a:p>
          <a:p>
            <a:endParaRPr lang="en-US" sz="1200" kern="1200" dirty="0">
              <a:solidFill>
                <a:schemeClr val="tx1"/>
              </a:solidFill>
              <a:latin typeface="Times New Roman" charset="0"/>
              <a:ea typeface="ＭＳ Ｐゴシック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SELECT	DISTINCT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fname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lname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FROM	client, viewing,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propertyforrent</a:t>
            </a:r>
            <a:endParaRPr lang="en-US" sz="1200" kern="1200" dirty="0">
              <a:solidFill>
                <a:schemeClr val="tx1"/>
              </a:solidFill>
              <a:latin typeface="Times New Roman" charset="0"/>
              <a:ea typeface="ＭＳ Ｐゴシック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WHERE	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client.clientno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viewing.clientno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AND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		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viewing.propertyno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propertyforrent.propertyno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AND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		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propertyforrent.city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= '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Glassgow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'</a:t>
            </a:r>
          </a:p>
          <a:p>
            <a:endParaRPr lang="en-US" sz="1200" kern="1200" dirty="0">
              <a:solidFill>
                <a:schemeClr val="tx1"/>
              </a:solidFill>
              <a:latin typeface="Times New Roman" charset="0"/>
              <a:ea typeface="ＭＳ Ｐゴシック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-- List the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fname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lname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of owners whose properties are managed through branches in 'London'.</a:t>
            </a:r>
          </a:p>
          <a:p>
            <a:endParaRPr lang="en-US" sz="1200" kern="1200" dirty="0">
              <a:solidFill>
                <a:schemeClr val="tx1"/>
              </a:solidFill>
              <a:latin typeface="Times New Roman" charset="0"/>
              <a:ea typeface="ＭＳ Ｐゴシック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SELECT DISTINCT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fname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lname</a:t>
            </a:r>
            <a:endParaRPr lang="en-US" sz="1200" kern="1200" dirty="0">
              <a:solidFill>
                <a:schemeClr val="tx1"/>
              </a:solidFill>
              <a:latin typeface="Times New Roman" charset="0"/>
              <a:ea typeface="ＭＳ Ｐゴシック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FROM	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privateowner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propertyforrent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, branch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WHERE	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privateowner.ownerno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propertyforrent.ownerno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AND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		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propertyforrent.branchno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branch.branchno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AND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		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branch.city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= 'London'</a:t>
            </a:r>
          </a:p>
          <a:p>
            <a:endParaRPr lang="en-US" sz="1200" kern="1200" dirty="0">
              <a:solidFill>
                <a:schemeClr val="tx1"/>
              </a:solidFill>
              <a:latin typeface="Times New Roman" charset="0"/>
              <a:ea typeface="ＭＳ Ｐゴシック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-- List the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fname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lname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of clients who are registered in branches in 'London'. (optional)</a:t>
            </a:r>
          </a:p>
          <a:p>
            <a:endParaRPr lang="en-US" sz="1200" kern="1200" dirty="0">
              <a:solidFill>
                <a:schemeClr val="tx1"/>
              </a:solidFill>
              <a:latin typeface="Times New Roman" charset="0"/>
              <a:ea typeface="ＭＳ Ｐゴシック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SELECT	DISTINCT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fname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lname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FROM	client, registration, branch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WHERE	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client.clientno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registration.clientno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AND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		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registration.branchno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branch.branchno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AND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		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branch.city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= 'London'</a:t>
            </a:r>
          </a:p>
          <a:p>
            <a:endParaRPr lang="en-US" sz="1200" kern="1200" dirty="0">
              <a:solidFill>
                <a:schemeClr val="tx1"/>
              </a:solidFill>
              <a:latin typeface="Times New Roman" charset="0"/>
              <a:ea typeface="ＭＳ Ｐゴシック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-- List the first name of the staff member who manages a property and the first name of the owner. </a:t>
            </a:r>
          </a:p>
          <a:p>
            <a:endParaRPr lang="en-US" sz="1200" kern="1200" dirty="0">
              <a:solidFill>
                <a:schemeClr val="tx1"/>
              </a:solidFill>
              <a:latin typeface="Times New Roman" charset="0"/>
              <a:ea typeface="ＭＳ Ｐゴシック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SELECT	DISTINCT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staff.fname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AS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staff_fname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privateowner.fname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AS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owner_fname</a:t>
            </a:r>
            <a:endParaRPr lang="en-US" sz="1200" kern="1200" dirty="0">
              <a:solidFill>
                <a:schemeClr val="tx1"/>
              </a:solidFill>
              <a:latin typeface="Times New Roman" charset="0"/>
              <a:ea typeface="ＭＳ Ｐゴシック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FROM	staff,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propertyforrent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privateowner</a:t>
            </a:r>
            <a:endParaRPr lang="en-US" sz="1200" kern="1200" dirty="0">
              <a:solidFill>
                <a:schemeClr val="tx1"/>
              </a:solidFill>
              <a:latin typeface="Times New Roman" charset="0"/>
              <a:ea typeface="ＭＳ Ｐゴシック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WHERE	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staff.staffno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propertyforrent.staffno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AND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		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propertyforrent.ownerno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privateowner.ownerno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1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3400"/>
            <a:ext cx="4730750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23909" y="3372404"/>
            <a:ext cx="8186802" cy="319398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endParaRPr lang="en-US" sz="1200" kern="1200" dirty="0">
              <a:solidFill>
                <a:schemeClr val="tx1"/>
              </a:solidFill>
              <a:latin typeface="Times New Roman" charset="0"/>
              <a:ea typeface="ＭＳ Ｐゴシック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-- List the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fname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lname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of clients who have viewed a property in '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Glassgow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'.</a:t>
            </a:r>
          </a:p>
          <a:p>
            <a:endParaRPr lang="en-US" sz="1200" kern="1200" dirty="0">
              <a:solidFill>
                <a:schemeClr val="tx1"/>
              </a:solidFill>
              <a:latin typeface="Times New Roman" charset="0"/>
              <a:ea typeface="ＭＳ Ｐゴシック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SELECT	DISTINCT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fname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lname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FROM	client, viewing,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propertyforrent</a:t>
            </a:r>
            <a:endParaRPr lang="en-US" sz="1200" kern="1200" dirty="0">
              <a:solidFill>
                <a:schemeClr val="tx1"/>
              </a:solidFill>
              <a:latin typeface="Times New Roman" charset="0"/>
              <a:ea typeface="ＭＳ Ｐゴシック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WHERE	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client.clientno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viewing.clientno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AND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		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viewing.propertyno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propertyforrent.propertyno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AND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		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propertyforrent.city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= '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Glassgow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'</a:t>
            </a:r>
          </a:p>
          <a:p>
            <a:endParaRPr lang="en-US" sz="1200" kern="1200" dirty="0">
              <a:solidFill>
                <a:schemeClr val="tx1"/>
              </a:solidFill>
              <a:latin typeface="Times New Roman" charset="0"/>
              <a:ea typeface="ＭＳ Ｐゴシック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-- List the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fname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lname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of owners whose properties are managed through branches in 'London'.</a:t>
            </a:r>
          </a:p>
          <a:p>
            <a:endParaRPr lang="en-US" sz="1200" kern="1200" dirty="0">
              <a:solidFill>
                <a:schemeClr val="tx1"/>
              </a:solidFill>
              <a:latin typeface="Times New Roman" charset="0"/>
              <a:ea typeface="ＭＳ Ｐゴシック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SELECT DISTINCT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fname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lname</a:t>
            </a:r>
            <a:endParaRPr lang="en-US" sz="1200" kern="1200" dirty="0">
              <a:solidFill>
                <a:schemeClr val="tx1"/>
              </a:solidFill>
              <a:latin typeface="Times New Roman" charset="0"/>
              <a:ea typeface="ＭＳ Ｐゴシック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FROM	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privateowner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propertyforrent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, branch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WHERE	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privateowner.ownerno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propertyforrent.ownerno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AND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		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propertyforrent.branchno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branch.branchno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AND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		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branch.city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= 'London'</a:t>
            </a:r>
          </a:p>
          <a:p>
            <a:endParaRPr lang="en-US" sz="1200" kern="1200" dirty="0">
              <a:solidFill>
                <a:schemeClr val="tx1"/>
              </a:solidFill>
              <a:latin typeface="Times New Roman" charset="0"/>
              <a:ea typeface="ＭＳ Ｐゴシック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-- List the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fname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lname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of clients who are registered in branches in 'London'. (optional)</a:t>
            </a:r>
          </a:p>
          <a:p>
            <a:endParaRPr lang="en-US" sz="1200" kern="1200" dirty="0">
              <a:solidFill>
                <a:schemeClr val="tx1"/>
              </a:solidFill>
              <a:latin typeface="Times New Roman" charset="0"/>
              <a:ea typeface="ＭＳ Ｐゴシック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SELECT	DISTINCT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fname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lname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FROM	client, registration, branch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WHERE	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client.clientno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registration.clientno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AND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		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registration.branchno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branch.branchno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AND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		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branch.city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= 'London'</a:t>
            </a:r>
          </a:p>
          <a:p>
            <a:endParaRPr lang="en-US" sz="1200" kern="1200" dirty="0">
              <a:solidFill>
                <a:schemeClr val="tx1"/>
              </a:solidFill>
              <a:latin typeface="Times New Roman" charset="0"/>
              <a:ea typeface="ＭＳ Ｐゴシック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-- List the first name of the staff member who manages a property and the first name of the owner. </a:t>
            </a:r>
          </a:p>
          <a:p>
            <a:endParaRPr lang="en-US" sz="1200" kern="1200" dirty="0">
              <a:solidFill>
                <a:schemeClr val="tx1"/>
              </a:solidFill>
              <a:latin typeface="Times New Roman" charset="0"/>
              <a:ea typeface="ＭＳ Ｐゴシック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SELECT	DISTINCT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staff.fname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AS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staff_fname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privateowner.fname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AS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owner_fname</a:t>
            </a:r>
            <a:endParaRPr lang="en-US" sz="1200" kern="1200" dirty="0">
              <a:solidFill>
                <a:schemeClr val="tx1"/>
              </a:solidFill>
              <a:latin typeface="Times New Roman" charset="0"/>
              <a:ea typeface="ＭＳ Ｐゴシック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FROM	staff,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propertyforrent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privateowner</a:t>
            </a:r>
            <a:endParaRPr lang="en-US" sz="1200" kern="1200" dirty="0">
              <a:solidFill>
                <a:schemeClr val="tx1"/>
              </a:solidFill>
              <a:latin typeface="Times New Roman" charset="0"/>
              <a:ea typeface="ＭＳ Ｐゴシック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WHERE	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staff.staffno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propertyforrent.staffno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AND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		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propertyforrent.ownerno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privateowner.ownerno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52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3400"/>
            <a:ext cx="4730750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23909" y="3372404"/>
            <a:ext cx="8186802" cy="31939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1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</a:rPr>
              <a:t>Union compatible</a:t>
            </a:r>
            <a:r>
              <a:rPr lang="en-US" baseline="0" dirty="0">
                <a:solidFill>
                  <a:srgbClr val="002060"/>
                </a:solidFill>
              </a:rPr>
              <a:t> !! </a:t>
            </a:r>
            <a:r>
              <a:rPr lang="en-US" dirty="0">
                <a:solidFill>
                  <a:srgbClr val="002060"/>
                </a:solidFill>
              </a:rPr>
              <a:t>Attribute names are not important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77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9B2C-821C-D143-A729-0995F3A42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4E654-4F10-BD4C-8F1F-07F5CC5AC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C652-20F9-3448-AB5B-C491B219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F6A8-2662-DB4D-8392-273DF7DB4A5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38B16-1470-2D41-8F40-CDEA2B88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67C4-5814-5248-ADDB-29C7FE44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D93-B440-7E40-A4AB-99590E5C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2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835B-563B-084D-B758-030757A7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D6960-B546-824C-98B4-4E0F14465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BF62A-1B80-764C-939A-8F676CD0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F6A8-2662-DB4D-8392-273DF7DB4A5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1DEF1-6AB6-E546-8E5F-F1B9124E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AE0B9-F1D1-3D41-8857-7C531BA1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D93-B440-7E40-A4AB-99590E5C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2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0293AA-8B27-064B-A9DF-D20199AB8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A48C9-4AB1-1249-831A-795251337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814D4-2AF2-6E4D-8C04-EEE6B442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F6A8-2662-DB4D-8392-273DF7DB4A5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97390-E524-AF46-B3E2-ACE3F142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06FCB-0D37-8D44-99A1-1259B7E3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D93-B440-7E40-A4AB-99590E5C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C671-62D9-AD4E-B8EB-CD9C0143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F1C72-16C1-7C4F-B582-BAAB750D1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A998E-FC7F-F24D-9121-0755CF37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F6A8-2662-DB4D-8392-273DF7DB4A5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19460-752C-D742-A4EA-ED354AD1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23C5D-98F7-5243-83BD-DA9E050F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D93-B440-7E40-A4AB-99590E5C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1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768B-4D9E-9845-8859-512FB631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DAAF8-5375-A849-B54A-48F5B66F0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BFB53-2CC7-B64B-9DEA-4EA01855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F6A8-2662-DB4D-8392-273DF7DB4A5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2686-7BA8-6D49-9074-1C05AEE2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4CA2E-9BCE-874A-BF4F-1B79B70B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D93-B440-7E40-A4AB-99590E5C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2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DB48-2E75-2049-9978-251527BE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5CE59-84E7-C34B-911E-6EB4F55C0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B242A-C345-6644-858E-15A5FAF30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B357D-6A4D-ED4B-BDCF-D01D7662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F6A8-2662-DB4D-8392-273DF7DB4A5F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50A16-1786-7C45-B0C5-C7A822CE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FC25F-F654-944C-8F05-8A4AA08E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D93-B440-7E40-A4AB-99590E5C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2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5311-577C-044E-9140-A57C5385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5978C-A1F6-DA42-8E4C-E78A0B49D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609E0-CF4E-F94D-8FFE-DF550F8EC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A0066-C614-1E46-9978-CB789049A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A93CEA-0480-544F-A585-191AAD10C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E322C-9340-6A44-8AD4-F512158F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F6A8-2662-DB4D-8392-273DF7DB4A5F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B3DBA4-8BD4-A44E-831E-1293F796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DDD8A-211B-1F45-A129-5E99C53C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D93-B440-7E40-A4AB-99590E5C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6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CB2B-D137-764F-8BDE-FF116A3D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1EA84-94DC-7246-A839-31294A51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F6A8-2662-DB4D-8392-273DF7DB4A5F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9CBB7-487E-2A46-8595-8D4A9CBA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D34D1-8307-D042-B0DD-D3ACBC67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D93-B440-7E40-A4AB-99590E5C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2BB05-1832-E14F-A0B5-9AF30B69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F6A8-2662-DB4D-8392-273DF7DB4A5F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12ADC-5A7B-4B42-9001-A8BC14FF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358AE-99F7-CB4A-961A-EBA4209D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D93-B440-7E40-A4AB-99590E5C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EF10-BCDD-9D47-840D-4377B40B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C18A-47AB-474F-AAC9-9B277AB8C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3A684-3043-F84C-916B-CDA1BB8C8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22104-8D33-5246-A0D4-B1A537E3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F6A8-2662-DB4D-8392-273DF7DB4A5F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E00C5-1B86-394E-BD94-D2DC5AA2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FAFC1-593B-094B-A3A2-FD747A7B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D93-B440-7E40-A4AB-99590E5C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801C-D6B8-F54D-A1C1-CF91F050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C2A75E-9E52-2E41-B513-B747132A2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8601C-CD07-1940-983D-088BEB72F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018A1-4F3D-2B48-BBE2-BEF1E8C67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F6A8-2662-DB4D-8392-273DF7DB4A5F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E753A-36F2-464D-9960-2F4952AC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90886-81D5-174C-8A0E-0E948590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D93-B440-7E40-A4AB-99590E5C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3A52F-A875-6F47-BCA4-E5DFF929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FB669-55F8-C048-8043-804006749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3DB46-6A8D-6A42-A986-A1BEE0B09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7F6A8-2662-DB4D-8392-273DF7DB4A5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ED543-5F1B-9E46-8BA0-5F5BF9598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290C8-E700-D745-9FA3-6A6E84C71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9D93-B440-7E40-A4AB-99590E5C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7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on_Postel" TargetMode="External"/><Relationship Id="rId7" Type="http://schemas.openxmlformats.org/officeDocument/2006/relationships/hyperlink" Target="https://en.wikipedia.org/wiki/ICANN#cite_note-13" TargetMode="External"/><Relationship Id="rId2" Type="http://schemas.openxmlformats.org/officeDocument/2006/relationships/hyperlink" Target="https://en.wikipedia.org/wiki/Internet_Assigned_Numbers_Author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United_States_Department_of_Defense" TargetMode="External"/><Relationship Id="rId5" Type="http://schemas.openxmlformats.org/officeDocument/2006/relationships/hyperlink" Target="https://en.wikipedia.org/wiki/University_of_California,_Los_Angeles" TargetMode="External"/><Relationship Id="rId4" Type="http://schemas.openxmlformats.org/officeDocument/2006/relationships/hyperlink" Target="https://en.wikipedia.org/wiki/ARPANE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sunyit.edu/~deciccm/RFID%20Stuff/RFID%20Scrapbook/data/20061027154911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040"/>
            <a:ext cx="3390900" cy="54864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Standards-Based Data Exchange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7194FE-0848-4B2F-8EDB-1987B61BAD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10200" y="701675"/>
          <a:ext cx="6096000" cy="547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4630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5E6FB-1877-AF42-A831-1C416054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ICANN and USC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089B6-9DF2-A343-9FA1-411D2EF21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Before the establishment of ICANN, the </a:t>
            </a:r>
            <a:r>
              <a:rPr lang="en-US" sz="2400" dirty="0">
                <a:hlinkClick r:id="rId2" tooltip="Internet Assigned Numbers Authority"/>
              </a:rPr>
              <a:t>IANA</a:t>
            </a:r>
            <a:r>
              <a:rPr lang="en-US" sz="2400" dirty="0"/>
              <a:t> function of administering registries of Internet protocol identifiers (including the distributing top-level domains and IP addresses) was performed by </a:t>
            </a:r>
            <a:r>
              <a:rPr lang="en-US" sz="2400" dirty="0">
                <a:hlinkClick r:id="rId3" tooltip="Jon Postel"/>
              </a:rPr>
              <a:t>Jon Postel</a:t>
            </a:r>
            <a:r>
              <a:rPr lang="en-US" sz="2400" dirty="0"/>
              <a:t>, a Computer Science researcher who had been involved in the creation of </a:t>
            </a:r>
            <a:r>
              <a:rPr lang="en-US" sz="2400" dirty="0">
                <a:hlinkClick r:id="rId4" tooltip="ARPANET"/>
              </a:rPr>
              <a:t>ARPANET</a:t>
            </a:r>
            <a:r>
              <a:rPr lang="en-US" sz="2400" dirty="0"/>
              <a:t>, first at </a:t>
            </a:r>
            <a:r>
              <a:rPr lang="en-US" sz="2400" dirty="0">
                <a:hlinkClick r:id="rId5" tooltip="University of California, Los Angeles"/>
              </a:rPr>
              <a:t>UCLA</a:t>
            </a:r>
            <a:r>
              <a:rPr lang="en-US" sz="2400" dirty="0"/>
              <a:t> and then at USC-ISI</a:t>
            </a:r>
          </a:p>
          <a:p>
            <a:r>
              <a:rPr lang="en-US" sz="2400" dirty="0"/>
              <a:t>In 1997 </a:t>
            </a:r>
            <a:r>
              <a:rPr lang="en-US" sz="2400" dirty="0" err="1"/>
              <a:t>Postel</a:t>
            </a:r>
            <a:r>
              <a:rPr lang="en-US" sz="2400" dirty="0"/>
              <a:t> testified before Congress that this had come about as a "side task" to this research work.</a:t>
            </a:r>
            <a:r>
              <a:rPr lang="en-US" sz="2400" baseline="30000" dirty="0"/>
              <a:t> </a:t>
            </a:r>
            <a:r>
              <a:rPr lang="en-US" sz="2400" dirty="0"/>
              <a:t>The Information Sciences Institute was funded by the </a:t>
            </a:r>
            <a:r>
              <a:rPr lang="en-US" sz="2400" dirty="0">
                <a:hlinkClick r:id="rId6" tooltip="United States Department of Defense"/>
              </a:rPr>
              <a:t>U.S. Department of Defense</a:t>
            </a:r>
            <a:r>
              <a:rPr lang="en-US" sz="2400" dirty="0"/>
              <a:t>, as was SRI International's Network Information Center, which also performed some assigned name functions.</a:t>
            </a:r>
            <a:r>
              <a:rPr lang="en-US" sz="2400" baseline="30000" dirty="0">
                <a:hlinkClick r:id="rId7"/>
              </a:rPr>
              <a:t>[13]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12111-F9AE-B446-A21C-6B0D56260BA4}"/>
              </a:ext>
            </a:extLst>
          </p:cNvPr>
          <p:cNvSpPr txBox="1"/>
          <p:nvPr/>
        </p:nvSpPr>
        <p:spPr>
          <a:xfrm>
            <a:off x="0" y="6453352"/>
            <a:ext cx="12191999" cy="25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184402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index is used to speed up the performance of </a:t>
            </a:r>
            <a:r>
              <a:rPr lang="en-US" b="1" dirty="0"/>
              <a:t>queries</a:t>
            </a:r>
            <a:r>
              <a:rPr lang="en-US" dirty="0"/>
              <a:t>. It does this by reducing the number of database data pages that have to be visited/scanned. </a:t>
            </a:r>
          </a:p>
          <a:p>
            <a:r>
              <a:rPr lang="en-US" dirty="0"/>
              <a:t>Clustered and </a:t>
            </a:r>
            <a:r>
              <a:rPr lang="en-US" dirty="0" err="1"/>
              <a:t>unclustered</a:t>
            </a:r>
            <a:endParaRPr lang="en-US" dirty="0"/>
          </a:p>
          <a:p>
            <a:pPr lvl="1"/>
            <a:r>
              <a:rPr lang="en-US" dirty="0"/>
              <a:t>Clustered index determines the physical order of data in a table.</a:t>
            </a:r>
          </a:p>
          <a:p>
            <a:pPr lvl="2"/>
            <a:r>
              <a:rPr lang="en-US" dirty="0"/>
              <a:t> There can be only one clustered index per table</a:t>
            </a:r>
          </a:p>
          <a:p>
            <a:pPr lvl="1"/>
            <a:r>
              <a:rPr lang="en-US" dirty="0" err="1"/>
              <a:t>Nonclustered</a:t>
            </a:r>
            <a:r>
              <a:rPr lang="en-US" dirty="0"/>
              <a:t> index contains the </a:t>
            </a:r>
            <a:r>
              <a:rPr lang="en-US" dirty="0" err="1"/>
              <a:t>nonclustered</a:t>
            </a:r>
            <a:r>
              <a:rPr lang="en-US" dirty="0"/>
              <a:t> index key values and each key value entry has a pointer to the data row that contains the key value.</a:t>
            </a:r>
          </a:p>
          <a:p>
            <a:pPr lvl="2"/>
            <a:r>
              <a:rPr lang="en-US" dirty="0"/>
              <a:t>Multiple clustered indexes possible.</a:t>
            </a:r>
          </a:p>
          <a:p>
            <a:pPr lvl="2"/>
            <a:r>
              <a:rPr lang="en-US" dirty="0"/>
              <a:t>“An index to the main index”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2989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Source: https://</a:t>
            </a:r>
            <a:r>
              <a:rPr lang="en-US" sz="1000" dirty="0" err="1"/>
              <a:t>technet.microsoft.com</a:t>
            </a:r>
            <a:r>
              <a:rPr lang="en-US" sz="1000" dirty="0"/>
              <a:t>/</a:t>
            </a:r>
            <a:r>
              <a:rPr lang="en-US" sz="1000" dirty="0" err="1"/>
              <a:t>en</a:t>
            </a:r>
            <a:r>
              <a:rPr lang="en-US" sz="1000" dirty="0"/>
              <a:t>-us/library/ms190457(v=sql.110).</a:t>
            </a:r>
            <a:r>
              <a:rPr lang="en-US" sz="1000" dirty="0" err="1"/>
              <a:t>aspx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2829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75ECD5-67E4-6343-B3FE-7DB6EB2A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47C71-7F07-7D4B-940F-E38043C29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Inner SELECT statement used in outer statement to help determine the contents of the final result</a:t>
            </a:r>
          </a:p>
          <a:p>
            <a:r>
              <a:rPr lang="en-US" dirty="0"/>
              <a:t>Subqueries may also also appear in INSERT, UPDATE, and </a:t>
            </a:r>
            <a:r>
              <a:rPr lang="en-US" dirty="0" err="1"/>
              <a:t>DeLETE</a:t>
            </a:r>
            <a:r>
              <a:rPr lang="en-US" dirty="0"/>
              <a:t> statement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SELECT </a:t>
            </a:r>
            <a:r>
              <a:rPr lang="en-US" dirty="0" err="1"/>
              <a:t>staffNo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position</a:t>
            </a:r>
          </a:p>
          <a:p>
            <a:pPr marL="914400" lvl="2" indent="0">
              <a:buNone/>
            </a:pPr>
            <a:r>
              <a:rPr lang="en-US" dirty="0"/>
              <a:t>FROM staff </a:t>
            </a:r>
          </a:p>
          <a:p>
            <a:pPr marL="914400" lvl="2" indent="0">
              <a:buNone/>
            </a:pPr>
            <a:r>
              <a:rPr lang="en-US" dirty="0"/>
              <a:t>WHERE </a:t>
            </a:r>
            <a:r>
              <a:rPr lang="en-US" dirty="0" err="1"/>
              <a:t>branchNo</a:t>
            </a:r>
            <a:r>
              <a:rPr lang="en-US" dirty="0"/>
              <a:t> = (SELECT </a:t>
            </a:r>
            <a:r>
              <a:rPr lang="en-US" dirty="0" err="1"/>
              <a:t>branchNo</a:t>
            </a:r>
            <a:r>
              <a:rPr lang="en-US" dirty="0"/>
              <a:t> </a:t>
            </a:r>
          </a:p>
          <a:p>
            <a:pPr marL="914400" lvl="2" indent="0">
              <a:buNone/>
            </a:pPr>
            <a:r>
              <a:rPr lang="en-US" dirty="0"/>
              <a:t>FROM Branch</a:t>
            </a:r>
          </a:p>
          <a:p>
            <a:pPr marL="914400" lvl="2" indent="0">
              <a:buNone/>
            </a:pPr>
            <a:r>
              <a:rPr lang="en-US" dirty="0"/>
              <a:t>WHERE street = ‘163 Main St’);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55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B868-296F-AC46-98FD-10206D6C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SQL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36EEC-1F07-804F-8112-C3BC0FFEC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to create a single result set from multiple tables</a:t>
            </a:r>
          </a:p>
          <a:p>
            <a:r>
              <a:rPr lang="en-US" dirty="0"/>
              <a:t>Uses foreign keys to connect data from one table with data from another table</a:t>
            </a:r>
          </a:p>
          <a:p>
            <a:r>
              <a:rPr lang="en-US" dirty="0"/>
              <a:t>Typically uses logical operators such as EQUAL = or NOT EQUAL &lt;&gt; but can use other operators</a:t>
            </a:r>
          </a:p>
          <a:p>
            <a:r>
              <a:rPr lang="en-US" dirty="0"/>
              <a:t>Default: “JOIN” = inner join</a:t>
            </a:r>
          </a:p>
          <a:p>
            <a:r>
              <a:rPr lang="en-US" dirty="0"/>
              <a:t>Left/right joins refer to first table and second table</a:t>
            </a:r>
          </a:p>
          <a:p>
            <a:r>
              <a:rPr lang="en-US" dirty="0"/>
              <a:t>SQL: SELECT </a:t>
            </a:r>
            <a:r>
              <a:rPr lang="en-US" dirty="0" err="1"/>
              <a:t>branch.branchNo</a:t>
            </a:r>
            <a:r>
              <a:rPr lang="en-US" dirty="0"/>
              <a:t>, </a:t>
            </a:r>
            <a:r>
              <a:rPr lang="en-US" dirty="0" err="1"/>
              <a:t>order.delivery_address</a:t>
            </a:r>
            <a:r>
              <a:rPr lang="en-US" dirty="0"/>
              <a:t> FROM order JOIN </a:t>
            </a:r>
            <a:r>
              <a:rPr lang="en-US" dirty="0" err="1"/>
              <a:t>concrete_type.concrete_type</a:t>
            </a:r>
            <a:r>
              <a:rPr lang="en-US" dirty="0"/>
              <a:t> </a:t>
            </a:r>
            <a:r>
              <a:rPr lang="en-US" dirty="0" err="1"/>
              <a:t>concrete_type</a:t>
            </a:r>
            <a:r>
              <a:rPr lang="en-US" dirty="0"/>
              <a:t> ON </a:t>
            </a:r>
            <a:r>
              <a:rPr lang="en-US" dirty="0" err="1"/>
              <a:t>order.concrete_type</a:t>
            </a:r>
            <a:r>
              <a:rPr lang="en-US" dirty="0"/>
              <a:t> = </a:t>
            </a:r>
            <a:r>
              <a:rPr lang="en-US" dirty="0" err="1"/>
              <a:t>concrete_type.concrete_type</a:t>
            </a:r>
            <a:r>
              <a:rPr lang="en-US" dirty="0"/>
              <a:t>;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30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combine info across tables using SQL?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14356" y="1278513"/>
            <a:ext cx="6408836" cy="4149721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B60C865-6D85-AB43-86A6-5808C716B4DC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57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C865-6D85-AB43-86A6-5808C716B4D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1" y="0"/>
            <a:ext cx="395171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5438" y="0"/>
            <a:ext cx="466256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1" y="3590926"/>
            <a:ext cx="23145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20900" y="4263877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List name of instructor &amp; </a:t>
            </a:r>
            <a:r>
              <a:rPr lang="en-US" altLang="zh-CN" u="sng" dirty="0" err="1"/>
              <a:t>course_id</a:t>
            </a:r>
            <a:r>
              <a:rPr lang="en-US" altLang="zh-CN" u="sng" dirty="0"/>
              <a:t> for courses  he/she teaching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5164961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SELECT name, </a:t>
            </a:r>
            <a:r>
              <a:rPr lang="en-US" altLang="zh-CN" dirty="0" err="1">
                <a:solidFill>
                  <a:srgbClr val="0070C0"/>
                </a:solidFill>
              </a:rPr>
              <a:t>course_id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FROM </a:t>
            </a:r>
            <a:r>
              <a:rPr lang="en-US" altLang="zh-CN" dirty="0">
                <a:solidFill>
                  <a:srgbClr val="FF0000"/>
                </a:solidFill>
              </a:rPr>
              <a:t>instructor, teaches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WHERE </a:t>
            </a:r>
            <a:r>
              <a:rPr lang="en-US" altLang="zh-CN" dirty="0">
                <a:solidFill>
                  <a:srgbClr val="FF0000"/>
                </a:solidFill>
              </a:rPr>
              <a:t>instructor.ID=teaches.ID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0" y="685801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&lt;-PK?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FK-&gt;?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828800" y="0"/>
            <a:ext cx="609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324600" y="0"/>
            <a:ext cx="609600" cy="457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24000" y="3733800"/>
            <a:ext cx="1752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Form row pairs using home table (instructor) &amp; foreign table (teaches) with matching columns </a:t>
            </a:r>
          </a:p>
          <a:p>
            <a:r>
              <a:rPr lang="en-US" altLang="zh-CN" sz="2000" dirty="0"/>
              <a:t>(FK-PK)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allAtOnce"/>
      <p:bldP spid="10" grpId="0" animBg="1"/>
      <p:bldP spid="11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C953-1FD7-E741-9F53-0C2DA4FB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09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Table Alias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61A5068-5CDF-4309-8F10-C38312B7D4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353164"/>
              </p:ext>
            </p:extLst>
          </p:nvPr>
        </p:nvGraphicFramePr>
        <p:xfrm>
          <a:off x="838200" y="1292224"/>
          <a:ext cx="10515600" cy="5021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1318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94523"/>
          </a:xfrm>
        </p:spPr>
        <p:txBody>
          <a:bodyPr/>
          <a:lstStyle/>
          <a:p>
            <a:r>
              <a:rPr lang="en-US" dirty="0"/>
              <a:t>Example 6.24: Simple Join</a:t>
            </a:r>
          </a:p>
        </p:txBody>
      </p:sp>
      <p:sp>
        <p:nvSpPr>
          <p:cNvPr id="43725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2324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i="1" u="sng" dirty="0"/>
              <a:t>List names of all clients who have viewed a property &amp; their comments  (use client and viewing table)</a:t>
            </a:r>
          </a:p>
          <a:p>
            <a:pPr marL="1377950" lvl="1" indent="-1139825">
              <a:buNone/>
            </a:pPr>
            <a:endParaRPr lang="en-US" sz="2000" dirty="0"/>
          </a:p>
          <a:p>
            <a:pPr marL="1377950" lvl="1" indent="-1139825">
              <a:buNone/>
            </a:pPr>
            <a:r>
              <a:rPr lang="en-US" sz="2000" b="1" dirty="0"/>
              <a:t>SELECT</a:t>
            </a:r>
            <a:r>
              <a:rPr lang="en-US" sz="2000" dirty="0"/>
              <a:t>	</a:t>
            </a:r>
            <a:r>
              <a:rPr lang="en-US" sz="2000" dirty="0" err="1"/>
              <a:t>c.clientNo</a:t>
            </a:r>
            <a:r>
              <a:rPr lang="en-US" sz="2000" dirty="0"/>
              <a:t>, </a:t>
            </a:r>
            <a:r>
              <a:rPr lang="en-US" sz="2000" dirty="0" err="1"/>
              <a:t>c.fName</a:t>
            </a:r>
            <a:r>
              <a:rPr lang="en-US" sz="2000" dirty="0"/>
              <a:t>, </a:t>
            </a:r>
            <a:r>
              <a:rPr lang="en-US" sz="2000" dirty="0" err="1"/>
              <a:t>c.lName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 err="1"/>
              <a:t>v.propertyNo</a:t>
            </a:r>
            <a:r>
              <a:rPr lang="en-US" sz="2000" dirty="0"/>
              <a:t>, </a:t>
            </a:r>
            <a:r>
              <a:rPr lang="en-US" sz="2000" dirty="0" err="1"/>
              <a:t>v.comment</a:t>
            </a:r>
            <a:endParaRPr lang="en-US" sz="2000" dirty="0"/>
          </a:p>
          <a:p>
            <a:pPr marL="1377950" lvl="1" indent="-1139825">
              <a:buNone/>
            </a:pPr>
            <a:r>
              <a:rPr lang="en-US" sz="2000" b="1" dirty="0"/>
              <a:t>FROM</a:t>
            </a:r>
            <a:r>
              <a:rPr lang="en-US" sz="2000" dirty="0"/>
              <a:t>	Client c, Viewing v</a:t>
            </a:r>
          </a:p>
          <a:p>
            <a:pPr marL="1377950" lvl="1" indent="-1139825">
              <a:buNone/>
            </a:pPr>
            <a:r>
              <a:rPr lang="en-US" sz="2000" b="1" dirty="0"/>
              <a:t>WHERE</a:t>
            </a:r>
            <a:r>
              <a:rPr lang="en-US" sz="2000" dirty="0"/>
              <a:t>	</a:t>
            </a:r>
            <a:r>
              <a:rPr lang="en-US" sz="2000" i="1" dirty="0" err="1">
                <a:solidFill>
                  <a:srgbClr val="FF0000"/>
                </a:solidFill>
              </a:rPr>
              <a:t>c.clientNo</a:t>
            </a:r>
            <a:r>
              <a:rPr lang="en-US" sz="2000" i="1" dirty="0">
                <a:solidFill>
                  <a:srgbClr val="FF0000"/>
                </a:solidFill>
              </a:rPr>
              <a:t> = </a:t>
            </a:r>
            <a:r>
              <a:rPr lang="en-US" sz="2000" i="1" dirty="0" err="1">
                <a:solidFill>
                  <a:srgbClr val="FF0000"/>
                </a:solidFill>
              </a:rPr>
              <a:t>v.clientNo</a:t>
            </a:r>
            <a:r>
              <a:rPr lang="en-US" sz="2000" i="1" dirty="0">
                <a:solidFill>
                  <a:srgbClr val="FF0000"/>
                </a:solidFill>
              </a:rPr>
              <a:t>;</a:t>
            </a:r>
          </a:p>
          <a:p>
            <a:pPr marL="1377950" lvl="1" indent="-1139825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In results, only rows from both tables that have identical values in the </a:t>
            </a:r>
            <a:r>
              <a:rPr lang="en-US" sz="2000" dirty="0" err="1"/>
              <a:t>clientNo</a:t>
            </a:r>
            <a:r>
              <a:rPr lang="en-US" sz="2000" dirty="0"/>
              <a:t> columns.</a:t>
            </a:r>
          </a:p>
          <a:p>
            <a:pPr lvl="1"/>
            <a:r>
              <a:rPr lang="en-US" sz="2000" dirty="0"/>
              <a:t>Equivalent to </a:t>
            </a:r>
            <a:r>
              <a:rPr lang="en-US" sz="2000" dirty="0" err="1"/>
              <a:t>equi</a:t>
            </a:r>
            <a:r>
              <a:rPr lang="en-US" sz="2000" dirty="0"/>
              <a:t>-join in relational algebra.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FA61-B93D-4BAB-8552-EF7334F30B6C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37250" name="Slide Number Placeholder 3"/>
          <p:cNvSpPr txBox="1">
            <a:spLocks noGrp="1"/>
          </p:cNvSpPr>
          <p:nvPr/>
        </p:nvSpPr>
        <p:spPr bwMode="auto">
          <a:xfrm>
            <a:off x="83820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/>
            <a:fld id="{176ABC1F-3278-4F0A-9B34-D158DA9DCFE8}" type="slidenum">
              <a:rPr lang="en-GB" sz="800"/>
              <a:pPr algn="r"/>
              <a:t>17</a:t>
            </a:fld>
            <a:endParaRPr lang="en-GB" sz="800"/>
          </a:p>
        </p:txBody>
      </p:sp>
      <p:sp>
        <p:nvSpPr>
          <p:cNvPr id="9" name="Rounded Rectangle 8"/>
          <p:cNvSpPr/>
          <p:nvPr/>
        </p:nvSpPr>
        <p:spPr bwMode="auto">
          <a:xfrm>
            <a:off x="990601" y="2257455"/>
            <a:ext cx="4952999" cy="1552545"/>
          </a:xfrm>
          <a:prstGeom prst="round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600" b="1" dirty="0">
              <a:latin typeface="Arial" charset="0"/>
              <a:ea typeface="MS PMincho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589339"/>
            <a:ext cx="5144502" cy="20400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29400" y="2895601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FK in foreign tables (v) matches PK in home table (c)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53200" y="381000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That’s why we need to study FK-PK!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7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7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7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7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7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7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4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Join multiple tables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en-US" altLang="zh-CN" dirty="0"/>
              <a:t>Negative example 1 – Data Breach</a:t>
            </a:r>
          </a:p>
          <a:p>
            <a:r>
              <a:rPr lang="en-US" altLang="zh-CN" dirty="0"/>
              <a:t>e.g. 3 types of Identity Info are leaked in a “identify table”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1. SSN --Security Identity (Government/</a:t>
            </a:r>
            <a:r>
              <a:rPr lang="en-US" altLang="zh-CN" dirty="0" err="1"/>
              <a:t>CreditCard</a:t>
            </a:r>
            <a:r>
              <a:rPr lang="en-US" altLang="zh-CN" dirty="0"/>
              <a:t>/Insurance)</a:t>
            </a:r>
          </a:p>
          <a:p>
            <a:pPr>
              <a:buNone/>
            </a:pPr>
            <a:r>
              <a:rPr lang="en-US" altLang="zh-CN" dirty="0"/>
              <a:t>2. UID – school identity (</a:t>
            </a:r>
            <a:r>
              <a:rPr lang="en-US" altLang="zh-CN" dirty="0" err="1"/>
              <a:t>dorm,gym,dining,campus</a:t>
            </a:r>
            <a:r>
              <a:rPr lang="en-US" altLang="zh-CN" dirty="0"/>
              <a:t> </a:t>
            </a:r>
            <a:r>
              <a:rPr lang="en-US" altLang="zh-CN" dirty="0" err="1"/>
              <a:t>health,gpa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en-US" altLang="zh-CN" dirty="0"/>
              <a:t>3. Name – real world identity (family/social/)</a:t>
            </a:r>
          </a:p>
          <a:p>
            <a:pPr>
              <a:buNone/>
            </a:pPr>
            <a:r>
              <a:rPr lang="en-US" altLang="zh-CN" dirty="0"/>
              <a:t>So anyone with a part of info previously now can know your activity in other parts by simply joining their own table with this “identity table”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C865-6D85-AB43-86A6-5808C716B4D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6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9011"/>
            <a:ext cx="10515600" cy="914841"/>
          </a:xfrm>
        </p:spPr>
        <p:txBody>
          <a:bodyPr/>
          <a:lstStyle/>
          <a:p>
            <a:r>
              <a:rPr lang="en-US" dirty="0"/>
              <a:t>Example 6.25: Simple Join &amp; Sorting</a:t>
            </a:r>
          </a:p>
        </p:txBody>
      </p:sp>
      <p:sp>
        <p:nvSpPr>
          <p:cNvPr id="44032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886152"/>
            <a:ext cx="10515600" cy="4351338"/>
          </a:xfrm>
        </p:spPr>
        <p:txBody>
          <a:bodyPr/>
          <a:lstStyle/>
          <a:p>
            <a:r>
              <a:rPr lang="en-US" i="1" u="sng" dirty="0"/>
              <a:t>For each branch office, list </a:t>
            </a:r>
            <a:r>
              <a:rPr lang="en-US" i="1" u="sng" dirty="0" err="1"/>
              <a:t>staffNo</a:t>
            </a:r>
            <a:r>
              <a:rPr lang="en-US" i="1" u="sng" dirty="0"/>
              <a:t> and names of staff who manage properties, and the property number and type that they manage.  (use Staff and </a:t>
            </a:r>
            <a:r>
              <a:rPr lang="en-US" i="1" u="sng" dirty="0" err="1"/>
              <a:t>PropertyForRent</a:t>
            </a:r>
            <a:r>
              <a:rPr lang="en-US" i="1" u="sng" dirty="0"/>
              <a:t> table)</a:t>
            </a:r>
          </a:p>
          <a:p>
            <a:pPr marL="1377950" lvl="1" indent="-1139825">
              <a:buNone/>
            </a:pPr>
            <a:endParaRPr lang="en-US" sz="1200" dirty="0"/>
          </a:p>
          <a:p>
            <a:pPr marL="1657350" lvl="1" indent="-1419225">
              <a:buNone/>
            </a:pPr>
            <a:r>
              <a:rPr lang="en-US" b="1" dirty="0"/>
              <a:t>SELECT</a:t>
            </a:r>
            <a:r>
              <a:rPr lang="en-US" dirty="0"/>
              <a:t> 	</a:t>
            </a:r>
            <a:r>
              <a:rPr lang="en-US" dirty="0" err="1"/>
              <a:t>s.branchNo</a:t>
            </a:r>
            <a:r>
              <a:rPr lang="en-US" dirty="0"/>
              <a:t>, </a:t>
            </a:r>
            <a:r>
              <a:rPr lang="en-US" dirty="0" err="1"/>
              <a:t>s.staffNo</a:t>
            </a:r>
            <a:r>
              <a:rPr lang="en-US" dirty="0"/>
              <a:t>, </a:t>
            </a:r>
            <a:r>
              <a:rPr lang="en-US" dirty="0" err="1"/>
              <a:t>s.fName</a:t>
            </a:r>
            <a:r>
              <a:rPr lang="en-US" dirty="0"/>
              <a:t>, </a:t>
            </a:r>
            <a:r>
              <a:rPr lang="en-US" dirty="0" err="1"/>
              <a:t>s.lName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p.propertyNo</a:t>
            </a:r>
            <a:r>
              <a:rPr lang="en-US" dirty="0"/>
              <a:t>, </a:t>
            </a:r>
            <a:r>
              <a:rPr lang="en-US" dirty="0" err="1"/>
              <a:t>p.type</a:t>
            </a:r>
            <a:endParaRPr lang="en-US" dirty="0"/>
          </a:p>
          <a:p>
            <a:pPr marL="1657350" lvl="1" indent="-1419225">
              <a:buNone/>
            </a:pPr>
            <a:r>
              <a:rPr lang="en-US" b="1" dirty="0"/>
              <a:t>FROM</a:t>
            </a:r>
            <a:r>
              <a:rPr lang="en-US" dirty="0"/>
              <a:t>	Staff s, PropertyForRent p</a:t>
            </a:r>
          </a:p>
          <a:p>
            <a:pPr marL="1657350" lvl="1" indent="-1419225">
              <a:buNone/>
            </a:pPr>
            <a:r>
              <a:rPr lang="en-US" b="1" dirty="0"/>
              <a:t>WHERE</a:t>
            </a:r>
            <a:r>
              <a:rPr lang="en-US" dirty="0"/>
              <a:t>	</a:t>
            </a:r>
            <a:r>
              <a:rPr lang="en-US" dirty="0" err="1"/>
              <a:t>s.staffNo</a:t>
            </a:r>
            <a:r>
              <a:rPr lang="en-US" dirty="0"/>
              <a:t> = </a:t>
            </a:r>
            <a:r>
              <a:rPr lang="en-US" dirty="0" err="1"/>
              <a:t>p.staffNo</a:t>
            </a:r>
            <a:endParaRPr lang="en-US" dirty="0"/>
          </a:p>
          <a:p>
            <a:pPr marL="1657350" lvl="1" indent="-1419225">
              <a:buNone/>
            </a:pPr>
            <a:r>
              <a:rPr lang="en-US" b="1" dirty="0"/>
              <a:t>ORDER BY	</a:t>
            </a:r>
            <a:r>
              <a:rPr lang="en-US" dirty="0" err="1"/>
              <a:t>s.branchNo</a:t>
            </a:r>
            <a:r>
              <a:rPr lang="en-US" dirty="0"/>
              <a:t>, </a:t>
            </a:r>
            <a:r>
              <a:rPr lang="en-US" dirty="0" err="1"/>
              <a:t>s.staffNo</a:t>
            </a:r>
            <a:r>
              <a:rPr lang="en-US" dirty="0"/>
              <a:t>, </a:t>
            </a:r>
            <a:r>
              <a:rPr lang="en-US" dirty="0" err="1"/>
              <a:t>p.propertyNo</a:t>
            </a:r>
            <a:r>
              <a:rPr lang="en-US" dirty="0"/>
              <a:t>;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D329-CB41-416C-9800-11A1485953B3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440322" name="Slide Number Placeholder 3"/>
          <p:cNvSpPr txBox="1">
            <a:spLocks noGrp="1"/>
          </p:cNvSpPr>
          <p:nvPr/>
        </p:nvSpPr>
        <p:spPr bwMode="auto">
          <a:xfrm>
            <a:off x="83820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/>
            <a:fld id="{B5EC9465-AC5C-4911-A081-EC51F0578F59}" type="slidenum">
              <a:rPr lang="en-GB" sz="800"/>
              <a:pPr algn="r"/>
              <a:t>19</a:t>
            </a:fld>
            <a:endParaRPr lang="en-GB" sz="800"/>
          </a:p>
        </p:txBody>
      </p:sp>
      <p:sp>
        <p:nvSpPr>
          <p:cNvPr id="9" name="Rounded Rectangle 8"/>
          <p:cNvSpPr/>
          <p:nvPr/>
        </p:nvSpPr>
        <p:spPr bwMode="auto">
          <a:xfrm>
            <a:off x="1009934" y="2324100"/>
            <a:ext cx="6781800" cy="2070717"/>
          </a:xfrm>
          <a:prstGeom prst="round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600" b="1" dirty="0">
              <a:latin typeface="Arial" charset="0"/>
              <a:ea typeface="MS PMincho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77117"/>
            <a:ext cx="5829300" cy="255602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68300"/>
            <a:ext cx="6781800" cy="1600200"/>
          </a:xfrm>
        </p:spPr>
        <p:txBody>
          <a:bodyPr>
            <a:normAutofit/>
          </a:bodyPr>
          <a:lstStyle/>
          <a:p>
            <a:r>
              <a:rPr lang="en-US" dirty="0"/>
              <a:t>Extensible Markup Language (XML)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2197100"/>
            <a:ext cx="7543800" cy="3886200"/>
          </a:xfrm>
        </p:spPr>
        <p:txBody>
          <a:bodyPr/>
          <a:lstStyle/>
          <a:p>
            <a:r>
              <a:rPr lang="en-US" dirty="0"/>
              <a:t>A markup language that defines a set of rules for encoding documents in a format which is both human-readable and machine-readable. It is defined by the W3C's XML 1.0 Specification and by several other related specifications, all of which are free open standards</a:t>
            </a:r>
          </a:p>
          <a:p>
            <a:r>
              <a:rPr lang="en-US" dirty="0"/>
              <a:t>XML is more human-readable than EDI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13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Multi-Table Join with Selection Predicates</a:t>
            </a:r>
          </a:p>
        </p:txBody>
      </p:sp>
      <p:sp>
        <p:nvSpPr>
          <p:cNvPr id="4423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/>
              <a:t>List the </a:t>
            </a:r>
            <a:r>
              <a:rPr lang="en-US" i="1" u="sng" dirty="0" err="1"/>
              <a:t>fname</a:t>
            </a:r>
            <a:r>
              <a:rPr lang="en-US" i="1" u="sng" dirty="0"/>
              <a:t> and </a:t>
            </a:r>
            <a:r>
              <a:rPr lang="en-US" i="1" u="sng" dirty="0" err="1"/>
              <a:t>lname</a:t>
            </a:r>
            <a:r>
              <a:rPr lang="en-US" i="1" u="sng" dirty="0"/>
              <a:t> of clients who are registered in branches in 'London'. (Use “Registration”, “Client” &amp; “Branch” table)</a:t>
            </a:r>
          </a:p>
          <a:p>
            <a:pPr marL="1366838" indent="-1128713">
              <a:buNone/>
            </a:pPr>
            <a:endParaRPr lang="en-US" sz="1200" dirty="0"/>
          </a:p>
          <a:p>
            <a:pPr marL="1366838" lvl="1" indent="-1128713">
              <a:buNone/>
            </a:pPr>
            <a:endParaRPr lang="en-US" b="1" dirty="0"/>
          </a:p>
          <a:p>
            <a:pPr marL="1366838" lvl="1" indent="-1128713">
              <a:buNone/>
            </a:pPr>
            <a:endParaRPr lang="en-US" b="1" dirty="0"/>
          </a:p>
          <a:p>
            <a:pPr marL="1366838" lvl="1" indent="-1128713">
              <a:buNone/>
            </a:pPr>
            <a:r>
              <a:rPr lang="en-US" b="1" dirty="0"/>
              <a:t>SELECT	</a:t>
            </a:r>
            <a:r>
              <a:rPr lang="en-US" altLang="zh-CN" b="1" dirty="0" err="1"/>
              <a:t>c.</a:t>
            </a:r>
            <a:r>
              <a:rPr lang="en-US" altLang="zh-CN" dirty="0" err="1"/>
              <a:t>clientNo</a:t>
            </a:r>
            <a:r>
              <a:rPr lang="en-US" altLang="zh-CN" dirty="0"/>
              <a:t>,</a:t>
            </a:r>
            <a:r>
              <a:rPr lang="en-US" b="1" dirty="0"/>
              <a:t>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 </a:t>
            </a:r>
          </a:p>
          <a:p>
            <a:pPr marL="1366838" lvl="1" indent="-1128713">
              <a:buNone/>
            </a:pPr>
            <a:r>
              <a:rPr lang="en-US" b="1" dirty="0"/>
              <a:t>FROM</a:t>
            </a:r>
            <a:r>
              <a:rPr lang="en-US" dirty="0"/>
              <a:t>	Client c, Registration r, Branch b</a:t>
            </a:r>
          </a:p>
          <a:p>
            <a:pPr marL="1366838" lvl="1" indent="-1128713">
              <a:buNone/>
            </a:pPr>
            <a:r>
              <a:rPr lang="en-US" b="1" dirty="0"/>
              <a:t>WHERE</a:t>
            </a:r>
            <a:r>
              <a:rPr lang="en-US" dirty="0"/>
              <a:t>	</a:t>
            </a:r>
            <a:r>
              <a:rPr lang="en-US" dirty="0" err="1"/>
              <a:t>c.clientNo</a:t>
            </a:r>
            <a:r>
              <a:rPr lang="en-US" dirty="0"/>
              <a:t> = </a:t>
            </a:r>
            <a:r>
              <a:rPr lang="en-US" dirty="0" err="1"/>
              <a:t>r.clientNo</a:t>
            </a:r>
            <a:r>
              <a:rPr lang="en-US" dirty="0"/>
              <a:t> </a:t>
            </a:r>
            <a:r>
              <a:rPr lang="en-US" b="1" dirty="0"/>
              <a:t>AND</a:t>
            </a:r>
            <a:br>
              <a:rPr lang="en-US" b="1" dirty="0"/>
            </a:br>
            <a:r>
              <a:rPr lang="en-US" dirty="0" err="1"/>
              <a:t>r.branchNo</a:t>
            </a:r>
            <a:r>
              <a:rPr lang="en-US" dirty="0"/>
              <a:t> = </a:t>
            </a:r>
            <a:r>
              <a:rPr lang="en-US" dirty="0" err="1"/>
              <a:t>b.branchNo</a:t>
            </a:r>
            <a:r>
              <a:rPr lang="en-US" dirty="0"/>
              <a:t> </a:t>
            </a:r>
            <a:r>
              <a:rPr lang="en-US" b="1" dirty="0"/>
              <a:t>AND</a:t>
            </a:r>
            <a:br>
              <a:rPr lang="en-US" b="1" dirty="0"/>
            </a:br>
            <a:r>
              <a:rPr lang="en-US" dirty="0" err="1"/>
              <a:t>b.city</a:t>
            </a:r>
            <a:r>
              <a:rPr lang="en-US" dirty="0"/>
              <a:t> = 'London'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49D8-8FCF-40F8-BCB3-98D1BFBAAE69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442370" name="Slide Number Placeholder 3"/>
          <p:cNvSpPr txBox="1">
            <a:spLocks noGrp="1"/>
          </p:cNvSpPr>
          <p:nvPr/>
        </p:nvSpPr>
        <p:spPr bwMode="auto">
          <a:xfrm>
            <a:off x="83820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/>
            <a:fld id="{063DF91F-2572-4847-889A-40266F9DA56D}" type="slidenum">
              <a:rPr lang="en-GB" sz="800"/>
              <a:pPr algn="r"/>
              <a:t>20</a:t>
            </a:fld>
            <a:endParaRPr lang="en-GB" sz="800"/>
          </a:p>
        </p:txBody>
      </p:sp>
      <p:sp>
        <p:nvSpPr>
          <p:cNvPr id="8" name="Rounded Rectangle 7"/>
          <p:cNvSpPr/>
          <p:nvPr/>
        </p:nvSpPr>
        <p:spPr bwMode="auto">
          <a:xfrm>
            <a:off x="2196547" y="3632994"/>
            <a:ext cx="6858000" cy="2057400"/>
          </a:xfrm>
          <a:prstGeom prst="roundRect">
            <a:avLst>
              <a:gd name="adj" fmla="val 12711"/>
            </a:avLst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600" b="1" dirty="0">
              <a:latin typeface="Arial" charset="0"/>
              <a:ea typeface="MS PMincho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7214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2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2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2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2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1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10515600" cy="1325563"/>
          </a:xfrm>
        </p:spPr>
        <p:txBody>
          <a:bodyPr/>
          <a:lstStyle/>
          <a:p>
            <a:r>
              <a:rPr lang="en-US" dirty="0"/>
              <a:t>Example 6.26: Three-Table Join</a:t>
            </a:r>
          </a:p>
        </p:txBody>
      </p:sp>
      <p:sp>
        <p:nvSpPr>
          <p:cNvPr id="442372" name="Rectangle 3"/>
          <p:cNvSpPr>
            <a:spLocks noGrp="1" noChangeArrowheads="1"/>
          </p:cNvSpPr>
          <p:nvPr>
            <p:ph idx="1"/>
          </p:nvPr>
        </p:nvSpPr>
        <p:spPr>
          <a:xfrm>
            <a:off x="245075" y="804862"/>
            <a:ext cx="10515600" cy="4351338"/>
          </a:xfrm>
        </p:spPr>
        <p:txBody>
          <a:bodyPr/>
          <a:lstStyle/>
          <a:p>
            <a:r>
              <a:rPr lang="en-US" i="1" u="sng" dirty="0"/>
              <a:t>For each branch, list staff who manage properties, including city in which branch is located and properties they manage. (use Branch, Staff and </a:t>
            </a:r>
            <a:r>
              <a:rPr lang="en-US" i="1" u="sng" dirty="0" err="1"/>
              <a:t>PropertyForRent</a:t>
            </a:r>
            <a:r>
              <a:rPr lang="en-US" i="1" u="sng" dirty="0"/>
              <a:t>)</a:t>
            </a:r>
          </a:p>
          <a:p>
            <a:pPr marL="1657350" lvl="1" indent="-1425575">
              <a:buNone/>
            </a:pPr>
            <a:endParaRPr lang="en-US" sz="1200" dirty="0"/>
          </a:p>
          <a:p>
            <a:pPr marL="1657350" lvl="1" indent="-1425575">
              <a:buNone/>
            </a:pPr>
            <a:r>
              <a:rPr lang="en-US" b="1" dirty="0"/>
              <a:t>SELECT</a:t>
            </a:r>
            <a:r>
              <a:rPr lang="en-US" dirty="0"/>
              <a:t> 	</a:t>
            </a:r>
            <a:r>
              <a:rPr lang="en-US" dirty="0" err="1"/>
              <a:t>b.branchNo</a:t>
            </a:r>
            <a:r>
              <a:rPr lang="en-US" dirty="0"/>
              <a:t>, </a:t>
            </a:r>
            <a:r>
              <a:rPr lang="en-US" dirty="0" err="1"/>
              <a:t>b.city</a:t>
            </a:r>
            <a:r>
              <a:rPr lang="en-US" dirty="0"/>
              <a:t>, </a:t>
            </a:r>
            <a:r>
              <a:rPr lang="en-US" dirty="0" err="1"/>
              <a:t>s.staffNo</a:t>
            </a:r>
            <a:r>
              <a:rPr lang="en-US" dirty="0"/>
              <a:t>, </a:t>
            </a:r>
            <a:r>
              <a:rPr lang="en-US" dirty="0" err="1"/>
              <a:t>s.fName</a:t>
            </a:r>
            <a:r>
              <a:rPr lang="en-US" dirty="0"/>
              <a:t>, </a:t>
            </a:r>
            <a:r>
              <a:rPr lang="en-US" dirty="0" err="1"/>
              <a:t>s.lName</a:t>
            </a:r>
            <a:r>
              <a:rPr lang="en-US" dirty="0"/>
              <a:t>, </a:t>
            </a:r>
            <a:r>
              <a:rPr lang="en-US" dirty="0" err="1"/>
              <a:t>p.propertyNo</a:t>
            </a:r>
            <a:endParaRPr lang="en-US" dirty="0"/>
          </a:p>
          <a:p>
            <a:pPr marL="1657350" lvl="1" indent="-1425575">
              <a:buNone/>
            </a:pPr>
            <a:r>
              <a:rPr lang="en-US" b="1" dirty="0"/>
              <a:t>FROM</a:t>
            </a:r>
            <a:r>
              <a:rPr lang="en-US" dirty="0"/>
              <a:t> 	Branch b, Staff s, PropertyForRent p</a:t>
            </a:r>
          </a:p>
          <a:p>
            <a:pPr marL="1657350" lvl="1" indent="-1425575">
              <a:buNone/>
            </a:pPr>
            <a:r>
              <a:rPr lang="en-US" b="1" dirty="0"/>
              <a:t>WHERE</a:t>
            </a:r>
            <a:r>
              <a:rPr lang="en-US" dirty="0"/>
              <a:t> 	</a:t>
            </a:r>
            <a:r>
              <a:rPr lang="en-US" dirty="0" err="1"/>
              <a:t>b.branchNo</a:t>
            </a:r>
            <a:r>
              <a:rPr lang="en-US" dirty="0"/>
              <a:t> = </a:t>
            </a:r>
            <a:r>
              <a:rPr lang="en-US" dirty="0" err="1"/>
              <a:t>s.branchNo</a:t>
            </a:r>
            <a:r>
              <a:rPr lang="en-US" dirty="0"/>
              <a:t> </a:t>
            </a:r>
            <a:r>
              <a:rPr lang="en-US" b="1" dirty="0"/>
              <a:t>AND</a:t>
            </a:r>
            <a:br>
              <a:rPr lang="en-US" b="1" dirty="0"/>
            </a:br>
            <a:r>
              <a:rPr lang="en-US" dirty="0" err="1"/>
              <a:t>s.staffNo</a:t>
            </a:r>
            <a:r>
              <a:rPr lang="en-US" dirty="0"/>
              <a:t> = </a:t>
            </a:r>
            <a:r>
              <a:rPr lang="en-US" dirty="0" err="1"/>
              <a:t>p.staffNo</a:t>
            </a:r>
            <a:endParaRPr lang="en-US" dirty="0"/>
          </a:p>
          <a:p>
            <a:pPr marL="1657350" lvl="1" indent="-1425575">
              <a:buNone/>
            </a:pPr>
            <a:r>
              <a:rPr lang="en-US" b="1" dirty="0"/>
              <a:t>ORDER BY 	</a:t>
            </a:r>
            <a:r>
              <a:rPr lang="en-US" dirty="0" err="1"/>
              <a:t>b.branchNo</a:t>
            </a:r>
            <a:r>
              <a:rPr lang="en-US" dirty="0"/>
              <a:t>, </a:t>
            </a:r>
            <a:r>
              <a:rPr lang="en-US" dirty="0" err="1"/>
              <a:t>s.staffNo</a:t>
            </a:r>
            <a:r>
              <a:rPr lang="en-US" dirty="0"/>
              <a:t>, </a:t>
            </a:r>
            <a:r>
              <a:rPr lang="en-US" dirty="0" err="1"/>
              <a:t>p.propertyNo</a:t>
            </a:r>
            <a:r>
              <a:rPr lang="en-US" dirty="0"/>
              <a:t>;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49D8-8FCF-40F8-BCB3-98D1BFBAAE69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442370" name="Slide Number Placeholder 3"/>
          <p:cNvSpPr txBox="1">
            <a:spLocks noGrp="1"/>
          </p:cNvSpPr>
          <p:nvPr/>
        </p:nvSpPr>
        <p:spPr bwMode="auto">
          <a:xfrm>
            <a:off x="83820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/>
            <a:fld id="{063DF91F-2572-4847-889A-40266F9DA56D}" type="slidenum">
              <a:rPr lang="en-GB" sz="800"/>
              <a:pPr algn="r"/>
              <a:t>21</a:t>
            </a:fld>
            <a:endParaRPr lang="en-GB" sz="800"/>
          </a:p>
        </p:txBody>
      </p:sp>
      <p:sp>
        <p:nvSpPr>
          <p:cNvPr id="9" name="Rounded Rectangle 8"/>
          <p:cNvSpPr/>
          <p:nvPr/>
        </p:nvSpPr>
        <p:spPr bwMode="auto">
          <a:xfrm>
            <a:off x="1927653" y="2130425"/>
            <a:ext cx="7846541" cy="2088936"/>
          </a:xfrm>
          <a:prstGeom prst="roundRect">
            <a:avLst>
              <a:gd name="adj" fmla="val 11318"/>
            </a:avLst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600" b="1" dirty="0">
              <a:latin typeface="Arial" charset="0"/>
              <a:ea typeface="MS PMincho" pitchFamily="18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230" y="4292600"/>
            <a:ext cx="8195953" cy="2565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2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2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2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2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2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2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2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2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Multi-Table Join with Selection Predicates</a:t>
            </a:r>
          </a:p>
        </p:txBody>
      </p:sp>
      <p:sp>
        <p:nvSpPr>
          <p:cNvPr id="4423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/>
              <a:t>List the </a:t>
            </a:r>
            <a:r>
              <a:rPr lang="en-US" i="1" u="sng" dirty="0" err="1"/>
              <a:t>fname</a:t>
            </a:r>
            <a:r>
              <a:rPr lang="en-US" i="1" u="sng" dirty="0"/>
              <a:t> and </a:t>
            </a:r>
            <a:r>
              <a:rPr lang="en-US" i="1" u="sng" dirty="0" err="1"/>
              <a:t>lname</a:t>
            </a:r>
            <a:r>
              <a:rPr lang="en-US" i="1" u="sng" dirty="0"/>
              <a:t> of owners whose properties are managed through branches in 'London'.</a:t>
            </a:r>
          </a:p>
          <a:p>
            <a:pPr marL="1366838" lvl="1" indent="-1141413">
              <a:buNone/>
            </a:pPr>
            <a:endParaRPr lang="en-US" sz="1200" dirty="0"/>
          </a:p>
          <a:p>
            <a:pPr marL="1366838" lvl="1" indent="-1141413">
              <a:buNone/>
            </a:pPr>
            <a:r>
              <a:rPr lang="en-US" b="1" dirty="0"/>
              <a:t>SELECT	DISTINCT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endParaRPr lang="en-US" dirty="0"/>
          </a:p>
          <a:p>
            <a:pPr marL="1366838" lvl="1" indent="-1141413">
              <a:buNone/>
            </a:pPr>
            <a:r>
              <a:rPr lang="en-US" b="1" dirty="0"/>
              <a:t>FROM</a:t>
            </a:r>
            <a:r>
              <a:rPr lang="en-US" dirty="0"/>
              <a:t>	</a:t>
            </a:r>
            <a:r>
              <a:rPr lang="en-US" dirty="0" err="1"/>
              <a:t>PrivateOwner</a:t>
            </a:r>
            <a:r>
              <a:rPr lang="en-US" dirty="0"/>
              <a:t> o, </a:t>
            </a:r>
            <a:r>
              <a:rPr lang="en-US" dirty="0" err="1"/>
              <a:t>PropertyForRent</a:t>
            </a:r>
            <a:r>
              <a:rPr lang="en-US" dirty="0"/>
              <a:t> p, Branch b</a:t>
            </a:r>
          </a:p>
          <a:p>
            <a:pPr marL="1366838" lvl="1" indent="-1141413">
              <a:buNone/>
            </a:pPr>
            <a:r>
              <a:rPr lang="en-US" b="1" dirty="0"/>
              <a:t>WHERE</a:t>
            </a:r>
            <a:r>
              <a:rPr lang="en-US" dirty="0"/>
              <a:t>	</a:t>
            </a:r>
            <a:r>
              <a:rPr lang="en-US" dirty="0" err="1"/>
              <a:t>o.ownerNo</a:t>
            </a:r>
            <a:r>
              <a:rPr lang="en-US" dirty="0"/>
              <a:t> = </a:t>
            </a:r>
            <a:r>
              <a:rPr lang="en-US" dirty="0" err="1"/>
              <a:t>p.ownerNo</a:t>
            </a:r>
            <a:r>
              <a:rPr lang="en-US" dirty="0"/>
              <a:t> </a:t>
            </a:r>
            <a:r>
              <a:rPr lang="en-US" b="1" dirty="0"/>
              <a:t>AND</a:t>
            </a:r>
            <a:br>
              <a:rPr lang="en-US" b="1" dirty="0"/>
            </a:br>
            <a:r>
              <a:rPr lang="en-US" dirty="0" err="1"/>
              <a:t>p.branchNo</a:t>
            </a:r>
            <a:r>
              <a:rPr lang="en-US" dirty="0"/>
              <a:t> = </a:t>
            </a:r>
            <a:r>
              <a:rPr lang="en-US" dirty="0" err="1"/>
              <a:t>b.branchNo</a:t>
            </a:r>
            <a:r>
              <a:rPr lang="en-US" dirty="0"/>
              <a:t> </a:t>
            </a:r>
            <a:r>
              <a:rPr lang="en-US" b="1" dirty="0"/>
              <a:t>AND</a:t>
            </a:r>
            <a:br>
              <a:rPr lang="en-US" b="1" dirty="0"/>
            </a:br>
            <a:r>
              <a:rPr lang="en-US" dirty="0" err="1"/>
              <a:t>b.city</a:t>
            </a:r>
            <a:r>
              <a:rPr lang="en-US" dirty="0"/>
              <a:t> = 'London’;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49D8-8FCF-40F8-BCB3-98D1BFBAAE69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442370" name="Slide Number Placeholder 3"/>
          <p:cNvSpPr txBox="1">
            <a:spLocks noGrp="1"/>
          </p:cNvSpPr>
          <p:nvPr/>
        </p:nvSpPr>
        <p:spPr bwMode="auto">
          <a:xfrm>
            <a:off x="83820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/>
            <a:fld id="{063DF91F-2572-4847-889A-40266F9DA56D}" type="slidenum">
              <a:rPr lang="en-GB" sz="800"/>
              <a:pPr algn="r"/>
              <a:t>22</a:t>
            </a:fld>
            <a:endParaRPr lang="en-GB" sz="800"/>
          </a:p>
        </p:txBody>
      </p:sp>
      <p:sp>
        <p:nvSpPr>
          <p:cNvPr id="9" name="Rounded Rectangle 8"/>
          <p:cNvSpPr/>
          <p:nvPr/>
        </p:nvSpPr>
        <p:spPr bwMode="auto">
          <a:xfrm>
            <a:off x="1030014" y="2753710"/>
            <a:ext cx="7010400" cy="2057400"/>
          </a:xfrm>
          <a:prstGeom prst="roundRect">
            <a:avLst>
              <a:gd name="adj" fmla="val 12711"/>
            </a:avLst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600" b="1" dirty="0">
              <a:latin typeface="Arial" charset="0"/>
              <a:ea typeface="MS PMincho" pitchFamily="18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2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2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2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2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Multi-Table Join with Selection Predicates</a:t>
            </a:r>
          </a:p>
        </p:txBody>
      </p:sp>
      <p:sp>
        <p:nvSpPr>
          <p:cNvPr id="4423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/>
              <a:t>List the first name of the staff member who manages a property and the first name of the property owner. </a:t>
            </a:r>
          </a:p>
          <a:p>
            <a:pPr marL="1366838" indent="-1128713">
              <a:buNone/>
            </a:pPr>
            <a:endParaRPr lang="en-US" sz="1200" dirty="0"/>
          </a:p>
          <a:p>
            <a:pPr marL="1366838" lvl="1" indent="-1128713">
              <a:buNone/>
            </a:pPr>
            <a:r>
              <a:rPr lang="en-US" b="1" dirty="0"/>
              <a:t>SELECT	DISTINCT </a:t>
            </a:r>
            <a:r>
              <a:rPr lang="en-US" dirty="0" err="1"/>
              <a:t>s.fName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dirty="0" err="1"/>
              <a:t>staff_fName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o.fName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dirty="0" err="1"/>
              <a:t>owner_fName</a:t>
            </a:r>
            <a:endParaRPr lang="en-US" dirty="0"/>
          </a:p>
          <a:p>
            <a:pPr marL="1366838" lvl="1" indent="-1128713">
              <a:buNone/>
            </a:pPr>
            <a:r>
              <a:rPr lang="en-US" b="1" dirty="0"/>
              <a:t>FROM</a:t>
            </a:r>
            <a:r>
              <a:rPr lang="en-US" dirty="0"/>
              <a:t>	Staff s, </a:t>
            </a:r>
            <a:r>
              <a:rPr lang="en-US" dirty="0" err="1"/>
              <a:t>PropertyForRent</a:t>
            </a:r>
            <a:r>
              <a:rPr lang="en-US" dirty="0"/>
              <a:t> p, </a:t>
            </a:r>
            <a:r>
              <a:rPr lang="en-US" dirty="0" err="1"/>
              <a:t>PrivateOwner</a:t>
            </a:r>
            <a:r>
              <a:rPr lang="en-US" dirty="0"/>
              <a:t> o</a:t>
            </a:r>
          </a:p>
          <a:p>
            <a:pPr marL="1366838" lvl="1" indent="-1128713">
              <a:buNone/>
            </a:pPr>
            <a:r>
              <a:rPr lang="en-US" b="1" dirty="0"/>
              <a:t>WHERE</a:t>
            </a:r>
            <a:r>
              <a:rPr lang="en-US" dirty="0"/>
              <a:t>	</a:t>
            </a:r>
            <a:r>
              <a:rPr lang="en-US" dirty="0" err="1"/>
              <a:t>s.staffNo</a:t>
            </a:r>
            <a:r>
              <a:rPr lang="en-US" dirty="0"/>
              <a:t> = </a:t>
            </a:r>
            <a:r>
              <a:rPr lang="en-US" dirty="0" err="1"/>
              <a:t>p.staffNo</a:t>
            </a:r>
            <a:r>
              <a:rPr lang="en-US" dirty="0"/>
              <a:t> </a:t>
            </a:r>
            <a:r>
              <a:rPr lang="en-US" b="1" dirty="0"/>
              <a:t>AND</a:t>
            </a:r>
            <a:br>
              <a:rPr lang="en-US" b="1" dirty="0"/>
            </a:br>
            <a:r>
              <a:rPr lang="en-US" dirty="0" err="1"/>
              <a:t>p.ownerNo</a:t>
            </a:r>
            <a:r>
              <a:rPr lang="en-US" dirty="0"/>
              <a:t> = </a:t>
            </a:r>
            <a:r>
              <a:rPr lang="en-US" dirty="0" err="1"/>
              <a:t>o.ownerNo</a:t>
            </a:r>
            <a:r>
              <a:rPr lang="en-US" dirty="0"/>
              <a:t>;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* Note that the tuple with NULL </a:t>
            </a:r>
            <a:r>
              <a:rPr lang="en-US" dirty="0" err="1">
                <a:solidFill>
                  <a:srgbClr val="FF0000"/>
                </a:solidFill>
              </a:rPr>
              <a:t>staffNo</a:t>
            </a:r>
            <a:r>
              <a:rPr lang="en-US" dirty="0">
                <a:solidFill>
                  <a:srgbClr val="FF0000"/>
                </a:solidFill>
              </a:rPr>
              <a:t> is excluded.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49D8-8FCF-40F8-BCB3-98D1BFBAAE69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442370" name="Slide Number Placeholder 3"/>
          <p:cNvSpPr txBox="1">
            <a:spLocks noGrp="1"/>
          </p:cNvSpPr>
          <p:nvPr/>
        </p:nvSpPr>
        <p:spPr bwMode="auto">
          <a:xfrm>
            <a:off x="83820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/>
            <a:fld id="{063DF91F-2572-4847-889A-40266F9DA56D}" type="slidenum">
              <a:rPr lang="en-GB" sz="800"/>
              <a:pPr algn="r"/>
              <a:t>23</a:t>
            </a:fld>
            <a:endParaRPr lang="en-GB" sz="800"/>
          </a:p>
        </p:txBody>
      </p:sp>
      <p:sp>
        <p:nvSpPr>
          <p:cNvPr id="8" name="Rounded Rectangle 7"/>
          <p:cNvSpPr/>
          <p:nvPr/>
        </p:nvSpPr>
        <p:spPr bwMode="auto">
          <a:xfrm>
            <a:off x="838200" y="2879834"/>
            <a:ext cx="6858000" cy="2057400"/>
          </a:xfrm>
          <a:prstGeom prst="roundRect">
            <a:avLst>
              <a:gd name="adj" fmla="val 12711"/>
            </a:avLst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600" b="1" dirty="0">
              <a:latin typeface="Arial" charset="0"/>
              <a:ea typeface="MS PMincho" pitchFamily="18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2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2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2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2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2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2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Union, Intersect and Difference</a:t>
            </a:r>
          </a:p>
        </p:txBody>
      </p:sp>
      <p:sp>
        <p:nvSpPr>
          <p:cNvPr id="4700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results of two or more queries into a single result table - </a:t>
            </a:r>
            <a:r>
              <a:rPr lang="en-US" b="1" dirty="0"/>
              <a:t>SIMPLE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Union </a:t>
            </a:r>
            <a:r>
              <a:rPr lang="en-US" dirty="0"/>
              <a:t>of two tables, A and B, is table containing all rows in either A or B or both. </a:t>
            </a:r>
          </a:p>
          <a:p>
            <a:r>
              <a:rPr lang="en-US" dirty="0">
                <a:solidFill>
                  <a:srgbClr val="0000FF"/>
                </a:solidFill>
              </a:rPr>
              <a:t>Intersection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table containing all rows common to both A and B. </a:t>
            </a:r>
          </a:p>
          <a:p>
            <a:r>
              <a:rPr lang="en-US" dirty="0">
                <a:solidFill>
                  <a:srgbClr val="0000FF"/>
                </a:solidFill>
              </a:rPr>
              <a:t>Difference </a:t>
            </a:r>
            <a:r>
              <a:rPr lang="en-US" dirty="0"/>
              <a:t>is table containing all rows in A but not in B.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535E-8C81-4C95-93BB-C15CB8B5CE41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470018" name="Slide Number Placeholder 3"/>
          <p:cNvSpPr txBox="1">
            <a:spLocks noGrp="1"/>
          </p:cNvSpPr>
          <p:nvPr/>
        </p:nvSpPr>
        <p:spPr bwMode="auto">
          <a:xfrm>
            <a:off x="83820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/>
            <a:fld id="{AE7E84CA-0596-4893-9459-C553B6FF1CDC}" type="slidenum">
              <a:rPr lang="en-GB" sz="800"/>
              <a:pPr algn="r"/>
              <a:t>24</a:t>
            </a:fld>
            <a:endParaRPr lang="en-GB" sz="800"/>
          </a:p>
        </p:txBody>
      </p:sp>
      <p:sp>
        <p:nvSpPr>
          <p:cNvPr id="8" name="TextBox 7"/>
          <p:cNvSpPr txBox="1"/>
          <p:nvPr/>
        </p:nvSpPr>
        <p:spPr>
          <a:xfrm>
            <a:off x="1524000" y="4724401"/>
            <a:ext cx="6705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i="1" dirty="0">
              <a:solidFill>
                <a:srgbClr val="FF0000"/>
              </a:solidFill>
            </a:endParaRPr>
          </a:p>
          <a:p>
            <a:r>
              <a:rPr lang="en-US" altLang="zh-CN" b="1" i="1" dirty="0">
                <a:solidFill>
                  <a:srgbClr val="FF0000"/>
                </a:solidFill>
              </a:rPr>
              <a:t>Two tables must be union compatible</a:t>
            </a:r>
            <a:r>
              <a:rPr lang="en-US" altLang="zh-CN" i="1" dirty="0">
                <a:solidFill>
                  <a:srgbClr val="FF0000"/>
                </a:solidFill>
              </a:rPr>
              <a:t>, means:</a:t>
            </a:r>
          </a:p>
          <a:p>
            <a:pPr marL="457200" indent="-457200">
              <a:buAutoNum type="arabicPeriod"/>
            </a:pPr>
            <a:r>
              <a:rPr lang="en-US" altLang="zh-CN" sz="2000" dirty="0">
                <a:solidFill>
                  <a:srgbClr val="FF0000"/>
                </a:solidFill>
              </a:rPr>
              <a:t>Two tables must contain same number of columns</a:t>
            </a:r>
          </a:p>
          <a:p>
            <a:pPr marL="457200" indent="-457200">
              <a:buAutoNum type="arabicPeriod"/>
            </a:pPr>
            <a:r>
              <a:rPr lang="en-US" altLang="zh-CN" sz="2000" dirty="0">
                <a:solidFill>
                  <a:srgbClr val="FF0000"/>
                </a:solidFill>
              </a:rPr>
              <a:t>Corresponding columns have the same data type &amp; length</a:t>
            </a: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Union, Intersect and Difference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96C2-E9ED-47A7-BD16-876C8ECE27D7}" type="slidenum">
              <a:rPr lang="en-GB" smtClean="0"/>
              <a:pPr/>
              <a:t>25</a:t>
            </a:fld>
            <a:endParaRPr lang="en-GB"/>
          </a:p>
        </p:txBody>
      </p:sp>
      <p:pic>
        <p:nvPicPr>
          <p:cNvPr id="325637" name="Picture 5" descr="DS3-Figure 05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1384" y="1915610"/>
            <a:ext cx="9000416" cy="438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0" y="1335916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Managers who are Female or Below 40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1335916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Managers who are Female and Below 40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0" y="1335916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Managers who are Female, but not below 40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6.32: Use of UNION</a:t>
            </a:r>
          </a:p>
        </p:txBody>
      </p:sp>
      <p:sp>
        <p:nvSpPr>
          <p:cNvPr id="4730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u="sng" dirty="0"/>
              <a:t>List all cities where there is either a branch or  property.</a:t>
            </a:r>
          </a:p>
          <a:p>
            <a:pPr marL="225425" indent="0">
              <a:buNone/>
            </a:pPr>
            <a:endParaRPr lang="en-US" sz="1200" dirty="0"/>
          </a:p>
          <a:p>
            <a:pPr marL="1366838" lvl="1" indent="-1141413">
              <a:buNone/>
            </a:pPr>
            <a:r>
              <a:rPr lang="en-US" dirty="0"/>
              <a:t>( </a:t>
            </a:r>
            <a:r>
              <a:rPr lang="en-US" b="1" dirty="0"/>
              <a:t>SELECT</a:t>
            </a:r>
            <a:r>
              <a:rPr lang="en-US" dirty="0"/>
              <a:t> city </a:t>
            </a:r>
            <a:r>
              <a:rPr lang="en-US" b="1" dirty="0"/>
              <a:t>FROM</a:t>
            </a:r>
            <a:r>
              <a:rPr lang="en-US" dirty="0"/>
              <a:t> Branch</a:t>
            </a:r>
          </a:p>
          <a:p>
            <a:pPr marL="1366838" lvl="1" indent="-1141413">
              <a:buNone/>
            </a:pPr>
            <a:r>
              <a:rPr lang="en-US" b="1" dirty="0"/>
              <a:t>  WHERE</a:t>
            </a:r>
            <a:r>
              <a:rPr lang="en-US" dirty="0"/>
              <a:t> city </a:t>
            </a:r>
            <a:r>
              <a:rPr lang="en-US" b="1" dirty="0"/>
              <a:t>IS NOT NULL </a:t>
            </a:r>
            <a:r>
              <a:rPr lang="en-US" dirty="0"/>
              <a:t>)</a:t>
            </a:r>
          </a:p>
          <a:p>
            <a:pPr marL="1366838" lvl="1" indent="-1141413">
              <a:buNone/>
            </a:pPr>
            <a:r>
              <a:rPr lang="en-US" b="1" dirty="0">
                <a:solidFill>
                  <a:srgbClr val="FF0000"/>
                </a:solidFill>
              </a:rPr>
              <a:t>UNION</a:t>
            </a:r>
          </a:p>
          <a:p>
            <a:pPr marL="1377950" lvl="1" indent="-1146175">
              <a:buNone/>
            </a:pPr>
            <a:r>
              <a:rPr lang="en-US" dirty="0"/>
              <a:t>( </a:t>
            </a:r>
            <a:r>
              <a:rPr lang="en-US" b="1" dirty="0"/>
              <a:t>SELECT</a:t>
            </a:r>
            <a:r>
              <a:rPr lang="en-US" dirty="0"/>
              <a:t> city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PropertyForRent</a:t>
            </a:r>
            <a:endParaRPr lang="en-US" dirty="0"/>
          </a:p>
          <a:p>
            <a:pPr marL="1377950" lvl="1" indent="-1146175">
              <a:buNone/>
            </a:pPr>
            <a:r>
              <a:rPr lang="en-US" b="1" dirty="0"/>
              <a:t>  WHERE</a:t>
            </a:r>
            <a:r>
              <a:rPr lang="en-US" dirty="0"/>
              <a:t> city </a:t>
            </a:r>
            <a:r>
              <a:rPr lang="en-US" b="1" dirty="0"/>
              <a:t>IS NOT NULL</a:t>
            </a:r>
            <a:r>
              <a:rPr lang="en-US" dirty="0"/>
              <a:t> );</a:t>
            </a:r>
          </a:p>
          <a:p>
            <a:pPr marL="231775" indent="0">
              <a:buNone/>
            </a:pPr>
            <a:r>
              <a:rPr lang="en-US" dirty="0"/>
              <a:t>Or…</a:t>
            </a:r>
          </a:p>
          <a:p>
            <a:pPr marL="1377950" indent="-1139825">
              <a:buNone/>
            </a:pPr>
            <a:endParaRPr lang="en-US" sz="1200" b="1" dirty="0"/>
          </a:p>
          <a:p>
            <a:pPr marL="1377950" lvl="1" indent="-1139825">
              <a:buNone/>
            </a:pPr>
            <a:r>
              <a:rPr lang="en-US" dirty="0"/>
              <a:t>( </a:t>
            </a:r>
            <a:r>
              <a:rPr lang="en-US" b="1" dirty="0"/>
              <a:t>SELECT</a:t>
            </a:r>
            <a:r>
              <a:rPr lang="en-US" dirty="0"/>
              <a:t> city </a:t>
            </a:r>
            <a:r>
              <a:rPr lang="en-US" b="1" dirty="0"/>
              <a:t>FROM</a:t>
            </a:r>
            <a:r>
              <a:rPr lang="en-US" dirty="0"/>
              <a:t> Branch </a:t>
            </a:r>
            <a:r>
              <a:rPr lang="en-US" b="1" dirty="0"/>
              <a:t>WHERE</a:t>
            </a:r>
            <a:r>
              <a:rPr lang="en-US" dirty="0"/>
              <a:t> city </a:t>
            </a:r>
            <a:r>
              <a:rPr lang="en-US" b="1" dirty="0"/>
              <a:t>IS NOT NULL </a:t>
            </a:r>
            <a:r>
              <a:rPr lang="en-US" dirty="0"/>
              <a:t>) </a:t>
            </a:r>
          </a:p>
          <a:p>
            <a:pPr marL="1377950" lvl="1" indent="-1139825">
              <a:buNone/>
            </a:pPr>
            <a:r>
              <a:rPr lang="en-US" b="1" dirty="0">
                <a:solidFill>
                  <a:srgbClr val="FF0000"/>
                </a:solidFill>
              </a:rPr>
              <a:t>UNION CORRESPONDING BY </a:t>
            </a:r>
            <a:r>
              <a:rPr lang="en-US" dirty="0">
                <a:solidFill>
                  <a:srgbClr val="FF0000"/>
                </a:solidFill>
              </a:rPr>
              <a:t>city</a:t>
            </a:r>
            <a:endParaRPr lang="en-US" b="1" dirty="0">
              <a:solidFill>
                <a:srgbClr val="FF0000"/>
              </a:solidFill>
            </a:endParaRPr>
          </a:p>
          <a:p>
            <a:pPr marL="1377950" lvl="1" indent="-1146175">
              <a:buNone/>
            </a:pPr>
            <a:r>
              <a:rPr lang="en-US" dirty="0"/>
              <a:t>( </a:t>
            </a:r>
            <a:r>
              <a:rPr lang="en-US" b="1" dirty="0"/>
              <a:t>SELECT</a:t>
            </a:r>
            <a:r>
              <a:rPr lang="en-US" dirty="0"/>
              <a:t> city</a:t>
            </a:r>
            <a:r>
              <a:rPr lang="en-US" b="1" dirty="0"/>
              <a:t> FROM</a:t>
            </a:r>
            <a:r>
              <a:rPr lang="en-US" dirty="0"/>
              <a:t> </a:t>
            </a:r>
            <a:r>
              <a:rPr lang="en-US" dirty="0" err="1"/>
              <a:t>PropertyForRent</a:t>
            </a:r>
            <a:r>
              <a:rPr lang="en-US" dirty="0"/>
              <a:t> </a:t>
            </a:r>
            <a:r>
              <a:rPr lang="en-US" b="1" dirty="0"/>
              <a:t>WHERE</a:t>
            </a:r>
            <a:r>
              <a:rPr lang="en-US" dirty="0"/>
              <a:t> city </a:t>
            </a:r>
            <a:r>
              <a:rPr lang="en-US" b="1" dirty="0"/>
              <a:t>IS NOT NULL </a:t>
            </a:r>
            <a:r>
              <a:rPr lang="en-US" dirty="0"/>
              <a:t>)</a:t>
            </a:r>
          </a:p>
          <a:p>
            <a:pPr marL="1366838" lvl="1" indent="-1141413">
              <a:buNone/>
            </a:pP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63C1-05C6-46E4-B9B7-06A7A0153C87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473090" name="Slide Number Placeholder 3"/>
          <p:cNvSpPr txBox="1">
            <a:spLocks noGrp="1"/>
          </p:cNvSpPr>
          <p:nvPr/>
        </p:nvSpPr>
        <p:spPr bwMode="auto">
          <a:xfrm>
            <a:off x="83820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/>
            <a:fld id="{60A9EE2C-F5C6-457F-9E86-CF0473610136}" type="slidenum">
              <a:rPr lang="en-GB" sz="800"/>
              <a:pPr algn="r"/>
              <a:t>26</a:t>
            </a:fld>
            <a:endParaRPr lang="en-GB" sz="800"/>
          </a:p>
        </p:txBody>
      </p:sp>
      <p:sp>
        <p:nvSpPr>
          <p:cNvPr id="9" name="Rounded Rectangle 8"/>
          <p:cNvSpPr/>
          <p:nvPr/>
        </p:nvSpPr>
        <p:spPr bwMode="auto">
          <a:xfrm>
            <a:off x="974035" y="2362289"/>
            <a:ext cx="4800600" cy="1971172"/>
          </a:xfrm>
          <a:prstGeom prst="roundRect">
            <a:avLst>
              <a:gd name="adj" fmla="val 10351"/>
            </a:avLst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600" b="1" dirty="0">
              <a:latin typeface="Arial" charset="0"/>
              <a:ea typeface="MS PMincho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061" y="2584263"/>
            <a:ext cx="2120900" cy="259402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 bwMode="auto">
          <a:xfrm>
            <a:off x="974035" y="4905927"/>
            <a:ext cx="8077200" cy="1371600"/>
          </a:xfrm>
          <a:prstGeom prst="roundRect">
            <a:avLst>
              <a:gd name="adj" fmla="val 10351"/>
            </a:avLst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600" b="1" dirty="0">
              <a:latin typeface="Arial" charset="0"/>
              <a:ea typeface="MS PMincho" pitchFamily="18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3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3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3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3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3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3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3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3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3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3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30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30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30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30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730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30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30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30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6.33: Use of INTERSECT</a:t>
            </a:r>
          </a:p>
        </p:txBody>
      </p:sp>
      <p:sp>
        <p:nvSpPr>
          <p:cNvPr id="4782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/>
              <a:t>List all cities where there is both a branch and rental property.</a:t>
            </a:r>
          </a:p>
          <a:p>
            <a:pPr marL="1377950" lvl="1" indent="-1139825">
              <a:buNone/>
            </a:pPr>
            <a:endParaRPr lang="en-US" sz="1200" dirty="0"/>
          </a:p>
          <a:p>
            <a:pPr marL="1377950" lvl="1" indent="-1139825">
              <a:buNone/>
            </a:pPr>
            <a:r>
              <a:rPr lang="en-US" dirty="0"/>
              <a:t>( </a:t>
            </a:r>
            <a:r>
              <a:rPr lang="en-US" b="1" dirty="0"/>
              <a:t>SELECT</a:t>
            </a:r>
            <a:r>
              <a:rPr lang="en-US" dirty="0"/>
              <a:t> city </a:t>
            </a:r>
            <a:r>
              <a:rPr lang="en-US" b="1" dirty="0"/>
              <a:t>FROM</a:t>
            </a:r>
            <a:r>
              <a:rPr lang="en-US" dirty="0"/>
              <a:t> Branch ) </a:t>
            </a:r>
          </a:p>
          <a:p>
            <a:pPr marL="1377950" lvl="1" indent="-1139825">
              <a:buNone/>
            </a:pPr>
            <a:r>
              <a:rPr lang="en-US" b="1" dirty="0">
                <a:solidFill>
                  <a:srgbClr val="FF0000"/>
                </a:solidFill>
              </a:rPr>
              <a:t>INTERSECT</a:t>
            </a:r>
          </a:p>
          <a:p>
            <a:pPr marL="1377950" lvl="1" indent="-1146175">
              <a:buNone/>
            </a:pPr>
            <a:r>
              <a:rPr lang="en-US" dirty="0"/>
              <a:t>( </a:t>
            </a:r>
            <a:r>
              <a:rPr lang="en-US" b="1" dirty="0"/>
              <a:t>SELECT</a:t>
            </a:r>
            <a:r>
              <a:rPr lang="en-US" dirty="0"/>
              <a:t> city</a:t>
            </a:r>
            <a:r>
              <a:rPr lang="en-US" b="1" dirty="0"/>
              <a:t> FROM</a:t>
            </a:r>
            <a:r>
              <a:rPr lang="en-US" dirty="0"/>
              <a:t> </a:t>
            </a:r>
            <a:r>
              <a:rPr lang="en-US" dirty="0" err="1"/>
              <a:t>PropertyForRent</a:t>
            </a:r>
            <a:r>
              <a:rPr lang="en-US" dirty="0"/>
              <a:t> );</a:t>
            </a:r>
          </a:p>
          <a:p>
            <a:pPr marL="231775" indent="0">
              <a:buNone/>
            </a:pPr>
            <a:r>
              <a:rPr lang="en-US" dirty="0"/>
              <a:t>Or…</a:t>
            </a:r>
          </a:p>
          <a:p>
            <a:pPr marL="1377950" indent="-1139825">
              <a:buNone/>
            </a:pPr>
            <a:endParaRPr lang="en-US" sz="1200" b="1" dirty="0"/>
          </a:p>
          <a:p>
            <a:pPr marL="1377950" lvl="1" indent="-1139825">
              <a:buNone/>
            </a:pPr>
            <a:r>
              <a:rPr lang="en-US" dirty="0"/>
              <a:t>( </a:t>
            </a:r>
            <a:r>
              <a:rPr lang="en-US" b="1" dirty="0"/>
              <a:t>SELECT</a:t>
            </a:r>
            <a:r>
              <a:rPr lang="en-US" dirty="0"/>
              <a:t> city </a:t>
            </a:r>
            <a:r>
              <a:rPr lang="en-US" b="1" dirty="0"/>
              <a:t>FROM</a:t>
            </a:r>
            <a:r>
              <a:rPr lang="en-US" dirty="0"/>
              <a:t> Branch ) </a:t>
            </a:r>
          </a:p>
          <a:p>
            <a:pPr marL="1377950" lvl="1" indent="-1139825">
              <a:buNone/>
            </a:pPr>
            <a:r>
              <a:rPr lang="en-US" b="1" dirty="0">
                <a:solidFill>
                  <a:srgbClr val="FF0000"/>
                </a:solidFill>
              </a:rPr>
              <a:t>INTERSECT CORRESPONDING BY </a:t>
            </a:r>
            <a:r>
              <a:rPr lang="en-US" dirty="0">
                <a:solidFill>
                  <a:srgbClr val="FF0000"/>
                </a:solidFill>
              </a:rPr>
              <a:t>city</a:t>
            </a:r>
            <a:endParaRPr lang="en-US" b="1" dirty="0">
              <a:solidFill>
                <a:srgbClr val="FF0000"/>
              </a:solidFill>
            </a:endParaRPr>
          </a:p>
          <a:p>
            <a:pPr marL="1377950" lvl="1" indent="-1146175">
              <a:buNone/>
            </a:pPr>
            <a:r>
              <a:rPr lang="en-US" dirty="0"/>
              <a:t>( </a:t>
            </a:r>
            <a:r>
              <a:rPr lang="en-US" b="1" dirty="0"/>
              <a:t>SELECT</a:t>
            </a:r>
            <a:r>
              <a:rPr lang="en-US" dirty="0"/>
              <a:t> city</a:t>
            </a:r>
            <a:r>
              <a:rPr lang="en-US" b="1" dirty="0"/>
              <a:t> FROM</a:t>
            </a:r>
            <a:r>
              <a:rPr lang="en-US" dirty="0"/>
              <a:t> </a:t>
            </a:r>
            <a:r>
              <a:rPr lang="en-US" dirty="0" err="1"/>
              <a:t>PropertyForRent</a:t>
            </a:r>
            <a:r>
              <a:rPr lang="en-US" dirty="0"/>
              <a:t> );</a:t>
            </a:r>
          </a:p>
          <a:p>
            <a:pPr marL="1377950" lvl="1" indent="-1139825">
              <a:buNone/>
            </a:pP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6127-2D54-4E10-B266-E5BAF2F1E5C0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478210" name="Slide Number Placeholder 3"/>
          <p:cNvSpPr txBox="1">
            <a:spLocks noGrp="1"/>
          </p:cNvSpPr>
          <p:nvPr/>
        </p:nvSpPr>
        <p:spPr bwMode="auto">
          <a:xfrm>
            <a:off x="83820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/>
            <a:fld id="{F163120F-6F07-460D-86BC-71BC7161C6A5}" type="slidenum">
              <a:rPr lang="en-GB" sz="800"/>
              <a:pPr algn="r"/>
              <a:t>27</a:t>
            </a:fld>
            <a:endParaRPr lang="en-GB" sz="800"/>
          </a:p>
        </p:txBody>
      </p:sp>
      <p:sp>
        <p:nvSpPr>
          <p:cNvPr id="9" name="Rounded Rectangle 8"/>
          <p:cNvSpPr/>
          <p:nvPr/>
        </p:nvSpPr>
        <p:spPr bwMode="auto">
          <a:xfrm>
            <a:off x="1066800" y="2455334"/>
            <a:ext cx="5029200" cy="1371600"/>
          </a:xfrm>
          <a:prstGeom prst="roundRect">
            <a:avLst>
              <a:gd name="adj" fmla="val 10351"/>
            </a:avLst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600" b="1" dirty="0">
              <a:latin typeface="Arial" charset="0"/>
              <a:ea typeface="MS PMincho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983974" y="4456643"/>
            <a:ext cx="5029200" cy="1371600"/>
          </a:xfrm>
          <a:prstGeom prst="roundRect">
            <a:avLst>
              <a:gd name="adj" fmla="val 10351"/>
            </a:avLst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600" b="1" dirty="0">
              <a:latin typeface="Arial" charset="0"/>
              <a:ea typeface="MS PMincho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274" y="3184205"/>
            <a:ext cx="2133600" cy="225213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8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8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8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8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8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8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8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8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8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8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8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8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8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8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6.34: Use of EXCEPT</a:t>
            </a:r>
          </a:p>
        </p:txBody>
      </p:sp>
      <p:sp>
        <p:nvSpPr>
          <p:cNvPr id="4782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/>
              <a:t>Which cities have a branch but do not have a property for rent?</a:t>
            </a:r>
          </a:p>
          <a:p>
            <a:pPr marL="1377950" lvl="1" indent="-1139825">
              <a:buNone/>
            </a:pPr>
            <a:endParaRPr lang="en-US" sz="1200" dirty="0"/>
          </a:p>
          <a:p>
            <a:pPr marL="1377950" lvl="1" indent="-1139825">
              <a:buNone/>
            </a:pPr>
            <a:r>
              <a:rPr lang="en-US" dirty="0"/>
              <a:t>( </a:t>
            </a:r>
            <a:r>
              <a:rPr lang="en-US" b="1" dirty="0"/>
              <a:t>SELECT</a:t>
            </a:r>
            <a:r>
              <a:rPr lang="en-US" dirty="0"/>
              <a:t> city </a:t>
            </a:r>
            <a:r>
              <a:rPr lang="en-US" b="1" dirty="0"/>
              <a:t>FROM</a:t>
            </a:r>
            <a:r>
              <a:rPr lang="en-US" dirty="0"/>
              <a:t> Branch ) </a:t>
            </a:r>
          </a:p>
          <a:p>
            <a:pPr marL="1377950" lvl="1" indent="-1139825">
              <a:buNone/>
            </a:pPr>
            <a:r>
              <a:rPr lang="en-US" b="1" dirty="0">
                <a:solidFill>
                  <a:srgbClr val="FF0000"/>
                </a:solidFill>
              </a:rPr>
              <a:t>EXCEPT</a:t>
            </a:r>
          </a:p>
          <a:p>
            <a:pPr marL="1377950" lvl="1" indent="-1139825">
              <a:buNone/>
            </a:pPr>
            <a:r>
              <a:rPr lang="en-US" dirty="0"/>
              <a:t>( </a:t>
            </a:r>
            <a:r>
              <a:rPr lang="en-US" b="1" dirty="0"/>
              <a:t>SELECT</a:t>
            </a:r>
            <a:r>
              <a:rPr lang="en-US" dirty="0"/>
              <a:t> city</a:t>
            </a:r>
            <a:r>
              <a:rPr lang="en-US" b="1" dirty="0"/>
              <a:t> FROM</a:t>
            </a:r>
            <a:r>
              <a:rPr lang="en-US" dirty="0"/>
              <a:t> </a:t>
            </a:r>
            <a:r>
              <a:rPr lang="en-US" dirty="0" err="1"/>
              <a:t>PropertyForRent</a:t>
            </a:r>
            <a:r>
              <a:rPr lang="en-US" dirty="0"/>
              <a:t> );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6127-2D54-4E10-B266-E5BAF2F1E5C0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478210" name="Slide Number Placeholder 3"/>
          <p:cNvSpPr txBox="1">
            <a:spLocks noGrp="1"/>
          </p:cNvSpPr>
          <p:nvPr/>
        </p:nvSpPr>
        <p:spPr bwMode="auto">
          <a:xfrm>
            <a:off x="83820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/>
            <a:fld id="{F163120F-6F07-460D-86BC-71BC7161C6A5}" type="slidenum">
              <a:rPr lang="en-GB" sz="800"/>
              <a:pPr algn="r"/>
              <a:t>28</a:t>
            </a:fld>
            <a:endParaRPr lang="en-GB" sz="800"/>
          </a:p>
        </p:txBody>
      </p:sp>
      <p:sp>
        <p:nvSpPr>
          <p:cNvPr id="9" name="Rounded Rectangle 8"/>
          <p:cNvSpPr/>
          <p:nvPr/>
        </p:nvSpPr>
        <p:spPr bwMode="auto">
          <a:xfrm>
            <a:off x="1013791" y="2438400"/>
            <a:ext cx="5410200" cy="1371600"/>
          </a:xfrm>
          <a:prstGeom prst="roundRect">
            <a:avLst>
              <a:gd name="adj" fmla="val 10351"/>
            </a:avLst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600" b="1" dirty="0">
              <a:latin typeface="Arial" charset="0"/>
              <a:ea typeface="MS PMincho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2817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8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8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8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8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8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8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722" y="2319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In Class Practice – Use Intersect,</a:t>
            </a:r>
            <a:r>
              <a:rPr lang="zh-CN" altLang="en-US" dirty="0"/>
              <a:t> </a:t>
            </a:r>
            <a:r>
              <a:rPr lang="en-US" altLang="zh-CN" dirty="0"/>
              <a:t>Union,</a:t>
            </a:r>
            <a:r>
              <a:rPr lang="zh-CN" altLang="en-US" dirty="0"/>
              <a:t> </a:t>
            </a:r>
            <a:r>
              <a:rPr lang="en-US" altLang="zh-CN" dirty="0"/>
              <a:t>Except</a:t>
            </a:r>
            <a:br>
              <a:rPr lang="en-US" altLang="zh-CN" dirty="0"/>
            </a:br>
            <a:r>
              <a:rPr lang="en-US" altLang="zh-CN" dirty="0"/>
              <a:t>Question 14-16 (4min)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0" y="1519578"/>
            <a:ext cx="9144000" cy="5201897"/>
          </a:xfrm>
        </p:spPr>
        <p:txBody>
          <a:bodyPr/>
          <a:lstStyle/>
          <a:p>
            <a:pPr marL="514350" indent="-514350">
              <a:buAutoNum type="arabicPeriod" startAt="14"/>
            </a:pPr>
            <a:r>
              <a:rPr lang="en-US" altLang="zh-CN" dirty="0"/>
              <a:t>List </a:t>
            </a:r>
            <a:r>
              <a:rPr lang="en-US" altLang="zh-CN" dirty="0" err="1"/>
              <a:t>propertyNO</a:t>
            </a:r>
            <a:r>
              <a:rPr lang="en-US" altLang="zh-CN" dirty="0"/>
              <a:t> for all houses, AND all flats with &gt;=4 room</a:t>
            </a:r>
          </a:p>
          <a:p>
            <a:pPr marL="514350" indent="-514350">
              <a:buAutoNum type="arabicPeriod" startAt="14"/>
            </a:pPr>
            <a:endParaRPr lang="en-US" altLang="zh-CN" dirty="0"/>
          </a:p>
          <a:p>
            <a:pPr marL="514350" indent="-514350">
              <a:buAutoNum type="arabicPeriod" startAt="14"/>
            </a:pPr>
            <a:endParaRPr lang="en-US" altLang="zh-CN" dirty="0"/>
          </a:p>
          <a:p>
            <a:pPr marL="514350" indent="-514350">
              <a:buAutoNum type="arabicPeriod" startAt="14"/>
            </a:pPr>
            <a:r>
              <a:rPr lang="en-US" altLang="zh-CN" dirty="0"/>
              <a:t>List </a:t>
            </a:r>
            <a:r>
              <a:rPr lang="en-US" altLang="zh-CN" dirty="0" err="1"/>
              <a:t>propertyNO</a:t>
            </a:r>
            <a:r>
              <a:rPr lang="en-US" altLang="zh-CN" dirty="0"/>
              <a:t> for properties that has not been viewed</a:t>
            </a:r>
          </a:p>
          <a:p>
            <a:pPr marL="514350" indent="-514350">
              <a:buAutoNum type="arabicPeriod" startAt="14"/>
            </a:pPr>
            <a:endParaRPr lang="en-US" altLang="zh-CN" dirty="0"/>
          </a:p>
          <a:p>
            <a:pPr marL="514350" indent="-514350">
              <a:buAutoNum type="arabicPeriod" startAt="14"/>
            </a:pPr>
            <a:endParaRPr lang="en-US" altLang="zh-CN" dirty="0"/>
          </a:p>
          <a:p>
            <a:pPr marL="514350" indent="-514350">
              <a:buAutoNum type="arabicPeriod" startAt="14"/>
            </a:pPr>
            <a:r>
              <a:rPr lang="en-US" altLang="zh-CN" dirty="0"/>
              <a:t> List  </a:t>
            </a:r>
            <a:r>
              <a:rPr lang="en-US" altLang="zh-CN" dirty="0" err="1"/>
              <a:t>staffNo</a:t>
            </a:r>
            <a:r>
              <a:rPr lang="en-US" altLang="zh-CN" dirty="0"/>
              <a:t> for all staffs whose salary is above 11000 and who manages at least one property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C865-6D85-AB43-86A6-5808C716B4D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11-07 at 8.48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0"/>
            <a:ext cx="6217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0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9402" y="309566"/>
            <a:ext cx="8954479" cy="78229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In Class Practice – Use Intersect,</a:t>
            </a:r>
            <a:r>
              <a:rPr lang="zh-CN" altLang="en-US" dirty="0"/>
              <a:t> </a:t>
            </a:r>
            <a:r>
              <a:rPr lang="en-US" altLang="zh-CN" dirty="0"/>
              <a:t>Union,</a:t>
            </a:r>
            <a:r>
              <a:rPr lang="zh-CN" altLang="en-US" dirty="0"/>
              <a:t> </a:t>
            </a:r>
            <a:r>
              <a:rPr lang="en-US" altLang="zh-CN" dirty="0"/>
              <a:t> Except Question 14-16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1" y="1275102"/>
            <a:ext cx="9144000" cy="5201897"/>
          </a:xfrm>
        </p:spPr>
        <p:txBody>
          <a:bodyPr/>
          <a:lstStyle/>
          <a:p>
            <a:pPr marL="514350" indent="-514350">
              <a:buAutoNum type="arabicPeriod" startAt="14"/>
            </a:pPr>
            <a:r>
              <a:rPr lang="en-US" altLang="zh-CN" dirty="0"/>
              <a:t>List </a:t>
            </a:r>
            <a:r>
              <a:rPr lang="en-US" altLang="zh-CN" dirty="0" err="1"/>
              <a:t>propertyNO</a:t>
            </a:r>
            <a:r>
              <a:rPr lang="en-US" altLang="zh-CN" dirty="0"/>
              <a:t> for all houses, AND all flats </a:t>
            </a:r>
            <a:r>
              <a:rPr lang="en-US" altLang="zh-CN"/>
              <a:t>with &gt;=4 room</a:t>
            </a:r>
            <a:endParaRPr lang="en-US" altLang="zh-CN" dirty="0"/>
          </a:p>
          <a:p>
            <a:pPr marL="514350" indent="-514350">
              <a:buAutoNum type="arabicPeriod" startAt="14"/>
            </a:pPr>
            <a:endParaRPr lang="en-US" altLang="zh-CN" dirty="0"/>
          </a:p>
          <a:p>
            <a:pPr marL="514350" indent="-514350">
              <a:buAutoNum type="arabicPeriod" startAt="14"/>
            </a:pPr>
            <a:endParaRPr lang="en-US" altLang="zh-CN" dirty="0"/>
          </a:p>
          <a:p>
            <a:pPr marL="514350" indent="-514350">
              <a:buAutoNum type="arabicPeriod" startAt="14"/>
            </a:pPr>
            <a:r>
              <a:rPr lang="en-US" altLang="zh-CN" dirty="0"/>
              <a:t>List </a:t>
            </a:r>
            <a:r>
              <a:rPr lang="en-US" altLang="zh-CN" dirty="0" err="1"/>
              <a:t>propertyNO</a:t>
            </a:r>
            <a:r>
              <a:rPr lang="en-US" altLang="zh-CN" dirty="0"/>
              <a:t> for properties that has not been viewed</a:t>
            </a:r>
          </a:p>
          <a:p>
            <a:pPr marL="514350" indent="-514350">
              <a:buAutoNum type="arabicPeriod" startAt="14"/>
            </a:pPr>
            <a:endParaRPr lang="en-US" altLang="zh-CN" dirty="0"/>
          </a:p>
          <a:p>
            <a:pPr marL="514350" indent="-514350">
              <a:buAutoNum type="arabicPeriod" startAt="14"/>
            </a:pPr>
            <a:endParaRPr lang="en-US" altLang="zh-CN" dirty="0"/>
          </a:p>
          <a:p>
            <a:pPr marL="514350" indent="-514350">
              <a:buAutoNum type="arabicPeriod" startAt="14"/>
            </a:pPr>
            <a:r>
              <a:rPr lang="en-US" altLang="zh-CN" dirty="0"/>
              <a:t> List  </a:t>
            </a:r>
            <a:r>
              <a:rPr lang="en-US" altLang="zh-CN" dirty="0" err="1"/>
              <a:t>staffNo</a:t>
            </a:r>
            <a:r>
              <a:rPr lang="en-US" altLang="zh-CN" dirty="0"/>
              <a:t> for all staffs whose salary is above 11000 and who manages at least one property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C865-6D85-AB43-86A6-5808C716B4D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1676401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zh-CN" sz="2100" dirty="0">
                <a:solidFill>
                  <a:srgbClr val="0070C0"/>
                </a:solidFill>
              </a:rPr>
              <a:t>(SELECT </a:t>
            </a:r>
            <a:r>
              <a:rPr lang="en-US" altLang="zh-CN" sz="2100" dirty="0" err="1">
                <a:solidFill>
                  <a:srgbClr val="0070C0"/>
                </a:solidFill>
              </a:rPr>
              <a:t>propertyNO</a:t>
            </a:r>
            <a:r>
              <a:rPr lang="en-US" altLang="zh-CN" sz="2100" dirty="0">
                <a:solidFill>
                  <a:srgbClr val="0070C0"/>
                </a:solidFill>
              </a:rPr>
              <a:t> FROM </a:t>
            </a:r>
            <a:r>
              <a:rPr lang="en-US" altLang="zh-CN" sz="2100" dirty="0" err="1">
                <a:solidFill>
                  <a:srgbClr val="0070C0"/>
                </a:solidFill>
              </a:rPr>
              <a:t>PropertyForRent</a:t>
            </a:r>
            <a:r>
              <a:rPr lang="en-US" altLang="zh-CN" sz="2100" dirty="0">
                <a:solidFill>
                  <a:srgbClr val="0070C0"/>
                </a:solidFill>
              </a:rPr>
              <a:t> WHERE type=‘House’) </a:t>
            </a:r>
          </a:p>
          <a:p>
            <a:pPr marL="514350" indent="-514350"/>
            <a:r>
              <a:rPr lang="en-US" altLang="zh-CN" dirty="0">
                <a:solidFill>
                  <a:srgbClr val="0070C0"/>
                </a:solidFill>
              </a:rPr>
              <a:t>UNION</a:t>
            </a:r>
          </a:p>
          <a:p>
            <a:pPr marL="514350" indent="-514350"/>
            <a:r>
              <a:rPr lang="en-US" altLang="zh-CN" sz="2100" dirty="0">
                <a:solidFill>
                  <a:srgbClr val="0070C0"/>
                </a:solidFill>
              </a:rPr>
              <a:t>(SELECT </a:t>
            </a:r>
            <a:r>
              <a:rPr lang="en-US" altLang="zh-CN" sz="2100" dirty="0" err="1">
                <a:solidFill>
                  <a:srgbClr val="0070C0"/>
                </a:solidFill>
              </a:rPr>
              <a:t>propertyNO</a:t>
            </a:r>
            <a:r>
              <a:rPr lang="en-US" altLang="zh-CN" sz="2100" dirty="0">
                <a:solidFill>
                  <a:srgbClr val="0070C0"/>
                </a:solidFill>
              </a:rPr>
              <a:t> FROM </a:t>
            </a:r>
            <a:r>
              <a:rPr lang="en-US" altLang="zh-CN" sz="2100" dirty="0" err="1">
                <a:solidFill>
                  <a:srgbClr val="0070C0"/>
                </a:solidFill>
              </a:rPr>
              <a:t>PropertyForRent</a:t>
            </a:r>
            <a:r>
              <a:rPr lang="en-US" altLang="zh-CN" sz="2100" dirty="0">
                <a:solidFill>
                  <a:srgbClr val="0070C0"/>
                </a:solidFill>
              </a:rPr>
              <a:t> WHERE type=‘Flat’ AND room&gt;=4)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3276600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zh-CN" dirty="0">
                <a:solidFill>
                  <a:srgbClr val="0070C0"/>
                </a:solidFill>
              </a:rPr>
              <a:t>(SELECT </a:t>
            </a:r>
            <a:r>
              <a:rPr lang="en-US" altLang="zh-CN" dirty="0" err="1">
                <a:solidFill>
                  <a:srgbClr val="0070C0"/>
                </a:solidFill>
              </a:rPr>
              <a:t>propertyNO</a:t>
            </a:r>
            <a:r>
              <a:rPr lang="en-US" altLang="zh-CN" dirty="0">
                <a:solidFill>
                  <a:srgbClr val="0070C0"/>
                </a:solidFill>
              </a:rPr>
              <a:t> FROM </a:t>
            </a:r>
            <a:r>
              <a:rPr lang="en-US" altLang="zh-CN" dirty="0" err="1">
                <a:solidFill>
                  <a:srgbClr val="0070C0"/>
                </a:solidFill>
              </a:rPr>
              <a:t>PropertyForRent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  <a:p>
            <a:pPr marL="514350" indent="-514350"/>
            <a:r>
              <a:rPr lang="en-US" altLang="zh-CN" dirty="0">
                <a:solidFill>
                  <a:srgbClr val="0070C0"/>
                </a:solidFill>
              </a:rPr>
              <a:t>EXCEPT</a:t>
            </a:r>
          </a:p>
          <a:p>
            <a:pPr marL="514350" indent="-514350"/>
            <a:r>
              <a:rPr lang="en-US" altLang="zh-CN" dirty="0">
                <a:solidFill>
                  <a:srgbClr val="0070C0"/>
                </a:solidFill>
              </a:rPr>
              <a:t>(SELECT </a:t>
            </a:r>
            <a:r>
              <a:rPr lang="en-US" altLang="zh-CN" dirty="0" err="1">
                <a:solidFill>
                  <a:srgbClr val="0070C0"/>
                </a:solidFill>
              </a:rPr>
              <a:t>propertyNO</a:t>
            </a:r>
            <a:r>
              <a:rPr lang="en-US" altLang="zh-CN" dirty="0">
                <a:solidFill>
                  <a:srgbClr val="0070C0"/>
                </a:solidFill>
              </a:rPr>
              <a:t> FROM Viewing)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5200471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zh-CN" dirty="0">
                <a:solidFill>
                  <a:srgbClr val="0070C0"/>
                </a:solidFill>
              </a:rPr>
              <a:t>(SELECT </a:t>
            </a:r>
            <a:r>
              <a:rPr lang="en-US" altLang="zh-CN" dirty="0" err="1">
                <a:solidFill>
                  <a:srgbClr val="0070C0"/>
                </a:solidFill>
              </a:rPr>
              <a:t>staffNO</a:t>
            </a:r>
            <a:r>
              <a:rPr lang="en-US" altLang="zh-CN" dirty="0">
                <a:solidFill>
                  <a:srgbClr val="0070C0"/>
                </a:solidFill>
              </a:rPr>
              <a:t> FROM Staff WHERE salary&gt;11000)</a:t>
            </a:r>
          </a:p>
          <a:p>
            <a:pPr marL="514350" indent="-514350"/>
            <a:r>
              <a:rPr lang="en-US" altLang="zh-CN" dirty="0">
                <a:solidFill>
                  <a:srgbClr val="0070C0"/>
                </a:solidFill>
              </a:rPr>
              <a:t>INTERSECT</a:t>
            </a:r>
          </a:p>
          <a:p>
            <a:pPr marL="514350" indent="-514350"/>
            <a:r>
              <a:rPr lang="en-US" altLang="zh-CN" dirty="0">
                <a:solidFill>
                  <a:srgbClr val="0070C0"/>
                </a:solidFill>
              </a:rPr>
              <a:t>(SELECT </a:t>
            </a:r>
            <a:r>
              <a:rPr lang="en-US" altLang="zh-CN" dirty="0" err="1">
                <a:solidFill>
                  <a:srgbClr val="0070C0"/>
                </a:solidFill>
              </a:rPr>
              <a:t>staffNo</a:t>
            </a:r>
            <a:r>
              <a:rPr lang="en-US" altLang="zh-CN" dirty="0">
                <a:solidFill>
                  <a:srgbClr val="0070C0"/>
                </a:solidFill>
              </a:rPr>
              <a:t> FROM </a:t>
            </a:r>
            <a:r>
              <a:rPr lang="en-US" altLang="zh-CN" dirty="0" err="1">
                <a:solidFill>
                  <a:srgbClr val="0070C0"/>
                </a:solidFill>
              </a:rPr>
              <a:t>PropertyForRent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allAtOnce"/>
      <p:bldP spid="8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6.33: Use of INTERSECT -- Alternatives</a:t>
            </a:r>
            <a:br>
              <a:rPr lang="en-US" dirty="0"/>
            </a:br>
            <a:r>
              <a:rPr lang="en-US" dirty="0"/>
              <a:t>(optional slide)</a:t>
            </a:r>
          </a:p>
        </p:txBody>
      </p:sp>
      <p:sp>
        <p:nvSpPr>
          <p:cNvPr id="4802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Could rewrite this query without </a:t>
            </a:r>
            <a:r>
              <a:rPr lang="en-US" b="1" dirty="0"/>
              <a:t>INTERSECT</a:t>
            </a:r>
            <a:r>
              <a:rPr lang="en-US" dirty="0"/>
              <a:t>:</a:t>
            </a:r>
          </a:p>
          <a:p>
            <a:pPr marL="1377950" indent="-1146175">
              <a:buNone/>
            </a:pPr>
            <a:endParaRPr lang="en-US" sz="1300" b="1" dirty="0"/>
          </a:p>
          <a:p>
            <a:pPr marL="1377950" indent="-1146175">
              <a:buNone/>
            </a:pPr>
            <a:r>
              <a:rPr lang="en-US" sz="2400" b="1" dirty="0"/>
              <a:t>SELECT	DISTINCT </a:t>
            </a:r>
            <a:r>
              <a:rPr lang="en-US" sz="2400" dirty="0" err="1"/>
              <a:t>b.city</a:t>
            </a:r>
            <a:endParaRPr lang="en-US" sz="2400" dirty="0"/>
          </a:p>
          <a:p>
            <a:pPr marL="1377950" indent="-1146175">
              <a:buNone/>
            </a:pPr>
            <a:r>
              <a:rPr lang="en-US" sz="2400" b="1" dirty="0"/>
              <a:t>FROM</a:t>
            </a:r>
            <a:r>
              <a:rPr lang="en-US" sz="2400" dirty="0"/>
              <a:t>	Branch b, </a:t>
            </a:r>
            <a:r>
              <a:rPr lang="en-US" sz="2400" dirty="0" err="1"/>
              <a:t>PropertyForRent</a:t>
            </a:r>
            <a:r>
              <a:rPr lang="en-US" sz="2400" dirty="0"/>
              <a:t> p</a:t>
            </a:r>
          </a:p>
          <a:p>
            <a:pPr marL="1377950" lvl="1" indent="-1146175">
              <a:buNone/>
            </a:pPr>
            <a:r>
              <a:rPr lang="en-US" b="1" dirty="0"/>
              <a:t>WHERE</a:t>
            </a:r>
            <a:r>
              <a:rPr lang="en-US" dirty="0"/>
              <a:t>	</a:t>
            </a:r>
            <a:r>
              <a:rPr lang="en-US" dirty="0" err="1"/>
              <a:t>b.city</a:t>
            </a:r>
            <a:r>
              <a:rPr lang="en-US" dirty="0"/>
              <a:t> = </a:t>
            </a:r>
            <a:r>
              <a:rPr lang="en-US" dirty="0" err="1"/>
              <a:t>p.city</a:t>
            </a:r>
            <a:r>
              <a:rPr lang="en-US" dirty="0"/>
              <a:t>;</a:t>
            </a:r>
          </a:p>
          <a:p>
            <a:pPr marL="231775" indent="0">
              <a:buNone/>
            </a:pPr>
            <a:r>
              <a:rPr lang="en-US" dirty="0"/>
              <a:t>Or…</a:t>
            </a:r>
          </a:p>
          <a:p>
            <a:pPr marL="1377950" indent="-1139825">
              <a:buNone/>
            </a:pPr>
            <a:endParaRPr lang="en-US" sz="1200" b="1" dirty="0"/>
          </a:p>
          <a:p>
            <a:pPr marL="1377950" indent="-1139825">
              <a:buNone/>
            </a:pPr>
            <a:r>
              <a:rPr lang="en-US" sz="2400" b="1" dirty="0"/>
              <a:t>SELECT	DISTINCT </a:t>
            </a:r>
            <a:r>
              <a:rPr lang="en-US" sz="2400" dirty="0"/>
              <a:t>city </a:t>
            </a:r>
            <a:r>
              <a:rPr lang="en-US" sz="2400" b="1" dirty="0"/>
              <a:t>FROM</a:t>
            </a:r>
            <a:r>
              <a:rPr lang="en-US" sz="2400" dirty="0"/>
              <a:t> Branch b</a:t>
            </a:r>
          </a:p>
          <a:p>
            <a:pPr marL="1377950" lvl="1" indent="-1139825">
              <a:buNone/>
            </a:pPr>
            <a:r>
              <a:rPr lang="en-US" b="1" dirty="0"/>
              <a:t>WHERE	</a:t>
            </a:r>
            <a:r>
              <a:rPr lang="en-US" b="1" dirty="0">
                <a:solidFill>
                  <a:srgbClr val="FF0000"/>
                </a:solidFill>
              </a:rPr>
              <a:t>EXISTS </a:t>
            </a:r>
            <a:r>
              <a:rPr lang="en-US" dirty="0">
                <a:solidFill>
                  <a:srgbClr val="000000"/>
                </a:solidFill>
              </a:rPr>
              <a:t>(</a:t>
            </a:r>
            <a:endParaRPr lang="en-US" b="1" dirty="0">
              <a:solidFill>
                <a:srgbClr val="FF0000"/>
              </a:solidFill>
            </a:endParaRPr>
          </a:p>
          <a:p>
            <a:pPr marL="1377950" lvl="1" indent="-1139825">
              <a:buNone/>
            </a:pPr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  <a:r>
              <a:rPr lang="en-US" b="1" dirty="0"/>
              <a:t>FROM</a:t>
            </a:r>
            <a:r>
              <a:rPr lang="en-US" dirty="0"/>
              <a:t> PropertyForRent p</a:t>
            </a:r>
          </a:p>
          <a:p>
            <a:pPr marL="1377950" lvl="1" indent="-1139825">
              <a:buNone/>
            </a:pPr>
            <a:r>
              <a:rPr lang="en-US" dirty="0"/>
              <a:t>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p.city</a:t>
            </a:r>
            <a:r>
              <a:rPr lang="en-US" dirty="0"/>
              <a:t> = </a:t>
            </a:r>
            <a:r>
              <a:rPr lang="en-US" dirty="0" err="1"/>
              <a:t>b.city</a:t>
            </a:r>
            <a:r>
              <a:rPr lang="en-US" dirty="0"/>
              <a:t> );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913D-5FFC-4E02-B402-BEE67859D356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480258" name="Slide Number Placeholder 3"/>
          <p:cNvSpPr txBox="1">
            <a:spLocks noGrp="1"/>
          </p:cNvSpPr>
          <p:nvPr/>
        </p:nvSpPr>
        <p:spPr bwMode="auto">
          <a:xfrm>
            <a:off x="83820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/>
            <a:fld id="{9F897B28-02BD-48EF-BA7C-46E9C110581D}" type="slidenum">
              <a:rPr lang="en-GB" sz="800"/>
              <a:pPr algn="r"/>
              <a:t>31</a:t>
            </a:fld>
            <a:endParaRPr lang="en-GB" sz="800"/>
          </a:p>
        </p:txBody>
      </p:sp>
      <p:sp>
        <p:nvSpPr>
          <p:cNvPr id="10" name="Rounded Rectangle 9"/>
          <p:cNvSpPr/>
          <p:nvPr/>
        </p:nvSpPr>
        <p:spPr bwMode="auto">
          <a:xfrm>
            <a:off x="978513" y="2360065"/>
            <a:ext cx="4983480" cy="1447800"/>
          </a:xfrm>
          <a:prstGeom prst="roundRect">
            <a:avLst>
              <a:gd name="adj" fmla="val 10351"/>
            </a:avLst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600" b="1" dirty="0">
              <a:latin typeface="Arial" charset="0"/>
              <a:ea typeface="MS PMincho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978513" y="4414345"/>
            <a:ext cx="5715000" cy="1752600"/>
          </a:xfrm>
          <a:prstGeom prst="roundRect">
            <a:avLst>
              <a:gd name="adj" fmla="val 10351"/>
            </a:avLst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600" b="1" dirty="0">
              <a:latin typeface="Arial" charset="0"/>
              <a:ea typeface="MS PMincho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82757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0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0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0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0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0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0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0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0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0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0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0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0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0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0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02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02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0" grpId="0" build="p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6.34: Use of EXCEPT – Alternatives</a:t>
            </a:r>
            <a:br>
              <a:rPr lang="en-US" dirty="0"/>
            </a:br>
            <a:r>
              <a:rPr lang="en-US" altLang="zh-CN" dirty="0"/>
              <a:t> (optional slide)</a:t>
            </a:r>
            <a:endParaRPr lang="en-US" dirty="0"/>
          </a:p>
        </p:txBody>
      </p:sp>
      <p:sp>
        <p:nvSpPr>
          <p:cNvPr id="4802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Could rewrite this query without </a:t>
            </a:r>
            <a:r>
              <a:rPr lang="en-US" b="1" dirty="0"/>
              <a:t>EXCEPT</a:t>
            </a:r>
            <a:r>
              <a:rPr lang="en-US" dirty="0"/>
              <a:t>:</a:t>
            </a:r>
          </a:p>
          <a:p>
            <a:pPr marL="1377950" indent="-1146175">
              <a:buNone/>
            </a:pPr>
            <a:endParaRPr lang="en-US" sz="1300" b="1" dirty="0"/>
          </a:p>
          <a:p>
            <a:pPr marL="1377950" indent="-1146175">
              <a:buNone/>
            </a:pPr>
            <a:r>
              <a:rPr lang="en-US" sz="2400" b="1" dirty="0"/>
              <a:t>SELECT DISTINCT </a:t>
            </a:r>
            <a:r>
              <a:rPr lang="en-US" sz="2400" dirty="0"/>
              <a:t>city </a:t>
            </a:r>
            <a:r>
              <a:rPr lang="en-US" sz="2400" b="1" dirty="0"/>
              <a:t>FROM</a:t>
            </a:r>
            <a:r>
              <a:rPr lang="en-US" sz="2400" dirty="0"/>
              <a:t> Branch</a:t>
            </a:r>
          </a:p>
          <a:p>
            <a:pPr marL="1377950" lvl="1" indent="-1146175">
              <a:buNone/>
            </a:pPr>
            <a:r>
              <a:rPr lang="en-US" b="1" dirty="0"/>
              <a:t>WHERE</a:t>
            </a:r>
            <a:r>
              <a:rPr lang="en-US" dirty="0"/>
              <a:t> city </a:t>
            </a:r>
            <a:r>
              <a:rPr lang="en-US" b="1" dirty="0">
                <a:solidFill>
                  <a:srgbClr val="FF0000"/>
                </a:solidFill>
              </a:rPr>
              <a:t>NOT IN </a:t>
            </a:r>
            <a:r>
              <a:rPr lang="en-US" dirty="0">
                <a:solidFill>
                  <a:srgbClr val="000000"/>
                </a:solidFill>
              </a:rPr>
              <a:t>(</a:t>
            </a:r>
            <a:endParaRPr lang="en-US" b="1" dirty="0">
              <a:solidFill>
                <a:srgbClr val="FF0000"/>
              </a:solidFill>
            </a:endParaRPr>
          </a:p>
          <a:p>
            <a:pPr marL="1377950" lvl="1" indent="-1146175">
              <a:buNone/>
            </a:pPr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city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PropertyForRent</a:t>
            </a:r>
            <a:r>
              <a:rPr lang="en-US" dirty="0"/>
              <a:t> );</a:t>
            </a:r>
          </a:p>
          <a:p>
            <a:pPr marL="231775" indent="0">
              <a:buNone/>
            </a:pPr>
            <a:r>
              <a:rPr lang="en-US" dirty="0"/>
              <a:t>Or…</a:t>
            </a:r>
          </a:p>
          <a:p>
            <a:pPr marL="1377950" indent="-1139825">
              <a:buNone/>
            </a:pPr>
            <a:endParaRPr lang="en-US" sz="1200" b="1" dirty="0"/>
          </a:p>
          <a:p>
            <a:pPr marL="1377950" indent="-1139825">
              <a:buNone/>
            </a:pPr>
            <a:r>
              <a:rPr lang="en-US" sz="2400" b="1" dirty="0"/>
              <a:t>SELECT DISTINCT </a:t>
            </a:r>
            <a:r>
              <a:rPr lang="en-US" sz="2400" dirty="0"/>
              <a:t>city </a:t>
            </a:r>
            <a:r>
              <a:rPr lang="en-US" sz="2400" b="1" dirty="0"/>
              <a:t>FROM</a:t>
            </a:r>
            <a:r>
              <a:rPr lang="en-US" sz="2400" dirty="0"/>
              <a:t> Branch b</a:t>
            </a:r>
          </a:p>
          <a:p>
            <a:pPr marL="1377950" lvl="1" indent="-1139825">
              <a:buNone/>
            </a:pPr>
            <a:r>
              <a:rPr lang="en-US" b="1" dirty="0"/>
              <a:t>WHERE </a:t>
            </a:r>
            <a:r>
              <a:rPr lang="en-US" b="1" dirty="0">
                <a:solidFill>
                  <a:srgbClr val="FF0000"/>
                </a:solidFill>
              </a:rPr>
              <a:t>NOT EXISTS </a:t>
            </a:r>
            <a:r>
              <a:rPr lang="en-US" dirty="0">
                <a:solidFill>
                  <a:srgbClr val="000000"/>
                </a:solidFill>
              </a:rPr>
              <a:t>(</a:t>
            </a:r>
            <a:endParaRPr lang="en-US" b="1" dirty="0">
              <a:solidFill>
                <a:srgbClr val="FF0000"/>
              </a:solidFill>
            </a:endParaRPr>
          </a:p>
          <a:p>
            <a:pPr marL="1377950" lvl="1" indent="-1139825">
              <a:buNone/>
            </a:pPr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  <a:r>
              <a:rPr lang="en-US" b="1" dirty="0"/>
              <a:t>FROM</a:t>
            </a:r>
            <a:r>
              <a:rPr lang="en-US" dirty="0"/>
              <a:t> PropertyForRent p</a:t>
            </a:r>
          </a:p>
          <a:p>
            <a:pPr marL="1377950" lvl="1" indent="-1139825">
              <a:buNone/>
            </a:pPr>
            <a:r>
              <a:rPr lang="en-US" dirty="0"/>
              <a:t>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p.city</a:t>
            </a:r>
            <a:r>
              <a:rPr lang="en-US" dirty="0"/>
              <a:t> = </a:t>
            </a:r>
            <a:r>
              <a:rPr lang="en-US" dirty="0" err="1"/>
              <a:t>b.city</a:t>
            </a:r>
            <a:r>
              <a:rPr lang="en-US" dirty="0"/>
              <a:t> );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913D-5FFC-4E02-B402-BEE67859D356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480258" name="Slide Number Placeholder 3"/>
          <p:cNvSpPr txBox="1">
            <a:spLocks noGrp="1"/>
          </p:cNvSpPr>
          <p:nvPr/>
        </p:nvSpPr>
        <p:spPr bwMode="auto">
          <a:xfrm>
            <a:off x="83820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/>
            <a:fld id="{9F897B28-02BD-48EF-BA7C-46E9C110581D}" type="slidenum">
              <a:rPr lang="en-GB" sz="800"/>
              <a:pPr algn="r"/>
              <a:t>32</a:t>
            </a:fld>
            <a:endParaRPr lang="en-GB" sz="800"/>
          </a:p>
        </p:txBody>
      </p:sp>
      <p:sp>
        <p:nvSpPr>
          <p:cNvPr id="10" name="Rounded Rectangle 9"/>
          <p:cNvSpPr/>
          <p:nvPr/>
        </p:nvSpPr>
        <p:spPr bwMode="auto">
          <a:xfrm>
            <a:off x="928346" y="2427397"/>
            <a:ext cx="6431280" cy="1295400"/>
          </a:xfrm>
          <a:prstGeom prst="roundRect">
            <a:avLst>
              <a:gd name="adj" fmla="val 10351"/>
            </a:avLst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600" b="1" dirty="0">
              <a:latin typeface="Arial" charset="0"/>
              <a:ea typeface="MS PMincho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928346" y="4319314"/>
            <a:ext cx="5791200" cy="1752600"/>
          </a:xfrm>
          <a:prstGeom prst="roundRect">
            <a:avLst>
              <a:gd name="adj" fmla="val 10351"/>
            </a:avLst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600" b="1" dirty="0">
              <a:latin typeface="Arial" charset="0"/>
              <a:ea typeface="MS PMincho" pitchFamily="18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0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0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0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0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0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0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0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0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0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0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0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0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0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0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02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02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0" grpId="0" build="p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96313"/>
            <a:ext cx="5774723" cy="5348354"/>
          </a:xfrm>
        </p:spPr>
        <p:txBody>
          <a:bodyPr>
            <a:normAutofit/>
          </a:bodyPr>
          <a:lstStyle/>
          <a:p>
            <a:r>
              <a:rPr lang="en-US" dirty="0"/>
              <a:t>RFID doesn’t need to be passed under a reader like bar codes</a:t>
            </a:r>
          </a:p>
          <a:p>
            <a:r>
              <a:rPr lang="en-US" dirty="0"/>
              <a:t>RFID tags can be read much more quickly than bar codes</a:t>
            </a:r>
          </a:p>
          <a:p>
            <a:r>
              <a:rPr lang="en-US" dirty="0"/>
              <a:t>RFID can hold much more information than bar codes.</a:t>
            </a:r>
          </a:p>
          <a:p>
            <a:r>
              <a:rPr lang="en-US" dirty="0"/>
              <a:t>Some additional data RFID can store:</a:t>
            </a:r>
          </a:p>
          <a:p>
            <a:pPr lvl="1"/>
            <a:r>
              <a:rPr lang="en-US" dirty="0"/>
              <a:t>Country of origin</a:t>
            </a:r>
          </a:p>
          <a:p>
            <a:pPr lvl="1"/>
            <a:r>
              <a:rPr lang="en-US" dirty="0"/>
              <a:t>Expiration date</a:t>
            </a:r>
          </a:p>
          <a:p>
            <a:pPr lvl="1"/>
            <a:r>
              <a:rPr lang="en-US" dirty="0"/>
              <a:t>Real-time tracking</a:t>
            </a:r>
          </a:p>
        </p:txBody>
      </p:sp>
      <p:pic>
        <p:nvPicPr>
          <p:cNvPr id="4" name="Picture 2" descr="RFID Logo - LogoDix">
            <a:extLst>
              <a:ext uri="{FF2B5EF4-FFF2-40B4-BE49-F238E27FC236}">
                <a16:creationId xmlns:a16="http://schemas.microsoft.com/office/drawing/2014/main" id="{AEA5DDC7-6946-E14C-A340-CA60703C0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5" r="13005" b="2"/>
          <a:stretch/>
        </p:blipFill>
        <p:spPr bwMode="auto">
          <a:xfrm>
            <a:off x="7467600" y="685800"/>
            <a:ext cx="4038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78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155700"/>
            <a:ext cx="8178800" cy="454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2100" y="6464301"/>
            <a:ext cx="9105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Source: </a:t>
            </a:r>
            <a:r>
              <a:rPr lang="en-US" sz="1000" dirty="0">
                <a:hlinkClick r:id="rId3" invalidUrl="http://people.sunyit.edu/~deciccm/RFID Stuff/RFID Scrapbook/data/20061027154911/"/>
              </a:rPr>
              <a:t>http://</a:t>
            </a:r>
            <a:r>
              <a:rPr lang="en-US" sz="1000" dirty="0" err="1">
                <a:hlinkClick r:id="rId3" invalidUrl="http://people.sunyit.edu/~deciccm/RFID Stuff/RFID Scrapbook/data/20061027154911/"/>
              </a:rPr>
              <a:t>people.sunyit.edu</a:t>
            </a:r>
            <a:r>
              <a:rPr lang="en-US" sz="1000" dirty="0">
                <a:hlinkClick r:id="rId3" invalidUrl="http://people.sunyit.edu/~deciccm/RFID Stuff/RFID Scrapbook/data/20061027154911/"/>
              </a:rPr>
              <a:t>/~</a:t>
            </a:r>
            <a:r>
              <a:rPr lang="en-US" sz="1000" dirty="0" err="1">
                <a:hlinkClick r:id="rId3" invalidUrl="http://people.sunyit.edu/~deciccm/RFID Stuff/RFID Scrapbook/data/20061027154911/"/>
              </a:rPr>
              <a:t>deciccm</a:t>
            </a:r>
            <a:r>
              <a:rPr lang="en-US" sz="1000" dirty="0">
                <a:hlinkClick r:id="rId3" invalidUrl="http://people.sunyit.edu/~deciccm/RFID Stuff/RFID Scrapbook/data/20061027154911/"/>
              </a:rPr>
              <a:t>/RFID%20Stuff/RFID%20Scrapbook/data/20061027154911/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7969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1779" y="558800"/>
            <a:ext cx="6781800" cy="774700"/>
          </a:xfrm>
        </p:spPr>
        <p:txBody>
          <a:bodyPr>
            <a:normAutofit/>
          </a:bodyPr>
          <a:lstStyle/>
          <a:p>
            <a:r>
              <a:rPr lang="en-US" dirty="0"/>
              <a:t>RFID 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85900"/>
            <a:ext cx="3048000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80" y="3949701"/>
            <a:ext cx="2440721" cy="24407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180" y="1287890"/>
            <a:ext cx="5032295" cy="377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56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5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www.scdigest.com/images/AirbusRF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2842" y="643467"/>
            <a:ext cx="730631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93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0E5CC-F228-AB4D-A738-AD17161B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Domain Name System (DNS) Lookup</a:t>
            </a:r>
          </a:p>
        </p:txBody>
      </p:sp>
      <p:pic>
        <p:nvPicPr>
          <p:cNvPr id="6146" name="Picture 2" descr="Image result for dns lookup diagram">
            <a:extLst>
              <a:ext uri="{FF2B5EF4-FFF2-40B4-BE49-F238E27FC236}">
                <a16:creationId xmlns:a16="http://schemas.microsoft.com/office/drawing/2014/main" id="{5DE16C30-D901-0848-A3C0-2252E11D2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9019" y="961812"/>
            <a:ext cx="5547360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9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40C47-EC2D-F641-865D-BBAF763D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The Internet Corporation for Assigned Names and Numbers (ICANN)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ACCF-A436-2043-B406-F1B944945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Internationally organized, non-profit corporation that has responsibility for Internet Protocol (IP) address space allocation, protocol identifier assignment, generic (gTLD) and country code (ccTLD) Top-Level Domain name system management, and root server system management functions. </a:t>
            </a:r>
          </a:p>
          <a:p>
            <a:r>
              <a:rPr lang="en-US" sz="2000"/>
              <a:t>These services were originally performed under U.S. Government contract by the Internet Assigned Numbers Authority (IANA) and other entities. ICANN now performs the IANA function.</a:t>
            </a:r>
          </a:p>
        </p:txBody>
      </p:sp>
    </p:spTree>
    <p:extLst>
      <p:ext uri="{BB962C8B-B14F-4D97-AF65-F5344CB8AC3E}">
        <p14:creationId xmlns:p14="http://schemas.microsoft.com/office/powerpoint/2010/main" val="11545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2532</Words>
  <Application>Microsoft Macintosh PowerPoint</Application>
  <PresentationFormat>Widescreen</PresentationFormat>
  <Paragraphs>316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Office Theme</vt:lpstr>
      <vt:lpstr>Standards-Based Data Exchange</vt:lpstr>
      <vt:lpstr>Extensible Markup Language (XML)</vt:lpstr>
      <vt:lpstr>PowerPoint Presentation</vt:lpstr>
      <vt:lpstr>PowerPoint Presentation</vt:lpstr>
      <vt:lpstr>PowerPoint Presentation</vt:lpstr>
      <vt:lpstr>RFID Examples</vt:lpstr>
      <vt:lpstr>PowerPoint Presentation</vt:lpstr>
      <vt:lpstr>Domain Name System (DNS) Lookup</vt:lpstr>
      <vt:lpstr>The Internet Corporation for Assigned Names and Numbers (ICANN)</vt:lpstr>
      <vt:lpstr>ICANN and USC</vt:lpstr>
      <vt:lpstr>SQL Index</vt:lpstr>
      <vt:lpstr>Subqueries</vt:lpstr>
      <vt:lpstr>SQL Joins</vt:lpstr>
      <vt:lpstr>How to combine info across tables using SQL?</vt:lpstr>
      <vt:lpstr>PowerPoint Presentation</vt:lpstr>
      <vt:lpstr>Table Alias</vt:lpstr>
      <vt:lpstr>Example 6.24: Simple Join</vt:lpstr>
      <vt:lpstr>Join multiple tables</vt:lpstr>
      <vt:lpstr>Example 6.25: Simple Join &amp; Sorting</vt:lpstr>
      <vt:lpstr>Multi-Table Join with Selection Predicates</vt:lpstr>
      <vt:lpstr>Example 6.26: Three-Table Join</vt:lpstr>
      <vt:lpstr>Multi-Table Join with Selection Predicates</vt:lpstr>
      <vt:lpstr>Multi-Table Join with Selection Predicates</vt:lpstr>
      <vt:lpstr>Union, Intersect and Difference</vt:lpstr>
      <vt:lpstr>Union, Intersect and Difference</vt:lpstr>
      <vt:lpstr>Example 6.32: Use of UNION</vt:lpstr>
      <vt:lpstr>Example 6.33: Use of INTERSECT</vt:lpstr>
      <vt:lpstr>Example 6.34: Use of EXCEPT</vt:lpstr>
      <vt:lpstr>In Class Practice – Use Intersect, Union, Except Question 14-16 (4min)</vt:lpstr>
      <vt:lpstr>In Class Practice – Use Intersect, Union,  Except Question 14-16</vt:lpstr>
      <vt:lpstr>Example 6.33: Use of INTERSECT -- Alternatives (optional slide)</vt:lpstr>
      <vt:lpstr>Example 6.34: Use of EXCEPT – Alternatives  (optional slide)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DSO 428</dc:title>
  <dc:creator>Erik Krogh</dc:creator>
  <cp:lastModifiedBy>Adam von Arnim</cp:lastModifiedBy>
  <cp:revision>10</cp:revision>
  <cp:lastPrinted>2022-02-10T14:57:44Z</cp:lastPrinted>
  <dcterms:created xsi:type="dcterms:W3CDTF">2022-02-10T12:37:14Z</dcterms:created>
  <dcterms:modified xsi:type="dcterms:W3CDTF">2022-05-02T20:47:31Z</dcterms:modified>
</cp:coreProperties>
</file>