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33" r:id="rId2"/>
    <p:sldId id="691" r:id="rId3"/>
    <p:sldId id="692" r:id="rId4"/>
    <p:sldId id="772" r:id="rId5"/>
    <p:sldId id="756" r:id="rId6"/>
    <p:sldId id="773" r:id="rId7"/>
    <p:sldId id="757" r:id="rId8"/>
    <p:sldId id="760" r:id="rId9"/>
    <p:sldId id="761" r:id="rId10"/>
    <p:sldId id="762" r:id="rId11"/>
    <p:sldId id="763" r:id="rId12"/>
    <p:sldId id="770" r:id="rId13"/>
    <p:sldId id="774" r:id="rId14"/>
    <p:sldId id="725" r:id="rId15"/>
    <p:sldId id="775" r:id="rId16"/>
    <p:sldId id="289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9">
          <p15:clr>
            <a:srgbClr val="A4A3A4"/>
          </p15:clr>
        </p15:guide>
        <p15:guide id="2" pos="30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6B98"/>
    <a:srgbClr val="357B87"/>
    <a:srgbClr val="F3F9FA"/>
    <a:srgbClr val="5FA280"/>
    <a:srgbClr val="308E98"/>
    <a:srgbClr val="53B73A"/>
    <a:srgbClr val="FF7B0F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 autoAdjust="0"/>
    <p:restoredTop sz="91867" autoAdjust="0"/>
  </p:normalViewPr>
  <p:slideViewPr>
    <p:cSldViewPr snapToObjects="1">
      <p:cViewPr varScale="1">
        <p:scale>
          <a:sx n="109" d="100"/>
          <a:sy n="109" d="100"/>
        </p:scale>
        <p:origin x="612" y="102"/>
      </p:cViewPr>
      <p:guideLst>
        <p:guide orient="horz" pos="1469"/>
        <p:guide pos="30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0"/>
    </p:cViewPr>
  </p:sorterViewPr>
  <p:notesViewPr>
    <p:cSldViewPr snapToObjects="1">
      <p:cViewPr varScale="1">
        <p:scale>
          <a:sx n="54" d="100"/>
          <a:sy n="54" d="100"/>
        </p:scale>
        <p:origin x="2796" y="42"/>
      </p:cViewPr>
      <p:guideLst/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779D4C34-3E18-46D4-8BF5-A624B788B97D}" type="datetimeFigureOut">
              <a:rPr lang="zh-CN" altLang="en-US">
                <a:ea typeface="微软雅黑" panose="020B0503020204020204" pitchFamily="34" charset="-122"/>
              </a:rPr>
              <a:t>2019/8/20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75DE7A1-10C6-4E07-9370-2973168F1CCC}" type="slidenum">
              <a:rPr lang="zh-CN" altLang="en-US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微软雅黑" panose="020B0503020204020204" pitchFamily="34" charset="-122"/>
                <a:cs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066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微软雅黑" panose="020B0503020204020204" pitchFamily="34" charset="-122"/>
                <a:cs typeface="+mn-ea"/>
              </a:defRPr>
            </a:lvl1pPr>
          </a:lstStyle>
          <a:p>
            <a:pPr>
              <a:defRPr/>
            </a:pPr>
            <a:fld id="{B07FDB48-D0F9-49EF-B14B-B9F5AD8542F2}" type="slidenum">
              <a:rPr lang="zh-CN" altLang="en-US" smtClean="0"/>
              <a:t>‹#›</a:t>
            </a:fld>
            <a:endParaRPr lang="zh-CN" alt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373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577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>
              <a:defRPr/>
            </a:pPr>
            <a:fld id="{8B39219E-49F1-45D1-86A4-89EA5879D69E}" type="slidenum">
              <a:rPr lang="zh-CN" altLang="en-US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8243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41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>
              <a:defRPr/>
            </a:pPr>
            <a:fld id="{4A48E8FC-FF7E-49E8-9F6F-9A5A84274623}" type="slidenum">
              <a:rPr lang="zh-CN" altLang="en-US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5726" y="339502"/>
            <a:ext cx="2070402" cy="5592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4200" y="4080366"/>
            <a:ext cx="435600" cy="435600"/>
          </a:xfrm>
          <a:prstGeom prst="rect">
            <a:avLst/>
          </a:prstGeom>
        </p:spPr>
      </p:pic>
      <p:sp>
        <p:nvSpPr>
          <p:cNvPr id="73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内部公开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INTERNAL USE,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82575"/>
            <a:ext cx="50800" cy="3952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pPr>
              <a:defRPr/>
            </a:pPr>
            <a:fld id="{2A90D58A-F4CE-4083-8B02-F63B91B8229E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282575"/>
            <a:ext cx="50800" cy="3952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69863"/>
            <a:ext cx="8275638" cy="5842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771525"/>
            <a:ext cx="8275638" cy="3949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/>
                <a:cs typeface="Arial" panose="020B0604020202020204"/>
              </a:defRPr>
            </a:lvl1pPr>
          </a:lstStyle>
          <a:p>
            <a:pPr>
              <a:defRPr/>
            </a:pPr>
            <a:fld id="{BEB16565-3F8A-4752-ADD4-8E333F4E5E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73233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8748000" y="1270"/>
            <a:ext cx="396000" cy="396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文本框 2"/>
          <p:cNvSpPr txBox="1"/>
          <p:nvPr userDrawn="1"/>
        </p:nvSpPr>
        <p:spPr>
          <a:xfrm>
            <a:off x="179070" y="4745355"/>
            <a:ext cx="3315970" cy="222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内部公开 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INTERNAL USE,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Copyright © TRANSSION HOLDINGS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200" kern="1200">
          <a:solidFill>
            <a:schemeClr val="tx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"/>
          <p:cNvSpPr>
            <a:spLocks noChangeArrowheads="1"/>
          </p:cNvSpPr>
          <p:nvPr/>
        </p:nvSpPr>
        <p:spPr bwMode="auto">
          <a:xfrm>
            <a:off x="0" y="2711450"/>
            <a:ext cx="9144000" cy="2460625"/>
          </a:xfrm>
          <a:prstGeom prst="rect">
            <a:avLst/>
          </a:prstGeom>
          <a:solidFill>
            <a:srgbClr val="4A6B98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 b="1" dirty="0">
              <a:ea typeface="微软雅黑" panose="020B0503020204020204" pitchFamily="34" charset="-122"/>
            </a:endParaRPr>
          </a:p>
        </p:txBody>
      </p:sp>
      <p:pic>
        <p:nvPicPr>
          <p:cNvPr id="72707" name="Picture 3" descr="C:\Users\Nir\Desktop\未vv标题-1.png"/>
          <p:cNvPicPr>
            <a:picLocks noChangeAspect="1" noChangeArrowheads="1"/>
          </p:cNvPicPr>
          <p:nvPr/>
        </p:nvPicPr>
        <p:blipFill>
          <a:blip r:embed="rId4">
            <a:lum bright="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1"/>
          <a:stretch>
            <a:fillRect/>
          </a:stretch>
        </p:blipFill>
        <p:spPr bwMode="auto">
          <a:xfrm>
            <a:off x="167636" y="1203325"/>
            <a:ext cx="4164012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圆角矩形 24"/>
          <p:cNvSpPr>
            <a:spLocks noChangeArrowheads="1"/>
          </p:cNvSpPr>
          <p:nvPr/>
        </p:nvSpPr>
        <p:spPr bwMode="auto">
          <a:xfrm>
            <a:off x="2411413" y="555625"/>
            <a:ext cx="4354512" cy="509588"/>
          </a:xfrm>
          <a:prstGeom prst="roundRect">
            <a:avLst>
              <a:gd name="adj" fmla="val 16667"/>
            </a:avLst>
          </a:prstGeom>
          <a:noFill/>
          <a:ln w="3175">
            <a:noFill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350" noProof="1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055" name="Freeform 251"/>
          <p:cNvSpPr>
            <a:spLocks noEditPoints="1"/>
          </p:cNvSpPr>
          <p:nvPr/>
        </p:nvSpPr>
        <p:spPr bwMode="auto">
          <a:xfrm>
            <a:off x="3051175" y="2962275"/>
            <a:ext cx="203200" cy="200660"/>
          </a:xfrm>
          <a:custGeom>
            <a:avLst/>
            <a:gdLst>
              <a:gd name="T0" fmla="*/ 239898 w 301"/>
              <a:gd name="T1" fmla="*/ 172936 h 282"/>
              <a:gd name="T2" fmla="*/ 211038 w 301"/>
              <a:gd name="T3" fmla="*/ 62149 h 282"/>
              <a:gd name="T4" fmla="*/ 73052 w 301"/>
              <a:gd name="T5" fmla="*/ 32426 h 282"/>
              <a:gd name="T6" fmla="*/ 28860 w 301"/>
              <a:gd name="T7" fmla="*/ 2702 h 282"/>
              <a:gd name="T8" fmla="*/ 10822 w 301"/>
              <a:gd name="T9" fmla="*/ 11709 h 282"/>
              <a:gd name="T10" fmla="*/ 55014 w 301"/>
              <a:gd name="T11" fmla="*/ 51340 h 282"/>
              <a:gd name="T12" fmla="*/ 119047 w 301"/>
              <a:gd name="T13" fmla="*/ 224277 h 282"/>
              <a:gd name="T14" fmla="*/ 271463 w 301"/>
              <a:gd name="T15" fmla="*/ 234184 h 282"/>
              <a:gd name="T16" fmla="*/ 239898 w 301"/>
              <a:gd name="T17" fmla="*/ 172936 h 282"/>
              <a:gd name="T18" fmla="*/ 218253 w 301"/>
              <a:gd name="T19" fmla="*/ 208965 h 282"/>
              <a:gd name="T20" fmla="*/ 216449 w 301"/>
              <a:gd name="T21" fmla="*/ 209865 h 282"/>
              <a:gd name="T22" fmla="*/ 214645 w 301"/>
              <a:gd name="T23" fmla="*/ 208965 h 282"/>
              <a:gd name="T24" fmla="*/ 143397 w 301"/>
              <a:gd name="T25" fmla="*/ 124298 h 282"/>
              <a:gd name="T26" fmla="*/ 95598 w 301"/>
              <a:gd name="T27" fmla="*/ 67553 h 282"/>
              <a:gd name="T28" fmla="*/ 95598 w 301"/>
              <a:gd name="T29" fmla="*/ 63950 h 282"/>
              <a:gd name="T30" fmla="*/ 98304 w 301"/>
              <a:gd name="T31" fmla="*/ 63950 h 282"/>
              <a:gd name="T32" fmla="*/ 160533 w 301"/>
              <a:gd name="T33" fmla="*/ 109887 h 282"/>
              <a:gd name="T34" fmla="*/ 219155 w 301"/>
              <a:gd name="T35" fmla="*/ 206262 h 282"/>
              <a:gd name="T36" fmla="*/ 218253 w 301"/>
              <a:gd name="T37" fmla="*/ 208965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>
              <a:ea typeface="微软雅黑" panose="020B0503020204020204" pitchFamily="34" charset="-122"/>
            </a:endParaRPr>
          </a:p>
        </p:txBody>
      </p:sp>
      <p:sp>
        <p:nvSpPr>
          <p:cNvPr id="72711" name="文本框 23"/>
          <p:cNvSpPr txBox="1">
            <a:spLocks noChangeArrowheads="1"/>
          </p:cNvSpPr>
          <p:nvPr/>
        </p:nvSpPr>
        <p:spPr bwMode="auto">
          <a:xfrm>
            <a:off x="1814073" y="1837711"/>
            <a:ext cx="606006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认证答辩报告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93465" y="2890300"/>
            <a:ext cx="2778510" cy="128990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zh-CN" altLang="en-US" kern="2000" spc="100" dirty="0">
                <a:solidFill>
                  <a:schemeClr val="bg1">
                    <a:lumMod val="8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lang="zh-CN" altLang="en-US" kern="2000" spc="1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基带部</a:t>
            </a:r>
            <a:endParaRPr lang="zh-CN" altLang="en-US" kern="2000" spc="100" dirty="0">
              <a:solidFill>
                <a:schemeClr val="bg1">
                  <a:lumMod val="8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0">
              <a:lnSpc>
                <a:spcPct val="150000"/>
              </a:lnSpc>
            </a:pPr>
            <a:r>
              <a:rPr lang="zh-CN" altLang="en-US" kern="2000" spc="100" dirty="0">
                <a:solidFill>
                  <a:schemeClr val="bg1">
                    <a:lumMod val="8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姓名：孙佳佳</a:t>
            </a:r>
          </a:p>
          <a:p>
            <a:pPr algn="l" latinLnBrk="0">
              <a:lnSpc>
                <a:spcPct val="150000"/>
              </a:lnSpc>
            </a:pPr>
            <a:r>
              <a:rPr lang="zh-CN" altLang="en-US" kern="2000" spc="100" dirty="0">
                <a:solidFill>
                  <a:schemeClr val="bg1">
                    <a:lumMod val="8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kern="2000" spc="100" dirty="0">
                <a:solidFill>
                  <a:schemeClr val="bg1">
                    <a:lumMod val="8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kern="2000" spc="100" dirty="0">
                <a:solidFill>
                  <a:schemeClr val="bg1">
                    <a:lumMod val="8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kern="2000" spc="100" dirty="0">
                <a:solidFill>
                  <a:schemeClr val="bg1">
                    <a:lumMod val="8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kern="2000" spc="100" dirty="0">
                <a:solidFill>
                  <a:schemeClr val="bg1">
                    <a:lumMod val="8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kern="2000" spc="100" dirty="0">
                <a:solidFill>
                  <a:schemeClr val="bg1">
                    <a:lumMod val="8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kern="2000" spc="100" dirty="0">
                <a:solidFill>
                  <a:schemeClr val="bg1">
                    <a:lumMod val="8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74"/>
          <p:cNvSpPr>
            <a:spLocks noChangeArrowheads="1"/>
          </p:cNvSpPr>
          <p:nvPr/>
        </p:nvSpPr>
        <p:spPr bwMode="auto">
          <a:xfrm>
            <a:off x="88265" y="288290"/>
            <a:ext cx="47390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A6B98"/>
                </a:solidFill>
                <a:sym typeface="+mn-ea"/>
              </a:rPr>
              <a:t>关键能力举证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(3/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)--</a:t>
            </a:r>
            <a:r>
              <a:rPr lang="zh-CN" altLang="en-US" b="1" dirty="0">
                <a:solidFill>
                  <a:srgbClr val="4A6B98"/>
                </a:solidFill>
                <a:sym typeface="+mn-ea"/>
              </a:rPr>
              <a:t>执行能力</a:t>
            </a:r>
            <a:endParaRPr lang="en-US" altLang="zh-CN" b="1" dirty="0">
              <a:solidFill>
                <a:srgbClr val="4A6B98"/>
              </a:solidFill>
              <a:sym typeface="+mn-ea"/>
            </a:endParaRPr>
          </a:p>
        </p:txBody>
      </p:sp>
      <p:graphicFrame>
        <p:nvGraphicFramePr>
          <p:cNvPr id="6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17439"/>
              </p:ext>
            </p:extLst>
          </p:nvPr>
        </p:nvGraphicFramePr>
        <p:xfrm>
          <a:off x="554013" y="681118"/>
          <a:ext cx="7905933" cy="794594"/>
        </p:xfrm>
        <a:graphic>
          <a:graphicData uri="http://schemas.openxmlformats.org/drawingml/2006/table">
            <a:tbl>
              <a:tblPr/>
              <a:tblGrid>
                <a:gridCol w="667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能力描述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自评得分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（满分为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84">
                <a:tc>
                  <a:txBody>
                    <a:bodyPr/>
                    <a:lstStyle>
                      <a:lvl1pPr marL="114300" indent="-1143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明确工作产出，遵照优先级序列，聚焦关键目标，管理时间并排除干扰，从而确保预期工作结果的及时、准确达成。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68650"/>
              </p:ext>
            </p:extLst>
          </p:nvPr>
        </p:nvGraphicFramePr>
        <p:xfrm>
          <a:off x="551777" y="1475712"/>
          <a:ext cx="7905933" cy="3492411"/>
        </p:xfrm>
        <a:graphic>
          <a:graphicData uri="http://schemas.openxmlformats.org/drawingml/2006/table">
            <a:tbl>
              <a:tblPr/>
              <a:tblGrid>
                <a:gridCol w="790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7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能力举证</a:t>
                      </a:r>
                    </a:p>
                  </a:txBody>
                  <a:tcPr marL="68580" marR="68580" marT="34274" marB="34274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情境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和任务：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KC6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出货俄罗斯低温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-10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度电池内阻变大，异常掉电问题，紧急确定电池低温状态任务：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、低温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-10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度 模拟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50%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30%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电量的关机电流、电压临界点，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、低温环境下的异常关机各种场景（分别对应的电流值）列表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我的行动：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、明确目标：获取低温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-10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度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50%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空载电压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3.85V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30%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空载电压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3.77V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跌落至临界点关机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3.35V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，异常掉电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2.6V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的抽电电流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、时间规划：要求工作日时间三小时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、搭建低温电池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drop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实验环境，使用负载仪抽载不同电流观察示波器跌落电压得到精确耗流值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、对比红米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A6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电池跌落差异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、明确具体耗流后罗列高于此耗流值常用场景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业务结果：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红米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6A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电池在低温下阻抗大于我司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29BT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电池，为后续做性能约束打下基础，如华为有低温切到只有通话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短信的省电方案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7500" marR="67500" marT="35084" marB="3508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74"/>
          <p:cNvSpPr>
            <a:spLocks noChangeArrowheads="1"/>
          </p:cNvSpPr>
          <p:nvPr/>
        </p:nvSpPr>
        <p:spPr bwMode="auto">
          <a:xfrm>
            <a:off x="88265" y="288290"/>
            <a:ext cx="47390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A6B98"/>
                </a:solidFill>
                <a:sym typeface="+mn-ea"/>
              </a:rPr>
              <a:t>关键能力举证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(4/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)--</a:t>
            </a:r>
            <a:r>
              <a:rPr lang="zh-CN" altLang="en-US" b="1" dirty="0">
                <a:solidFill>
                  <a:srgbClr val="4A6B98"/>
                </a:solidFill>
                <a:sym typeface="+mn-ea"/>
              </a:rPr>
              <a:t>沟通互动</a:t>
            </a:r>
          </a:p>
        </p:txBody>
      </p:sp>
      <p:graphicFrame>
        <p:nvGraphicFramePr>
          <p:cNvPr id="6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0644"/>
              </p:ext>
            </p:extLst>
          </p:nvPr>
        </p:nvGraphicFramePr>
        <p:xfrm>
          <a:off x="540057" y="807720"/>
          <a:ext cx="7817814" cy="877051"/>
        </p:xfrm>
        <a:graphic>
          <a:graphicData uri="http://schemas.openxmlformats.org/drawingml/2006/table">
            <a:tbl>
              <a:tblPr/>
              <a:tblGrid>
                <a:gridCol w="660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能力描述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自评得分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（满分为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41">
                <a:tc>
                  <a:txBody>
                    <a:bodyPr/>
                    <a:lstStyle>
                      <a:lvl1pPr marL="114300" indent="-1143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积极开启联络互动，互动中积极倾听、积极反馈并有效表达，同时展现对对方的尊重，从而通过积极、友好的沟通帮助工作目标达成。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97631"/>
              </p:ext>
            </p:extLst>
          </p:nvPr>
        </p:nvGraphicFramePr>
        <p:xfrm>
          <a:off x="540058" y="1682750"/>
          <a:ext cx="7817814" cy="3017520"/>
        </p:xfrm>
        <a:graphic>
          <a:graphicData uri="http://schemas.openxmlformats.org/drawingml/2006/table">
            <a:tbl>
              <a:tblPr/>
              <a:tblGrid>
                <a:gridCol w="781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能力举证</a:t>
                      </a:r>
                    </a:p>
                  </a:txBody>
                  <a:tcPr marL="68580" marR="68580" marT="34274" marB="34274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情境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和任务：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KC1 X653C-H6114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弱信号下搜台少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问题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我的行动：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经分析，问题根源为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：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灵敏度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低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、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屏亮时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MIPI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干扰到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FM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信号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。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灵敏度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低，和架构沟通，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50PIN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连接器无法更改到其他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PIN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、软件沟通，修改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MIPI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频率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，进行搜台验证，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mipi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328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频率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无干扰，但射频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GPS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干扰严重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mipi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307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频率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无射频干扰，软件沟通，展频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1%~5%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，和射频沟通干扰测试，展频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1%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有干扰，无法展频。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mipi307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频率进行阈值调节，得到弱信号下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个真台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个假台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强信号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22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个台 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个假台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kumimoji="0" lang="zh-CN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不影响正常环境使用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、和质量沟通走放行处理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、小板下放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LNA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预研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业务结果：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在这过程中学到遇到问题需要和多部门沟通，先给出可行性方案，再做最终决策，将风险降到最低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7500" marR="67500" marT="35084" marB="3508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74"/>
          <p:cNvSpPr>
            <a:spLocks noChangeArrowheads="1"/>
          </p:cNvSpPr>
          <p:nvPr/>
        </p:nvSpPr>
        <p:spPr bwMode="auto">
          <a:xfrm>
            <a:off x="88265" y="288290"/>
            <a:ext cx="47390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A6B98"/>
                </a:solidFill>
                <a:sym typeface="+mn-ea"/>
              </a:rPr>
              <a:t>关键能力举证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(5/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)--</a:t>
            </a:r>
            <a:r>
              <a:rPr lang="zh-CN" altLang="en-US" b="1" dirty="0">
                <a:solidFill>
                  <a:srgbClr val="4A6B98"/>
                </a:solidFill>
                <a:sym typeface="+mn-ea"/>
              </a:rPr>
              <a:t>团队协作</a:t>
            </a:r>
          </a:p>
        </p:txBody>
      </p:sp>
      <p:graphicFrame>
        <p:nvGraphicFramePr>
          <p:cNvPr id="6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03549"/>
              </p:ext>
            </p:extLst>
          </p:nvPr>
        </p:nvGraphicFramePr>
        <p:xfrm>
          <a:off x="572135" y="807720"/>
          <a:ext cx="7785735" cy="880140"/>
        </p:xfrm>
        <a:graphic>
          <a:graphicData uri="http://schemas.openxmlformats.org/drawingml/2006/table">
            <a:tbl>
              <a:tblPr/>
              <a:tblGrid>
                <a:gridCol w="657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能力描述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自评得分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（满分为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30">
                <a:tc>
                  <a:txBody>
                    <a:bodyPr/>
                    <a:lstStyle>
                      <a:lvl1pPr marL="114300" indent="-1143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努力融入团队，积极响应和帮助他人，承担自己在团队中的责任，与团队共享成败，是一个好的团队合作伙伴。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16364"/>
              </p:ext>
            </p:extLst>
          </p:nvPr>
        </p:nvGraphicFramePr>
        <p:xfrm>
          <a:off x="572135" y="1682750"/>
          <a:ext cx="7785735" cy="2904972"/>
        </p:xfrm>
        <a:graphic>
          <a:graphicData uri="http://schemas.openxmlformats.org/drawingml/2006/table">
            <a:tbl>
              <a:tblPr/>
              <a:tblGrid>
                <a:gridCol w="778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能力举证</a:t>
                      </a:r>
                    </a:p>
                  </a:txBody>
                  <a:tcPr marL="68580" marR="68580" marT="34274" marB="34274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情境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和任务：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基带部由三到四人组成一个小组负责一个基线项目，小组成员每个人负责基线中不同的项目，在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B6031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基线中自己负责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X653 BB4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项目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我的行动：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、完成自己项目的每个阶段任务，发板，主板调试等，经常和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PL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和小组伙伴沟通，解决相关项目问题</a:t>
                      </a:r>
                      <a:endParaRPr kumimoji="0" lang="en-US" altLang="zh-C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、对于其他人的项目，在出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BOM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和调试时积极配合，帮助他们顺利完成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BOM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归档和调试任务</a:t>
                      </a:r>
                      <a:endParaRPr kumimoji="0" lang="en-US" altLang="zh-C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、积极配合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PL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解项目问题，及时完成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PL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布置的工作</a:t>
                      </a:r>
                      <a:endParaRPr kumimoji="0" lang="en-US" altLang="zh-C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业务结果：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经小组团结协作，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B6031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基线项目顺利进行，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KC1 KC1J KC1H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项目无问题量产</a:t>
                      </a:r>
                    </a:p>
                  </a:txBody>
                  <a:tcPr marL="67500" marR="67500" marT="35084" marB="3508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74"/>
          <p:cNvSpPr>
            <a:spLocks noChangeArrowheads="1"/>
          </p:cNvSpPr>
          <p:nvPr/>
        </p:nvSpPr>
        <p:spPr bwMode="auto">
          <a:xfrm>
            <a:off x="88265" y="288290"/>
            <a:ext cx="47390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A6B98"/>
                </a:solidFill>
                <a:sym typeface="+mn-ea"/>
              </a:rPr>
              <a:t>关键能力举证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(6/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)--</a:t>
            </a:r>
            <a:r>
              <a:rPr lang="zh-CN" altLang="en-US" b="1" dirty="0">
                <a:solidFill>
                  <a:srgbClr val="4A6B98"/>
                </a:solidFill>
                <a:sym typeface="+mn-ea"/>
              </a:rPr>
              <a:t>敏锐学习</a:t>
            </a:r>
          </a:p>
        </p:txBody>
      </p:sp>
      <p:graphicFrame>
        <p:nvGraphicFramePr>
          <p:cNvPr id="6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50632"/>
              </p:ext>
            </p:extLst>
          </p:nvPr>
        </p:nvGraphicFramePr>
        <p:xfrm>
          <a:off x="549079" y="687070"/>
          <a:ext cx="7785735" cy="880140"/>
        </p:xfrm>
        <a:graphic>
          <a:graphicData uri="http://schemas.openxmlformats.org/drawingml/2006/table">
            <a:tbl>
              <a:tblPr/>
              <a:tblGrid>
                <a:gridCol w="657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能力描述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自评得分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（满分为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30">
                <a:tc>
                  <a:txBody>
                    <a:bodyPr/>
                    <a:lstStyle>
                      <a:lvl1pPr marL="114300" indent="-1143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展现强烈的学习意愿，敏锐地从反馈和经验中学习并能学以致用，从而快速更新知识、适应并驾驭新情境。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89822"/>
              </p:ext>
            </p:extLst>
          </p:nvPr>
        </p:nvGraphicFramePr>
        <p:xfrm>
          <a:off x="549079" y="1419767"/>
          <a:ext cx="7781243" cy="3442093"/>
        </p:xfrm>
        <a:graphic>
          <a:graphicData uri="http://schemas.openxmlformats.org/drawingml/2006/table">
            <a:tbl>
              <a:tblPr/>
              <a:tblGrid>
                <a:gridCol w="778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能力举证</a:t>
                      </a:r>
                    </a:p>
                  </a:txBody>
                  <a:tcPr marL="68580" marR="68580" marT="34274" marB="34274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情境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和任务：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目前基带组内每个人都有安排了技术模块的研究，需要对自己技术模块深入研究，并且应用到实际项目中，我被分配到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TVS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，浪涌管，二极管类、功率电感等被动器件的研究；每个项目开始时都有走线摆件评审，需要掌握如何检查走线和摆件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我的行动：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、在没有项目问题时主动查阅相关文档，学习相关被动器件知识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、在遇到相关项目问题时，积极参与并协助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PL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解决问题，在解问题中学习与记录，为后续解相关问题做基础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、除了根据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CHECKLIST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学习，还会通过翻看部门同事的走线检查报告来学习如何进行走线检查，根据别人的经验一步一步积累自己的经验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业务结果：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自己对被动器件工作原理有了深入的了解，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  <a:sym typeface="+mn-ea"/>
                        </a:rPr>
                        <a:t>后面会持续深入学习负责的各个模块，走线检查方面经验也在逐步积累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7500" marR="67500" marT="35084" marB="3508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72465"/>
            <a:ext cx="9144000" cy="4078605"/>
          </a:xfrm>
          <a:prstGeom prst="rect">
            <a:avLst/>
          </a:prstGeom>
          <a:solidFill>
            <a:schemeClr val="accent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736340"/>
            <a:ext cx="1118870" cy="1014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8870" y="3736340"/>
            <a:ext cx="1118870" cy="10147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7740" y="3736340"/>
            <a:ext cx="1118870" cy="1014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721610"/>
            <a:ext cx="1118870" cy="101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8870" y="2721610"/>
            <a:ext cx="1118870" cy="1014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31110" y="2358390"/>
            <a:ext cx="4081780" cy="70675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lang="en-US" altLang="zh-CN" sz="4000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4000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培训学习成果 </a:t>
            </a:r>
            <a:endParaRPr lang="en-US" altLang="zh-CN" sz="4000" dirty="0">
              <a:solidFill>
                <a:srgbClr val="4A6B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4"/>
          <p:cNvSpPr>
            <a:spLocks noChangeArrowheads="1"/>
          </p:cNvSpPr>
          <p:nvPr/>
        </p:nvSpPr>
        <p:spPr bwMode="auto">
          <a:xfrm>
            <a:off x="108062" y="267782"/>
            <a:ext cx="568792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A6B98"/>
                </a:solidFill>
              </a:rPr>
              <a:t>培训学习成果</a:t>
            </a:r>
          </a:p>
        </p:txBody>
      </p:sp>
      <p:graphicFrame>
        <p:nvGraphicFramePr>
          <p:cNvPr id="8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70477"/>
              </p:ext>
            </p:extLst>
          </p:nvPr>
        </p:nvGraphicFramePr>
        <p:xfrm>
          <a:off x="324059" y="957580"/>
          <a:ext cx="8294161" cy="3042285"/>
        </p:xfrm>
        <a:graphic>
          <a:graphicData uri="http://schemas.openxmlformats.org/drawingml/2006/table">
            <a:tbl>
              <a:tblPr/>
              <a:tblGrid>
                <a:gridCol w="93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序号</a:t>
                      </a: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参加的培训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学习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活动内容</a:t>
                      </a: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提升及收获</a:t>
                      </a: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179705" marR="0" lvl="0" indent="-17970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9705" indent="-17970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  <a:sym typeface="+mn-ea"/>
                        </a:rPr>
                        <a:t>参加公司集训，学习企业文化、公司流程及规章制度</a:t>
                      </a:r>
                      <a:endParaRPr lang="zh-CN" altLang="zh-CN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zh-CN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对公司的相关流程和规章制度有了进一步的了解</a:t>
                      </a:r>
                      <a:endParaRPr lang="zh-CN" altLang="zh-CN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实验室仪器设备的使用，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BOM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工具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ECN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工具使用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可以熟练使用一些仪器设备和工具</a:t>
                      </a:r>
                      <a:endParaRPr lang="zh-CN" altLang="zh-CN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参加手机充电技术介绍培训</a:t>
                      </a:r>
                      <a:endParaRPr kumimoji="0" lang="zh-CN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了解了手机充电技术的一些基础知识</a:t>
                      </a:r>
                      <a:endParaRPr kumimoji="0" lang="zh-CN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4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参加智能手机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TDD noise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介绍培训</a:t>
                      </a:r>
                      <a:endParaRPr kumimoji="0" lang="zh-CN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了解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TDD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noise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的形成和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TDD noise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的一些类型</a:t>
                      </a:r>
                      <a:endParaRPr kumimoji="0" lang="zh-CN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5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参加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MTK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耳机检测基础知识培训</a:t>
                      </a:r>
                      <a:endParaRPr kumimoji="0" lang="zh-CN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对耳机电路及检测有了进一步的学习</a:t>
                      </a:r>
                      <a:endParaRPr kumimoji="0" lang="zh-CN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2"/>
          <p:cNvSpPr>
            <a:spLocks noChangeArrowheads="1"/>
          </p:cNvSpPr>
          <p:nvPr/>
        </p:nvSpPr>
        <p:spPr bwMode="auto">
          <a:xfrm>
            <a:off x="-3175" y="2459038"/>
            <a:ext cx="9144000" cy="2684462"/>
          </a:xfrm>
          <a:prstGeom prst="rect">
            <a:avLst/>
          </a:prstGeom>
          <a:solidFill>
            <a:srgbClr val="4A6B98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350" noProof="1">
              <a:solidFill>
                <a:srgbClr val="F7F3C6"/>
              </a:solidFill>
              <a:ea typeface="微软雅黑" panose="020B0503020204020204" pitchFamily="34" charset="-122"/>
            </a:endParaRPr>
          </a:p>
        </p:txBody>
      </p:sp>
      <p:sp>
        <p:nvSpPr>
          <p:cNvPr id="137219" name="文本框 23"/>
          <p:cNvSpPr txBox="1">
            <a:spLocks noChangeArrowheads="1"/>
          </p:cNvSpPr>
          <p:nvPr/>
        </p:nvSpPr>
        <p:spPr bwMode="auto">
          <a:xfrm>
            <a:off x="2713673" y="3292475"/>
            <a:ext cx="38957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7F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2052" name="圆角矩形 24"/>
          <p:cNvSpPr>
            <a:spLocks noChangeArrowheads="1"/>
          </p:cNvSpPr>
          <p:nvPr/>
        </p:nvSpPr>
        <p:spPr bwMode="auto">
          <a:xfrm>
            <a:off x="2484438" y="3290888"/>
            <a:ext cx="4354512" cy="509587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F7F3C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350" noProof="1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055" name="Freeform 251"/>
          <p:cNvSpPr>
            <a:spLocks noEditPoints="1"/>
          </p:cNvSpPr>
          <p:nvPr/>
        </p:nvSpPr>
        <p:spPr bwMode="auto">
          <a:xfrm>
            <a:off x="2281714" y="2922905"/>
            <a:ext cx="203200" cy="190500"/>
          </a:xfrm>
          <a:custGeom>
            <a:avLst/>
            <a:gdLst>
              <a:gd name="T0" fmla="*/ 239898 w 301"/>
              <a:gd name="T1" fmla="*/ 172936 h 282"/>
              <a:gd name="T2" fmla="*/ 211038 w 301"/>
              <a:gd name="T3" fmla="*/ 62149 h 282"/>
              <a:gd name="T4" fmla="*/ 73052 w 301"/>
              <a:gd name="T5" fmla="*/ 32426 h 282"/>
              <a:gd name="T6" fmla="*/ 28860 w 301"/>
              <a:gd name="T7" fmla="*/ 2702 h 282"/>
              <a:gd name="T8" fmla="*/ 10822 w 301"/>
              <a:gd name="T9" fmla="*/ 11709 h 282"/>
              <a:gd name="T10" fmla="*/ 55014 w 301"/>
              <a:gd name="T11" fmla="*/ 51340 h 282"/>
              <a:gd name="T12" fmla="*/ 119047 w 301"/>
              <a:gd name="T13" fmla="*/ 224277 h 282"/>
              <a:gd name="T14" fmla="*/ 271463 w 301"/>
              <a:gd name="T15" fmla="*/ 234184 h 282"/>
              <a:gd name="T16" fmla="*/ 239898 w 301"/>
              <a:gd name="T17" fmla="*/ 172936 h 282"/>
              <a:gd name="T18" fmla="*/ 218253 w 301"/>
              <a:gd name="T19" fmla="*/ 208965 h 282"/>
              <a:gd name="T20" fmla="*/ 216449 w 301"/>
              <a:gd name="T21" fmla="*/ 209865 h 282"/>
              <a:gd name="T22" fmla="*/ 214645 w 301"/>
              <a:gd name="T23" fmla="*/ 208965 h 282"/>
              <a:gd name="T24" fmla="*/ 143397 w 301"/>
              <a:gd name="T25" fmla="*/ 124298 h 282"/>
              <a:gd name="T26" fmla="*/ 95598 w 301"/>
              <a:gd name="T27" fmla="*/ 67553 h 282"/>
              <a:gd name="T28" fmla="*/ 95598 w 301"/>
              <a:gd name="T29" fmla="*/ 63950 h 282"/>
              <a:gd name="T30" fmla="*/ 98304 w 301"/>
              <a:gd name="T31" fmla="*/ 63950 h 282"/>
              <a:gd name="T32" fmla="*/ 160533 w 301"/>
              <a:gd name="T33" fmla="*/ 109887 h 282"/>
              <a:gd name="T34" fmla="*/ 219155 w 301"/>
              <a:gd name="T35" fmla="*/ 206262 h 282"/>
              <a:gd name="T36" fmla="*/ 218253 w 301"/>
              <a:gd name="T37" fmla="*/ 208965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rgbClr val="F7F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>
              <a:ea typeface="微软雅黑" panose="020B0503020204020204" pitchFamily="34" charset="-122"/>
            </a:endParaRPr>
          </a:p>
        </p:txBody>
      </p:sp>
      <p:grpSp>
        <p:nvGrpSpPr>
          <p:cNvPr id="137223" name="组合 165"/>
          <p:cNvGrpSpPr/>
          <p:nvPr/>
        </p:nvGrpSpPr>
        <p:grpSpPr bwMode="auto">
          <a:xfrm>
            <a:off x="731838" y="973138"/>
            <a:ext cx="8215312" cy="2238375"/>
            <a:chOff x="0" y="0"/>
            <a:chExt cx="10951969" cy="2985668"/>
          </a:xfrm>
        </p:grpSpPr>
        <p:grpSp>
          <p:nvGrpSpPr>
            <p:cNvPr id="137224" name="组合 21"/>
            <p:cNvGrpSpPr/>
            <p:nvPr/>
          </p:nvGrpSpPr>
          <p:grpSpPr bwMode="auto">
            <a:xfrm>
              <a:off x="3714371" y="0"/>
              <a:ext cx="2535131" cy="2625007"/>
              <a:chOff x="0" y="0"/>
              <a:chExt cx="3895725" cy="4033837"/>
            </a:xfrm>
          </p:grpSpPr>
          <p:sp>
            <p:nvSpPr>
              <p:cNvPr id="2133" name="Freeform 5"/>
              <p:cNvSpPr/>
              <p:nvPr/>
            </p:nvSpPr>
            <p:spPr bwMode="auto">
              <a:xfrm>
                <a:off x="1902159" y="0"/>
                <a:ext cx="419526" cy="1600941"/>
              </a:xfrm>
              <a:custGeom>
                <a:avLst/>
                <a:gdLst>
                  <a:gd name="T0" fmla="*/ 0 w 264"/>
                  <a:gd name="T1" fmla="*/ 1600200 h 1008"/>
                  <a:gd name="T2" fmla="*/ 0 w 264"/>
                  <a:gd name="T3" fmla="*/ 0 h 1008"/>
                  <a:gd name="T4" fmla="*/ 419100 w 264"/>
                  <a:gd name="T5" fmla="*/ 1320800 h 1008"/>
                  <a:gd name="T6" fmla="*/ 261938 w 264"/>
                  <a:gd name="T7" fmla="*/ 1076325 h 1008"/>
                  <a:gd name="T8" fmla="*/ 233363 w 264"/>
                  <a:gd name="T9" fmla="*/ 1320800 h 1008"/>
                  <a:gd name="T10" fmla="*/ 111125 w 264"/>
                  <a:gd name="T11" fmla="*/ 1000125 h 1008"/>
                  <a:gd name="T12" fmla="*/ 0 w 264"/>
                  <a:gd name="T13" fmla="*/ 1600200 h 10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" h="1008">
                    <a:moveTo>
                      <a:pt x="0" y="1008"/>
                    </a:moveTo>
                    <a:lnTo>
                      <a:pt x="0" y="0"/>
                    </a:lnTo>
                    <a:lnTo>
                      <a:pt x="264" y="832"/>
                    </a:lnTo>
                    <a:lnTo>
                      <a:pt x="165" y="678"/>
                    </a:lnTo>
                    <a:lnTo>
                      <a:pt x="147" y="832"/>
                    </a:lnTo>
                    <a:lnTo>
                      <a:pt x="70" y="630"/>
                    </a:lnTo>
                    <a:lnTo>
                      <a:pt x="0" y="1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34" name="Freeform 6"/>
              <p:cNvSpPr/>
              <p:nvPr/>
            </p:nvSpPr>
            <p:spPr bwMode="auto">
              <a:xfrm>
                <a:off x="1902159" y="998960"/>
                <a:ext cx="1011416" cy="2586888"/>
              </a:xfrm>
              <a:custGeom>
                <a:avLst/>
                <a:gdLst>
                  <a:gd name="T0" fmla="*/ 419100 w 636"/>
                  <a:gd name="T1" fmla="*/ 320675 h 1628"/>
                  <a:gd name="T2" fmla="*/ 1009650 w 636"/>
                  <a:gd name="T3" fmla="*/ 2198688 h 1628"/>
                  <a:gd name="T4" fmla="*/ 0 w 636"/>
                  <a:gd name="T5" fmla="*/ 2584450 h 1628"/>
                  <a:gd name="T6" fmla="*/ 0 w 636"/>
                  <a:gd name="T7" fmla="*/ 600075 h 1628"/>
                  <a:gd name="T8" fmla="*/ 111125 w 636"/>
                  <a:gd name="T9" fmla="*/ 0 h 1628"/>
                  <a:gd name="T10" fmla="*/ 233363 w 636"/>
                  <a:gd name="T11" fmla="*/ 320675 h 1628"/>
                  <a:gd name="T12" fmla="*/ 261938 w 636"/>
                  <a:gd name="T13" fmla="*/ 76200 h 1628"/>
                  <a:gd name="T14" fmla="*/ 419100 w 636"/>
                  <a:gd name="T15" fmla="*/ 320675 h 16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6" h="1628">
                    <a:moveTo>
                      <a:pt x="264" y="202"/>
                    </a:moveTo>
                    <a:lnTo>
                      <a:pt x="636" y="1385"/>
                    </a:lnTo>
                    <a:lnTo>
                      <a:pt x="0" y="1628"/>
                    </a:lnTo>
                    <a:lnTo>
                      <a:pt x="0" y="378"/>
                    </a:lnTo>
                    <a:lnTo>
                      <a:pt x="70" y="0"/>
                    </a:lnTo>
                    <a:lnTo>
                      <a:pt x="147" y="202"/>
                    </a:lnTo>
                    <a:lnTo>
                      <a:pt x="165" y="48"/>
                    </a:lnTo>
                    <a:lnTo>
                      <a:pt x="264" y="202"/>
                    </a:lnTo>
                    <a:close/>
                  </a:path>
                </a:pathLst>
              </a:custGeom>
              <a:solidFill>
                <a:srgbClr val="F7F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35" name="Freeform 7"/>
              <p:cNvSpPr/>
              <p:nvPr/>
            </p:nvSpPr>
            <p:spPr bwMode="auto">
              <a:xfrm>
                <a:off x="893995" y="1060786"/>
                <a:ext cx="1008165" cy="2525062"/>
              </a:xfrm>
              <a:custGeom>
                <a:avLst/>
                <a:gdLst>
                  <a:gd name="T0" fmla="*/ 1008063 w 635"/>
                  <a:gd name="T1" fmla="*/ 538162 h 1589"/>
                  <a:gd name="T2" fmla="*/ 1008063 w 635"/>
                  <a:gd name="T3" fmla="*/ 2522537 h 1589"/>
                  <a:gd name="T4" fmla="*/ 0 w 635"/>
                  <a:gd name="T5" fmla="*/ 2136775 h 1589"/>
                  <a:gd name="T6" fmla="*/ 506413 w 635"/>
                  <a:gd name="T7" fmla="*/ 538162 h 1589"/>
                  <a:gd name="T8" fmla="*/ 784225 w 635"/>
                  <a:gd name="T9" fmla="*/ 0 h 1589"/>
                  <a:gd name="T10" fmla="*/ 806450 w 635"/>
                  <a:gd name="T11" fmla="*/ 258762 h 1589"/>
                  <a:gd name="T12" fmla="*/ 892175 w 635"/>
                  <a:gd name="T13" fmla="*/ 68262 h 1589"/>
                  <a:gd name="T14" fmla="*/ 1008063 w 635"/>
                  <a:gd name="T15" fmla="*/ 538162 h 15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" h="1589">
                    <a:moveTo>
                      <a:pt x="635" y="339"/>
                    </a:moveTo>
                    <a:lnTo>
                      <a:pt x="635" y="1589"/>
                    </a:lnTo>
                    <a:lnTo>
                      <a:pt x="0" y="1346"/>
                    </a:lnTo>
                    <a:lnTo>
                      <a:pt x="319" y="339"/>
                    </a:lnTo>
                    <a:lnTo>
                      <a:pt x="494" y="0"/>
                    </a:lnTo>
                    <a:lnTo>
                      <a:pt x="508" y="163"/>
                    </a:lnTo>
                    <a:lnTo>
                      <a:pt x="562" y="43"/>
                    </a:lnTo>
                    <a:lnTo>
                      <a:pt x="635" y="339"/>
                    </a:lnTo>
                    <a:close/>
                  </a:path>
                </a:pathLst>
              </a:custGeom>
              <a:solidFill>
                <a:srgbClr val="BFC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36" name="Freeform 8"/>
              <p:cNvSpPr/>
              <p:nvPr/>
            </p:nvSpPr>
            <p:spPr bwMode="auto">
              <a:xfrm>
                <a:off x="1401329" y="0"/>
                <a:ext cx="500830" cy="1600941"/>
              </a:xfrm>
              <a:custGeom>
                <a:avLst/>
                <a:gdLst>
                  <a:gd name="T0" fmla="*/ 0 w 316"/>
                  <a:gd name="T1" fmla="*/ 1600200 h 1008"/>
                  <a:gd name="T2" fmla="*/ 501650 w 316"/>
                  <a:gd name="T3" fmla="*/ 0 h 1008"/>
                  <a:gd name="T4" fmla="*/ 501650 w 316"/>
                  <a:gd name="T5" fmla="*/ 1600200 h 1008"/>
                  <a:gd name="T6" fmla="*/ 385763 w 316"/>
                  <a:gd name="T7" fmla="*/ 1130300 h 1008"/>
                  <a:gd name="T8" fmla="*/ 300038 w 316"/>
                  <a:gd name="T9" fmla="*/ 1320800 h 1008"/>
                  <a:gd name="T10" fmla="*/ 277813 w 316"/>
                  <a:gd name="T11" fmla="*/ 1062038 h 1008"/>
                  <a:gd name="T12" fmla="*/ 0 w 316"/>
                  <a:gd name="T13" fmla="*/ 1600200 h 10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6" h="1008">
                    <a:moveTo>
                      <a:pt x="0" y="1008"/>
                    </a:moveTo>
                    <a:lnTo>
                      <a:pt x="316" y="0"/>
                    </a:lnTo>
                    <a:lnTo>
                      <a:pt x="316" y="1008"/>
                    </a:lnTo>
                    <a:lnTo>
                      <a:pt x="243" y="712"/>
                    </a:lnTo>
                    <a:lnTo>
                      <a:pt x="189" y="832"/>
                    </a:lnTo>
                    <a:lnTo>
                      <a:pt x="175" y="669"/>
                    </a:lnTo>
                    <a:lnTo>
                      <a:pt x="0" y="1008"/>
                    </a:lnTo>
                    <a:close/>
                  </a:path>
                </a:pathLst>
              </a:custGeom>
              <a:solidFill>
                <a:srgbClr val="939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37" name="Freeform 9"/>
              <p:cNvSpPr/>
              <p:nvPr/>
            </p:nvSpPr>
            <p:spPr bwMode="auto">
              <a:xfrm>
                <a:off x="809439" y="1796178"/>
                <a:ext cx="813036" cy="2206175"/>
              </a:xfrm>
              <a:custGeom>
                <a:avLst/>
                <a:gdLst>
                  <a:gd name="T0" fmla="*/ 0 w 512"/>
                  <a:gd name="T1" fmla="*/ 2206625 h 1390"/>
                  <a:gd name="T2" fmla="*/ 0 w 512"/>
                  <a:gd name="T3" fmla="*/ 517525 h 1390"/>
                  <a:gd name="T4" fmla="*/ 57150 w 512"/>
                  <a:gd name="T5" fmla="*/ 295275 h 1390"/>
                  <a:gd name="T6" fmla="*/ 119063 w 512"/>
                  <a:gd name="T7" fmla="*/ 0 h 1390"/>
                  <a:gd name="T8" fmla="*/ 307975 w 512"/>
                  <a:gd name="T9" fmla="*/ 295275 h 1390"/>
                  <a:gd name="T10" fmla="*/ 812800 w 512"/>
                  <a:gd name="T11" fmla="*/ 1895475 h 1390"/>
                  <a:gd name="T12" fmla="*/ 0 w 512"/>
                  <a:gd name="T13" fmla="*/ 2206625 h 13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2" h="1390">
                    <a:moveTo>
                      <a:pt x="0" y="1390"/>
                    </a:moveTo>
                    <a:lnTo>
                      <a:pt x="0" y="326"/>
                    </a:lnTo>
                    <a:lnTo>
                      <a:pt x="36" y="186"/>
                    </a:lnTo>
                    <a:lnTo>
                      <a:pt x="75" y="0"/>
                    </a:lnTo>
                    <a:lnTo>
                      <a:pt x="194" y="186"/>
                    </a:lnTo>
                    <a:lnTo>
                      <a:pt x="512" y="1194"/>
                    </a:lnTo>
                    <a:lnTo>
                      <a:pt x="0" y="1390"/>
                    </a:lnTo>
                    <a:close/>
                  </a:path>
                </a:pathLst>
              </a:custGeom>
              <a:solidFill>
                <a:srgbClr val="F7F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38" name="Freeform 10"/>
              <p:cNvSpPr/>
              <p:nvPr/>
            </p:nvSpPr>
            <p:spPr bwMode="auto">
              <a:xfrm>
                <a:off x="809439" y="1119357"/>
                <a:ext cx="308953" cy="1194197"/>
              </a:xfrm>
              <a:custGeom>
                <a:avLst/>
                <a:gdLst>
                  <a:gd name="T0" fmla="*/ 0 w 194"/>
                  <a:gd name="T1" fmla="*/ 1193800 h 752"/>
                  <a:gd name="T2" fmla="*/ 0 w 194"/>
                  <a:gd name="T3" fmla="*/ 0 h 752"/>
                  <a:gd name="T4" fmla="*/ 307975 w 194"/>
                  <a:gd name="T5" fmla="*/ 971550 h 752"/>
                  <a:gd name="T6" fmla="*/ 119063 w 194"/>
                  <a:gd name="T7" fmla="*/ 676275 h 752"/>
                  <a:gd name="T8" fmla="*/ 57150 w 194"/>
                  <a:gd name="T9" fmla="*/ 971550 h 752"/>
                  <a:gd name="T10" fmla="*/ 0 w 194"/>
                  <a:gd name="T11" fmla="*/ 1193800 h 7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4" h="752">
                    <a:moveTo>
                      <a:pt x="0" y="752"/>
                    </a:moveTo>
                    <a:lnTo>
                      <a:pt x="0" y="0"/>
                    </a:lnTo>
                    <a:lnTo>
                      <a:pt x="194" y="612"/>
                    </a:lnTo>
                    <a:lnTo>
                      <a:pt x="75" y="426"/>
                    </a:lnTo>
                    <a:lnTo>
                      <a:pt x="36" y="612"/>
                    </a:lnTo>
                    <a:lnTo>
                      <a:pt x="0" y="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39" name="Freeform 11"/>
              <p:cNvSpPr/>
              <p:nvPr/>
            </p:nvSpPr>
            <p:spPr bwMode="auto">
              <a:xfrm>
                <a:off x="435441" y="1119357"/>
                <a:ext cx="373998" cy="1194197"/>
              </a:xfrm>
              <a:custGeom>
                <a:avLst/>
                <a:gdLst>
                  <a:gd name="T0" fmla="*/ 374650 w 236"/>
                  <a:gd name="T1" fmla="*/ 0 h 752"/>
                  <a:gd name="T2" fmla="*/ 374650 w 236"/>
                  <a:gd name="T3" fmla="*/ 1193800 h 752"/>
                  <a:gd name="T4" fmla="*/ 301625 w 236"/>
                  <a:gd name="T5" fmla="*/ 846138 h 752"/>
                  <a:gd name="T6" fmla="*/ 236538 w 236"/>
                  <a:gd name="T7" fmla="*/ 971550 h 752"/>
                  <a:gd name="T8" fmla="*/ 215900 w 236"/>
                  <a:gd name="T9" fmla="*/ 790575 h 752"/>
                  <a:gd name="T10" fmla="*/ 0 w 236"/>
                  <a:gd name="T11" fmla="*/ 1193800 h 752"/>
                  <a:gd name="T12" fmla="*/ 374650 w 236"/>
                  <a:gd name="T13" fmla="*/ 0 h 7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6" h="752">
                    <a:moveTo>
                      <a:pt x="236" y="0"/>
                    </a:moveTo>
                    <a:lnTo>
                      <a:pt x="236" y="752"/>
                    </a:lnTo>
                    <a:lnTo>
                      <a:pt x="190" y="533"/>
                    </a:lnTo>
                    <a:lnTo>
                      <a:pt x="149" y="612"/>
                    </a:lnTo>
                    <a:lnTo>
                      <a:pt x="136" y="498"/>
                    </a:lnTo>
                    <a:lnTo>
                      <a:pt x="0" y="752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939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40" name="Freeform 12"/>
              <p:cNvSpPr/>
              <p:nvPr/>
            </p:nvSpPr>
            <p:spPr bwMode="auto">
              <a:xfrm>
                <a:off x="-346" y="1910065"/>
                <a:ext cx="809785" cy="2092288"/>
              </a:xfrm>
              <a:custGeom>
                <a:avLst/>
                <a:gdLst>
                  <a:gd name="T0" fmla="*/ 809625 w 510"/>
                  <a:gd name="T1" fmla="*/ 403225 h 1318"/>
                  <a:gd name="T2" fmla="*/ 809625 w 510"/>
                  <a:gd name="T3" fmla="*/ 2092325 h 1318"/>
                  <a:gd name="T4" fmla="*/ 0 w 510"/>
                  <a:gd name="T5" fmla="*/ 1781175 h 1318"/>
                  <a:gd name="T6" fmla="*/ 434975 w 510"/>
                  <a:gd name="T7" fmla="*/ 403225 h 1318"/>
                  <a:gd name="T8" fmla="*/ 650875 w 510"/>
                  <a:gd name="T9" fmla="*/ 0 h 1318"/>
                  <a:gd name="T10" fmla="*/ 671513 w 510"/>
                  <a:gd name="T11" fmla="*/ 180975 h 1318"/>
                  <a:gd name="T12" fmla="*/ 736600 w 510"/>
                  <a:gd name="T13" fmla="*/ 55563 h 1318"/>
                  <a:gd name="T14" fmla="*/ 809625 w 510"/>
                  <a:gd name="T15" fmla="*/ 403225 h 13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10" h="1318">
                    <a:moveTo>
                      <a:pt x="510" y="254"/>
                    </a:moveTo>
                    <a:lnTo>
                      <a:pt x="510" y="1318"/>
                    </a:lnTo>
                    <a:lnTo>
                      <a:pt x="0" y="1122"/>
                    </a:lnTo>
                    <a:lnTo>
                      <a:pt x="274" y="254"/>
                    </a:lnTo>
                    <a:lnTo>
                      <a:pt x="410" y="0"/>
                    </a:lnTo>
                    <a:lnTo>
                      <a:pt x="423" y="114"/>
                    </a:lnTo>
                    <a:lnTo>
                      <a:pt x="464" y="35"/>
                    </a:lnTo>
                    <a:lnTo>
                      <a:pt x="510" y="254"/>
                    </a:lnTo>
                    <a:close/>
                  </a:path>
                </a:pathLst>
              </a:custGeom>
              <a:solidFill>
                <a:srgbClr val="BFC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41" name="Freeform 13"/>
              <p:cNvSpPr/>
              <p:nvPr/>
            </p:nvSpPr>
            <p:spPr bwMode="auto">
              <a:xfrm>
                <a:off x="2848532" y="1155150"/>
                <a:ext cx="237408" cy="761423"/>
              </a:xfrm>
              <a:custGeom>
                <a:avLst/>
                <a:gdLst>
                  <a:gd name="T0" fmla="*/ 0 w 150"/>
                  <a:gd name="T1" fmla="*/ 760412 h 479"/>
                  <a:gd name="T2" fmla="*/ 238125 w 150"/>
                  <a:gd name="T3" fmla="*/ 0 h 479"/>
                  <a:gd name="T4" fmla="*/ 238125 w 150"/>
                  <a:gd name="T5" fmla="*/ 635000 h 479"/>
                  <a:gd name="T6" fmla="*/ 147638 w 150"/>
                  <a:gd name="T7" fmla="*/ 504825 h 479"/>
                  <a:gd name="T8" fmla="*/ 0 w 150"/>
                  <a:gd name="T9" fmla="*/ 760412 h 4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0" h="479">
                    <a:moveTo>
                      <a:pt x="0" y="479"/>
                    </a:moveTo>
                    <a:lnTo>
                      <a:pt x="150" y="0"/>
                    </a:lnTo>
                    <a:lnTo>
                      <a:pt x="150" y="400"/>
                    </a:lnTo>
                    <a:lnTo>
                      <a:pt x="93" y="318"/>
                    </a:lnTo>
                    <a:lnTo>
                      <a:pt x="0" y="479"/>
                    </a:lnTo>
                    <a:close/>
                  </a:path>
                </a:pathLst>
              </a:custGeom>
              <a:solidFill>
                <a:srgbClr val="939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42" name="Freeform 15"/>
              <p:cNvSpPr/>
              <p:nvPr/>
            </p:nvSpPr>
            <p:spPr bwMode="auto">
              <a:xfrm>
                <a:off x="3085940" y="1155150"/>
                <a:ext cx="237406" cy="761423"/>
              </a:xfrm>
              <a:custGeom>
                <a:avLst/>
                <a:gdLst>
                  <a:gd name="T0" fmla="*/ 0 w 150"/>
                  <a:gd name="T1" fmla="*/ 635000 h 479"/>
                  <a:gd name="T2" fmla="*/ 0 w 150"/>
                  <a:gd name="T3" fmla="*/ 0 h 479"/>
                  <a:gd name="T4" fmla="*/ 238125 w 150"/>
                  <a:gd name="T5" fmla="*/ 760412 h 479"/>
                  <a:gd name="T6" fmla="*/ 100013 w 150"/>
                  <a:gd name="T7" fmla="*/ 474662 h 479"/>
                  <a:gd name="T8" fmla="*/ 85725 w 150"/>
                  <a:gd name="T9" fmla="*/ 635000 h 479"/>
                  <a:gd name="T10" fmla="*/ 42863 w 150"/>
                  <a:gd name="T11" fmla="*/ 528637 h 479"/>
                  <a:gd name="T12" fmla="*/ 0 w 150"/>
                  <a:gd name="T13" fmla="*/ 635000 h 4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479">
                    <a:moveTo>
                      <a:pt x="0" y="400"/>
                    </a:moveTo>
                    <a:lnTo>
                      <a:pt x="0" y="0"/>
                    </a:lnTo>
                    <a:lnTo>
                      <a:pt x="150" y="479"/>
                    </a:lnTo>
                    <a:lnTo>
                      <a:pt x="63" y="299"/>
                    </a:lnTo>
                    <a:lnTo>
                      <a:pt x="54" y="400"/>
                    </a:lnTo>
                    <a:lnTo>
                      <a:pt x="27" y="333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43" name="Freeform 16"/>
              <p:cNvSpPr/>
              <p:nvPr/>
            </p:nvSpPr>
            <p:spPr bwMode="auto">
              <a:xfrm>
                <a:off x="3085940" y="1630226"/>
                <a:ext cx="809783" cy="2404667"/>
              </a:xfrm>
              <a:custGeom>
                <a:avLst/>
                <a:gdLst>
                  <a:gd name="T0" fmla="*/ 0 w 510"/>
                  <a:gd name="T1" fmla="*/ 2405062 h 1515"/>
                  <a:gd name="T2" fmla="*/ 0 w 510"/>
                  <a:gd name="T3" fmla="*/ 160337 h 1515"/>
                  <a:gd name="T4" fmla="*/ 42863 w 510"/>
                  <a:gd name="T5" fmla="*/ 53975 h 1515"/>
                  <a:gd name="T6" fmla="*/ 85725 w 510"/>
                  <a:gd name="T7" fmla="*/ 160337 h 1515"/>
                  <a:gd name="T8" fmla="*/ 100013 w 510"/>
                  <a:gd name="T9" fmla="*/ 0 h 1515"/>
                  <a:gd name="T10" fmla="*/ 238125 w 510"/>
                  <a:gd name="T11" fmla="*/ 285750 h 1515"/>
                  <a:gd name="T12" fmla="*/ 809625 w 510"/>
                  <a:gd name="T13" fmla="*/ 2095500 h 1515"/>
                  <a:gd name="T14" fmla="*/ 0 w 510"/>
                  <a:gd name="T15" fmla="*/ 2405062 h 15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10" h="1515">
                    <a:moveTo>
                      <a:pt x="0" y="1515"/>
                    </a:moveTo>
                    <a:lnTo>
                      <a:pt x="0" y="101"/>
                    </a:lnTo>
                    <a:lnTo>
                      <a:pt x="27" y="34"/>
                    </a:lnTo>
                    <a:lnTo>
                      <a:pt x="54" y="101"/>
                    </a:lnTo>
                    <a:lnTo>
                      <a:pt x="63" y="0"/>
                    </a:lnTo>
                    <a:lnTo>
                      <a:pt x="150" y="180"/>
                    </a:lnTo>
                    <a:lnTo>
                      <a:pt x="510" y="1320"/>
                    </a:lnTo>
                    <a:lnTo>
                      <a:pt x="0" y="1515"/>
                    </a:lnTo>
                    <a:close/>
                  </a:path>
                </a:pathLst>
              </a:custGeom>
              <a:solidFill>
                <a:srgbClr val="F7F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44" name="Freeform 14"/>
              <p:cNvSpPr/>
              <p:nvPr/>
            </p:nvSpPr>
            <p:spPr bwMode="auto">
              <a:xfrm>
                <a:off x="2276155" y="1659512"/>
                <a:ext cx="809785" cy="2375380"/>
              </a:xfrm>
              <a:custGeom>
                <a:avLst/>
                <a:gdLst>
                  <a:gd name="T0" fmla="*/ 809625 w 510"/>
                  <a:gd name="T1" fmla="*/ 130175 h 1496"/>
                  <a:gd name="T2" fmla="*/ 809625 w 510"/>
                  <a:gd name="T3" fmla="*/ 2374900 h 1496"/>
                  <a:gd name="T4" fmla="*/ 0 w 510"/>
                  <a:gd name="T5" fmla="*/ 2065338 h 1496"/>
                  <a:gd name="T6" fmla="*/ 571500 w 510"/>
                  <a:gd name="T7" fmla="*/ 255588 h 1496"/>
                  <a:gd name="T8" fmla="*/ 719138 w 510"/>
                  <a:gd name="T9" fmla="*/ 0 h 1496"/>
                  <a:gd name="T10" fmla="*/ 809625 w 510"/>
                  <a:gd name="T11" fmla="*/ 130175 h 14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0" h="1496">
                    <a:moveTo>
                      <a:pt x="510" y="82"/>
                    </a:moveTo>
                    <a:lnTo>
                      <a:pt x="510" y="1496"/>
                    </a:lnTo>
                    <a:lnTo>
                      <a:pt x="0" y="1301"/>
                    </a:lnTo>
                    <a:lnTo>
                      <a:pt x="360" y="161"/>
                    </a:lnTo>
                    <a:lnTo>
                      <a:pt x="453" y="0"/>
                    </a:lnTo>
                    <a:lnTo>
                      <a:pt x="510" y="82"/>
                    </a:lnTo>
                    <a:close/>
                  </a:path>
                </a:pathLst>
              </a:custGeom>
              <a:solidFill>
                <a:srgbClr val="BFC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225" name="组合 157"/>
            <p:cNvGrpSpPr/>
            <p:nvPr/>
          </p:nvGrpSpPr>
          <p:grpSpPr bwMode="auto">
            <a:xfrm>
              <a:off x="10357228" y="1600973"/>
              <a:ext cx="302951" cy="436793"/>
              <a:chOff x="0" y="0"/>
              <a:chExt cx="411371" cy="593113"/>
            </a:xfrm>
          </p:grpSpPr>
          <p:sp>
            <p:nvSpPr>
              <p:cNvPr id="2131" name="Freeform 51"/>
              <p:cNvSpPr/>
              <p:nvPr/>
            </p:nvSpPr>
            <p:spPr bwMode="auto">
              <a:xfrm>
                <a:off x="169622" y="405218"/>
                <a:ext cx="80464" cy="186896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32" name="Freeform 52"/>
              <p:cNvSpPr/>
              <p:nvPr/>
            </p:nvSpPr>
            <p:spPr bwMode="auto">
              <a:xfrm>
                <a:off x="74" y="-199"/>
                <a:ext cx="410940" cy="408293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FAC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226" name="组合 103"/>
            <p:cNvGrpSpPr/>
            <p:nvPr/>
          </p:nvGrpSpPr>
          <p:grpSpPr bwMode="auto">
            <a:xfrm>
              <a:off x="6356637" y="1682486"/>
              <a:ext cx="234434" cy="338006"/>
              <a:chOff x="0" y="0"/>
              <a:chExt cx="411371" cy="593113"/>
            </a:xfrm>
          </p:grpSpPr>
          <p:sp>
            <p:nvSpPr>
              <p:cNvPr id="2129" name="Freeform 51"/>
              <p:cNvSpPr/>
              <p:nvPr/>
            </p:nvSpPr>
            <p:spPr bwMode="auto">
              <a:xfrm>
                <a:off x="168507" y="406625"/>
                <a:ext cx="81699" cy="185783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30" name="Freeform 52"/>
              <p:cNvSpPr/>
              <p:nvPr/>
            </p:nvSpPr>
            <p:spPr bwMode="auto">
              <a:xfrm>
                <a:off x="1397" y="1617"/>
                <a:ext cx="408496" cy="408723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5B9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227" name="组合 66"/>
            <p:cNvGrpSpPr/>
            <p:nvPr/>
          </p:nvGrpSpPr>
          <p:grpSpPr bwMode="auto">
            <a:xfrm>
              <a:off x="2568902" y="1600973"/>
              <a:ext cx="276552" cy="398732"/>
              <a:chOff x="0" y="0"/>
              <a:chExt cx="411371" cy="593113"/>
            </a:xfrm>
          </p:grpSpPr>
          <p:sp>
            <p:nvSpPr>
              <p:cNvPr id="2127" name="Freeform 51"/>
              <p:cNvSpPr/>
              <p:nvPr/>
            </p:nvSpPr>
            <p:spPr bwMode="auto">
              <a:xfrm>
                <a:off x="170459" y="402952"/>
                <a:ext cx="78700" cy="188986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28" name="Freeform 52"/>
              <p:cNvSpPr/>
              <p:nvPr/>
            </p:nvSpPr>
            <p:spPr bwMode="auto">
              <a:xfrm>
                <a:off x="466" y="-218"/>
                <a:ext cx="412390" cy="409470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FAC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228" name="组合 72"/>
            <p:cNvGrpSpPr/>
            <p:nvPr/>
          </p:nvGrpSpPr>
          <p:grpSpPr bwMode="auto">
            <a:xfrm>
              <a:off x="9015145" y="1557665"/>
              <a:ext cx="301245" cy="434334"/>
              <a:chOff x="0" y="0"/>
              <a:chExt cx="411371" cy="593113"/>
            </a:xfrm>
          </p:grpSpPr>
          <p:sp>
            <p:nvSpPr>
              <p:cNvPr id="2125" name="Freeform 51"/>
              <p:cNvSpPr/>
              <p:nvPr/>
            </p:nvSpPr>
            <p:spPr bwMode="auto">
              <a:xfrm>
                <a:off x="168151" y="405929"/>
                <a:ext cx="80920" cy="187952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26" name="Freeform 52"/>
              <p:cNvSpPr/>
              <p:nvPr/>
            </p:nvSpPr>
            <p:spPr bwMode="auto">
              <a:xfrm>
                <a:off x="532" y="1107"/>
                <a:ext cx="410379" cy="407713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5B9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229" name="组合 69"/>
            <p:cNvGrpSpPr/>
            <p:nvPr/>
          </p:nvGrpSpPr>
          <p:grpSpPr bwMode="auto">
            <a:xfrm>
              <a:off x="7498266" y="1416360"/>
              <a:ext cx="411371" cy="593113"/>
              <a:chOff x="0" y="0"/>
              <a:chExt cx="411371" cy="593113"/>
            </a:xfrm>
          </p:grpSpPr>
          <p:sp>
            <p:nvSpPr>
              <p:cNvPr id="2123" name="Freeform 51"/>
              <p:cNvSpPr/>
              <p:nvPr/>
            </p:nvSpPr>
            <p:spPr bwMode="auto">
              <a:xfrm>
                <a:off x="169170" y="404686"/>
                <a:ext cx="80420" cy="188456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24" name="Freeform 52"/>
              <p:cNvSpPr/>
              <p:nvPr/>
            </p:nvSpPr>
            <p:spPr bwMode="auto">
              <a:xfrm>
                <a:off x="-136" y="244"/>
                <a:ext cx="410567" cy="408677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FAC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230" name="组合 61"/>
            <p:cNvGrpSpPr/>
            <p:nvPr/>
          </p:nvGrpSpPr>
          <p:grpSpPr bwMode="auto">
            <a:xfrm>
              <a:off x="3108073" y="1386796"/>
              <a:ext cx="411371" cy="593113"/>
              <a:chOff x="0" y="0"/>
              <a:chExt cx="411371" cy="593113"/>
            </a:xfrm>
          </p:grpSpPr>
          <p:sp>
            <p:nvSpPr>
              <p:cNvPr id="2121" name="Freeform 51"/>
              <p:cNvSpPr/>
              <p:nvPr/>
            </p:nvSpPr>
            <p:spPr bwMode="auto">
              <a:xfrm>
                <a:off x="170110" y="404605"/>
                <a:ext cx="80420" cy="188456"/>
              </a:xfrm>
              <a:custGeom>
                <a:avLst/>
                <a:gdLst>
                  <a:gd name="T0" fmla="*/ 0 w 27"/>
                  <a:gd name="T1" fmla="*/ 0 h 64"/>
                  <a:gd name="T2" fmla="*/ 35475 w 27"/>
                  <a:gd name="T3" fmla="*/ 2936 h 64"/>
                  <a:gd name="T4" fmla="*/ 79818 w 27"/>
                  <a:gd name="T5" fmla="*/ 0 h 64"/>
                  <a:gd name="T6" fmla="*/ 79818 w 27"/>
                  <a:gd name="T7" fmla="*/ 187881 h 64"/>
                  <a:gd name="T8" fmla="*/ 0 w 27"/>
                  <a:gd name="T9" fmla="*/ 187881 h 64"/>
                  <a:gd name="T10" fmla="*/ 0 w 27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0" y="0"/>
                    </a:moveTo>
                    <a:cubicBezTo>
                      <a:pt x="4" y="1"/>
                      <a:pt x="8" y="1"/>
                      <a:pt x="12" y="1"/>
                    </a:cubicBezTo>
                    <a:cubicBezTo>
                      <a:pt x="17" y="1"/>
                      <a:pt x="22" y="1"/>
                      <a:pt x="27" y="0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22" name="Freeform 52"/>
              <p:cNvSpPr/>
              <p:nvPr/>
            </p:nvSpPr>
            <p:spPr bwMode="auto">
              <a:xfrm>
                <a:off x="804" y="163"/>
                <a:ext cx="410567" cy="408677"/>
              </a:xfrm>
              <a:custGeom>
                <a:avLst/>
                <a:gdLst>
                  <a:gd name="T0" fmla="*/ 248598 w 139"/>
                  <a:gd name="T1" fmla="*/ 405974 h 139"/>
                  <a:gd name="T2" fmla="*/ 204206 w 139"/>
                  <a:gd name="T3" fmla="*/ 408916 h 139"/>
                  <a:gd name="T4" fmla="*/ 168692 w 139"/>
                  <a:gd name="T5" fmla="*/ 405974 h 139"/>
                  <a:gd name="T6" fmla="*/ 59190 w 139"/>
                  <a:gd name="T7" fmla="*/ 350079 h 139"/>
                  <a:gd name="T8" fmla="*/ 0 w 139"/>
                  <a:gd name="T9" fmla="*/ 205929 h 139"/>
                  <a:gd name="T10" fmla="*/ 59190 w 139"/>
                  <a:gd name="T11" fmla="*/ 61779 h 139"/>
                  <a:gd name="T12" fmla="*/ 204206 w 139"/>
                  <a:gd name="T13" fmla="*/ 0 h 139"/>
                  <a:gd name="T14" fmla="*/ 352181 w 139"/>
                  <a:gd name="T15" fmla="*/ 61779 h 139"/>
                  <a:gd name="T16" fmla="*/ 411371 w 139"/>
                  <a:gd name="T17" fmla="*/ 205929 h 139"/>
                  <a:gd name="T18" fmla="*/ 352181 w 139"/>
                  <a:gd name="T19" fmla="*/ 350079 h 139"/>
                  <a:gd name="T20" fmla="*/ 248598 w 139"/>
                  <a:gd name="T21" fmla="*/ 405974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84" y="138"/>
                    </a:moveTo>
                    <a:cubicBezTo>
                      <a:pt x="79" y="139"/>
                      <a:pt x="74" y="139"/>
                      <a:pt x="69" y="139"/>
                    </a:cubicBezTo>
                    <a:cubicBezTo>
                      <a:pt x="65" y="139"/>
                      <a:pt x="61" y="139"/>
                      <a:pt x="57" y="138"/>
                    </a:cubicBezTo>
                    <a:cubicBezTo>
                      <a:pt x="43" y="136"/>
                      <a:pt x="31" y="129"/>
                      <a:pt x="20" y="119"/>
                    </a:cubicBezTo>
                    <a:cubicBezTo>
                      <a:pt x="7" y="105"/>
                      <a:pt x="0" y="89"/>
                      <a:pt x="0" y="70"/>
                    </a:cubicBezTo>
                    <a:cubicBezTo>
                      <a:pt x="0" y="51"/>
                      <a:pt x="7" y="34"/>
                      <a:pt x="20" y="21"/>
                    </a:cubicBezTo>
                    <a:cubicBezTo>
                      <a:pt x="34" y="7"/>
                      <a:pt x="50" y="0"/>
                      <a:pt x="69" y="0"/>
                    </a:cubicBezTo>
                    <a:cubicBezTo>
                      <a:pt x="89" y="0"/>
                      <a:pt x="105" y="7"/>
                      <a:pt x="119" y="21"/>
                    </a:cubicBezTo>
                    <a:cubicBezTo>
                      <a:pt x="132" y="34"/>
                      <a:pt x="139" y="51"/>
                      <a:pt x="139" y="70"/>
                    </a:cubicBezTo>
                    <a:cubicBezTo>
                      <a:pt x="139" y="89"/>
                      <a:pt x="132" y="105"/>
                      <a:pt x="119" y="119"/>
                    </a:cubicBezTo>
                    <a:cubicBezTo>
                      <a:pt x="109" y="129"/>
                      <a:pt x="97" y="135"/>
                      <a:pt x="84" y="138"/>
                    </a:cubicBezTo>
                    <a:close/>
                  </a:path>
                </a:pathLst>
              </a:custGeom>
              <a:solidFill>
                <a:srgbClr val="5B9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4" name="等腰三角形 3"/>
            <p:cNvSpPr/>
            <p:nvPr/>
          </p:nvSpPr>
          <p:spPr bwMode="auto">
            <a:xfrm>
              <a:off x="4241111" y="2405474"/>
              <a:ext cx="1288840" cy="203280"/>
            </a:xfrm>
            <a:custGeom>
              <a:avLst/>
              <a:gdLst>
                <a:gd name="T0" fmla="*/ 0 w 1329908"/>
                <a:gd name="T1" fmla="*/ 203171 h 202523"/>
                <a:gd name="T2" fmla="*/ 509559 w 1329908"/>
                <a:gd name="T3" fmla="*/ 0 h 202523"/>
                <a:gd name="T4" fmla="*/ 1289027 w 1329908"/>
                <a:gd name="T5" fmla="*/ 179283 h 202523"/>
                <a:gd name="T6" fmla="*/ 0 w 1329908"/>
                <a:gd name="T7" fmla="*/ 203171 h 2025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29908" h="202523">
                  <a:moveTo>
                    <a:pt x="0" y="202523"/>
                  </a:moveTo>
                  <a:lnTo>
                    <a:pt x="525719" y="0"/>
                  </a:lnTo>
                  <a:lnTo>
                    <a:pt x="1329908" y="178711"/>
                  </a:lnTo>
                  <a:lnTo>
                    <a:pt x="0" y="202523"/>
                  </a:lnTo>
                  <a:close/>
                </a:path>
              </a:pathLst>
            </a:custGeom>
            <a:solidFill>
              <a:schemeClr val="tx1">
                <a:alpha val="3294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>
                <a:ea typeface="微软雅黑" panose="020B0503020204020204" pitchFamily="34" charset="-122"/>
              </a:endParaRPr>
            </a:p>
          </p:txBody>
        </p:sp>
        <p:sp>
          <p:nvSpPr>
            <p:cNvPr id="2065" name="等腰三角形 3"/>
            <p:cNvSpPr/>
            <p:nvPr/>
          </p:nvSpPr>
          <p:spPr bwMode="auto">
            <a:xfrm>
              <a:off x="5722536" y="2430884"/>
              <a:ext cx="1580892" cy="192691"/>
            </a:xfrm>
            <a:custGeom>
              <a:avLst/>
              <a:gdLst>
                <a:gd name="T0" fmla="*/ 0 w 1329908"/>
                <a:gd name="T1" fmla="*/ 193648 h 194903"/>
                <a:gd name="T2" fmla="*/ 518332 w 1329908"/>
                <a:gd name="T3" fmla="*/ 0 h 194903"/>
                <a:gd name="T4" fmla="*/ 1581122 w 1329908"/>
                <a:gd name="T5" fmla="*/ 169989 h 194903"/>
                <a:gd name="T6" fmla="*/ 0 w 1329908"/>
                <a:gd name="T7" fmla="*/ 193648 h 1949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29908" h="194903">
                  <a:moveTo>
                    <a:pt x="0" y="194903"/>
                  </a:moveTo>
                  <a:lnTo>
                    <a:pt x="435978" y="0"/>
                  </a:lnTo>
                  <a:lnTo>
                    <a:pt x="1329908" y="171091"/>
                  </a:lnTo>
                  <a:lnTo>
                    <a:pt x="0" y="194903"/>
                  </a:lnTo>
                  <a:close/>
                </a:path>
              </a:pathLst>
            </a:custGeom>
            <a:solidFill>
              <a:schemeClr val="tx1">
                <a:alpha val="3294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>
                <a:ea typeface="微软雅黑" panose="020B0503020204020204" pitchFamily="34" charset="-122"/>
              </a:endParaRPr>
            </a:p>
          </p:txBody>
        </p:sp>
        <p:sp>
          <p:nvSpPr>
            <p:cNvPr id="2066" name="等腰三角形 3"/>
            <p:cNvSpPr/>
            <p:nvPr/>
          </p:nvSpPr>
          <p:spPr bwMode="auto">
            <a:xfrm>
              <a:off x="4945845" y="2212782"/>
              <a:ext cx="328031" cy="120698"/>
            </a:xfrm>
            <a:custGeom>
              <a:avLst/>
              <a:gdLst>
                <a:gd name="T0" fmla="*/ 0 w 329783"/>
                <a:gd name="T1" fmla="*/ 120633 h 121560"/>
                <a:gd name="T2" fmla="*/ 317414 w 329783"/>
                <a:gd name="T3" fmla="*/ 0 h 121560"/>
                <a:gd name="T4" fmla="*/ 328607 w 329783"/>
                <a:gd name="T5" fmla="*/ 115907 h 121560"/>
                <a:gd name="T6" fmla="*/ 0 w 329783"/>
                <a:gd name="T7" fmla="*/ 120633 h 1215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9783" h="121560">
                  <a:moveTo>
                    <a:pt x="0" y="121560"/>
                  </a:moveTo>
                  <a:lnTo>
                    <a:pt x="318550" y="0"/>
                  </a:lnTo>
                  <a:lnTo>
                    <a:pt x="329783" y="116798"/>
                  </a:lnTo>
                  <a:lnTo>
                    <a:pt x="0" y="121560"/>
                  </a:lnTo>
                  <a:close/>
                </a:path>
              </a:pathLst>
            </a:custGeom>
            <a:solidFill>
              <a:schemeClr val="tx1">
                <a:alpha val="3294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>
                <a:ea typeface="微软雅黑" panose="020B0503020204020204" pitchFamily="34" charset="-122"/>
              </a:endParaRPr>
            </a:p>
          </p:txBody>
        </p:sp>
        <p:sp>
          <p:nvSpPr>
            <p:cNvPr id="2067" name="等腰三角形 3"/>
            <p:cNvSpPr/>
            <p:nvPr/>
          </p:nvSpPr>
          <p:spPr bwMode="auto">
            <a:xfrm>
              <a:off x="8634596" y="2221252"/>
              <a:ext cx="795737" cy="107993"/>
            </a:xfrm>
            <a:custGeom>
              <a:avLst/>
              <a:gdLst>
                <a:gd name="T0" fmla="*/ 0 w 571182"/>
                <a:gd name="T1" fmla="*/ 106347 h 104892"/>
                <a:gd name="T2" fmla="*/ 270421 w 571182"/>
                <a:gd name="T3" fmla="*/ 0 h 104892"/>
                <a:gd name="T4" fmla="*/ 795324 w 571182"/>
                <a:gd name="T5" fmla="*/ 94276 h 104892"/>
                <a:gd name="T6" fmla="*/ 0 w 571182"/>
                <a:gd name="T7" fmla="*/ 106347 h 1048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1182" h="104892">
                  <a:moveTo>
                    <a:pt x="0" y="104892"/>
                  </a:moveTo>
                  <a:lnTo>
                    <a:pt x="194210" y="0"/>
                  </a:lnTo>
                  <a:lnTo>
                    <a:pt x="571182" y="92986"/>
                  </a:lnTo>
                  <a:lnTo>
                    <a:pt x="0" y="104892"/>
                  </a:lnTo>
                  <a:close/>
                </a:path>
              </a:pathLst>
            </a:custGeom>
            <a:solidFill>
              <a:schemeClr val="tx1">
                <a:alpha val="3294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>
                <a:ea typeface="微软雅黑" panose="020B0503020204020204" pitchFamily="34" charset="-122"/>
              </a:endParaRPr>
            </a:p>
          </p:txBody>
        </p:sp>
        <p:sp>
          <p:nvSpPr>
            <p:cNvPr id="2068" name="等腰三角形 3"/>
            <p:cNvSpPr/>
            <p:nvPr/>
          </p:nvSpPr>
          <p:spPr bwMode="auto">
            <a:xfrm>
              <a:off x="1077208" y="2619341"/>
              <a:ext cx="884623" cy="127050"/>
            </a:xfrm>
            <a:custGeom>
              <a:avLst/>
              <a:gdLst>
                <a:gd name="T0" fmla="*/ 0 w 913468"/>
                <a:gd name="T1" fmla="*/ 126982 h 126323"/>
                <a:gd name="T2" fmla="*/ 319316 w 913468"/>
                <a:gd name="T3" fmla="*/ 0 h 126323"/>
                <a:gd name="T4" fmla="*/ 885809 w 913468"/>
                <a:gd name="T5" fmla="*/ 110706 h 126323"/>
                <a:gd name="T6" fmla="*/ 0 w 913468"/>
                <a:gd name="T7" fmla="*/ 126982 h 126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3468" h="126323">
                  <a:moveTo>
                    <a:pt x="0" y="126323"/>
                  </a:moveTo>
                  <a:lnTo>
                    <a:pt x="329286" y="0"/>
                  </a:lnTo>
                  <a:lnTo>
                    <a:pt x="913468" y="110131"/>
                  </a:lnTo>
                  <a:lnTo>
                    <a:pt x="0" y="126323"/>
                  </a:lnTo>
                  <a:close/>
                </a:path>
              </a:pathLst>
            </a:custGeom>
            <a:solidFill>
              <a:schemeClr val="tx1">
                <a:alpha val="3294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>
                <a:ea typeface="微软雅黑" panose="020B0503020204020204" pitchFamily="34" charset="-122"/>
              </a:endParaRPr>
            </a:p>
          </p:txBody>
        </p:sp>
        <p:grpSp>
          <p:nvGrpSpPr>
            <p:cNvPr id="137236" name="组合 164"/>
            <p:cNvGrpSpPr/>
            <p:nvPr/>
          </p:nvGrpSpPr>
          <p:grpSpPr bwMode="auto">
            <a:xfrm>
              <a:off x="0" y="1277639"/>
              <a:ext cx="1618771" cy="1708029"/>
              <a:chOff x="0" y="0"/>
              <a:chExt cx="1618771" cy="1708029"/>
            </a:xfrm>
          </p:grpSpPr>
          <p:grpSp>
            <p:nvGrpSpPr>
              <p:cNvPr id="137268" name="组合 154"/>
              <p:cNvGrpSpPr/>
              <p:nvPr/>
            </p:nvGrpSpPr>
            <p:grpSpPr bwMode="auto">
              <a:xfrm>
                <a:off x="1357015" y="316962"/>
                <a:ext cx="261756" cy="377398"/>
                <a:chOff x="0" y="0"/>
                <a:chExt cx="411371" cy="593113"/>
              </a:xfrm>
            </p:grpSpPr>
            <p:sp>
              <p:nvSpPr>
                <p:cNvPr id="2119" name="Freeform 51"/>
                <p:cNvSpPr/>
                <p:nvPr/>
              </p:nvSpPr>
              <p:spPr bwMode="auto">
                <a:xfrm>
                  <a:off x="168913" y="405793"/>
                  <a:ext cx="79823" cy="186358"/>
                </a:xfrm>
                <a:custGeom>
                  <a:avLst/>
                  <a:gdLst>
                    <a:gd name="T0" fmla="*/ 0 w 27"/>
                    <a:gd name="T1" fmla="*/ 0 h 64"/>
                    <a:gd name="T2" fmla="*/ 35475 w 27"/>
                    <a:gd name="T3" fmla="*/ 2936 h 64"/>
                    <a:gd name="T4" fmla="*/ 79818 w 27"/>
                    <a:gd name="T5" fmla="*/ 0 h 64"/>
                    <a:gd name="T6" fmla="*/ 79818 w 27"/>
                    <a:gd name="T7" fmla="*/ 187881 h 64"/>
                    <a:gd name="T8" fmla="*/ 0 w 27"/>
                    <a:gd name="T9" fmla="*/ 187881 h 64"/>
                    <a:gd name="T10" fmla="*/ 0 w 27"/>
                    <a:gd name="T11" fmla="*/ 0 h 6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7" h="64">
                      <a:moveTo>
                        <a:pt x="0" y="0"/>
                      </a:moveTo>
                      <a:cubicBezTo>
                        <a:pt x="4" y="1"/>
                        <a:pt x="8" y="1"/>
                        <a:pt x="12" y="1"/>
                      </a:cubicBezTo>
                      <a:cubicBezTo>
                        <a:pt x="17" y="1"/>
                        <a:pt x="22" y="1"/>
                        <a:pt x="27" y="0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B5D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1350" noProof="1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0" name="Freeform 52"/>
                <p:cNvSpPr/>
                <p:nvPr/>
              </p:nvSpPr>
              <p:spPr bwMode="auto">
                <a:xfrm>
                  <a:off x="-712" y="-201"/>
                  <a:ext cx="412421" cy="409323"/>
                </a:xfrm>
                <a:custGeom>
                  <a:avLst/>
                  <a:gdLst>
                    <a:gd name="T0" fmla="*/ 248598 w 139"/>
                    <a:gd name="T1" fmla="*/ 405974 h 139"/>
                    <a:gd name="T2" fmla="*/ 204206 w 139"/>
                    <a:gd name="T3" fmla="*/ 408916 h 139"/>
                    <a:gd name="T4" fmla="*/ 168692 w 139"/>
                    <a:gd name="T5" fmla="*/ 405974 h 139"/>
                    <a:gd name="T6" fmla="*/ 59190 w 139"/>
                    <a:gd name="T7" fmla="*/ 350079 h 139"/>
                    <a:gd name="T8" fmla="*/ 0 w 139"/>
                    <a:gd name="T9" fmla="*/ 205929 h 139"/>
                    <a:gd name="T10" fmla="*/ 59190 w 139"/>
                    <a:gd name="T11" fmla="*/ 61779 h 139"/>
                    <a:gd name="T12" fmla="*/ 204206 w 139"/>
                    <a:gd name="T13" fmla="*/ 0 h 139"/>
                    <a:gd name="T14" fmla="*/ 352181 w 139"/>
                    <a:gd name="T15" fmla="*/ 61779 h 139"/>
                    <a:gd name="T16" fmla="*/ 411371 w 139"/>
                    <a:gd name="T17" fmla="*/ 205929 h 139"/>
                    <a:gd name="T18" fmla="*/ 352181 w 139"/>
                    <a:gd name="T19" fmla="*/ 350079 h 139"/>
                    <a:gd name="T20" fmla="*/ 248598 w 139"/>
                    <a:gd name="T21" fmla="*/ 405974 h 1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39">
                      <a:moveTo>
                        <a:pt x="84" y="138"/>
                      </a:moveTo>
                      <a:cubicBezTo>
                        <a:pt x="79" y="139"/>
                        <a:pt x="74" y="139"/>
                        <a:pt x="69" y="139"/>
                      </a:cubicBezTo>
                      <a:cubicBezTo>
                        <a:pt x="65" y="139"/>
                        <a:pt x="61" y="139"/>
                        <a:pt x="57" y="138"/>
                      </a:cubicBezTo>
                      <a:cubicBezTo>
                        <a:pt x="43" y="136"/>
                        <a:pt x="31" y="129"/>
                        <a:pt x="20" y="119"/>
                      </a:cubicBezTo>
                      <a:cubicBezTo>
                        <a:pt x="7" y="105"/>
                        <a:pt x="0" y="89"/>
                        <a:pt x="0" y="70"/>
                      </a:cubicBezTo>
                      <a:cubicBezTo>
                        <a:pt x="0" y="51"/>
                        <a:pt x="7" y="34"/>
                        <a:pt x="20" y="21"/>
                      </a:cubicBezTo>
                      <a:cubicBezTo>
                        <a:pt x="34" y="7"/>
                        <a:pt x="50" y="0"/>
                        <a:pt x="69" y="0"/>
                      </a:cubicBezTo>
                      <a:cubicBezTo>
                        <a:pt x="89" y="0"/>
                        <a:pt x="105" y="7"/>
                        <a:pt x="119" y="21"/>
                      </a:cubicBezTo>
                      <a:cubicBezTo>
                        <a:pt x="132" y="34"/>
                        <a:pt x="139" y="51"/>
                        <a:pt x="139" y="70"/>
                      </a:cubicBezTo>
                      <a:cubicBezTo>
                        <a:pt x="139" y="89"/>
                        <a:pt x="132" y="105"/>
                        <a:pt x="119" y="119"/>
                      </a:cubicBezTo>
                      <a:cubicBezTo>
                        <a:pt x="109" y="129"/>
                        <a:pt x="97" y="135"/>
                        <a:pt x="84" y="138"/>
                      </a:cubicBezTo>
                      <a:close/>
                    </a:path>
                  </a:pathLst>
                </a:custGeom>
                <a:solidFill>
                  <a:srgbClr val="5B9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1350" noProof="1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02" name="等腰三角形 3"/>
              <p:cNvSpPr/>
              <p:nvPr/>
            </p:nvSpPr>
            <p:spPr bwMode="auto">
              <a:xfrm>
                <a:off x="632780" y="1318410"/>
                <a:ext cx="622199" cy="59290"/>
              </a:xfrm>
              <a:custGeom>
                <a:avLst/>
                <a:gdLst>
                  <a:gd name="T0" fmla="*/ 0 w 913468"/>
                  <a:gd name="T1" fmla="*/ 58729 h 65363"/>
                  <a:gd name="T2" fmla="*/ 90273 w 913468"/>
                  <a:gd name="T3" fmla="*/ 0 h 65363"/>
                  <a:gd name="T4" fmla="*/ 620702 w 913468"/>
                  <a:gd name="T5" fmla="*/ 44180 h 65363"/>
                  <a:gd name="T6" fmla="*/ 0 w 913468"/>
                  <a:gd name="T7" fmla="*/ 58729 h 6536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3468" h="65363">
                    <a:moveTo>
                      <a:pt x="0" y="65363"/>
                    </a:moveTo>
                    <a:lnTo>
                      <a:pt x="132852" y="0"/>
                    </a:lnTo>
                    <a:lnTo>
                      <a:pt x="913468" y="49171"/>
                    </a:lnTo>
                    <a:lnTo>
                      <a:pt x="0" y="65363"/>
                    </a:lnTo>
                    <a:close/>
                  </a:path>
                </a:pathLst>
              </a:custGeom>
              <a:solidFill>
                <a:schemeClr val="tx1">
                  <a:alpha val="3294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03" name="Freeform 20"/>
              <p:cNvSpPr/>
              <p:nvPr/>
            </p:nvSpPr>
            <p:spPr bwMode="auto">
              <a:xfrm>
                <a:off x="543894" y="1235827"/>
                <a:ext cx="107933" cy="141873"/>
              </a:xfrm>
              <a:custGeom>
                <a:avLst/>
                <a:gdLst>
                  <a:gd name="T0" fmla="*/ 108845 w 104"/>
                  <a:gd name="T1" fmla="*/ 142336 h 136"/>
                  <a:gd name="T2" fmla="*/ 0 w 104"/>
                  <a:gd name="T3" fmla="*/ 99426 h 136"/>
                  <a:gd name="T4" fmla="*/ 0 w 104"/>
                  <a:gd name="T5" fmla="*/ 0 h 136"/>
                  <a:gd name="T6" fmla="*/ 108845 w 104"/>
                  <a:gd name="T7" fmla="*/ 42910 h 136"/>
                  <a:gd name="T8" fmla="*/ 108845 w 104"/>
                  <a:gd name="T9" fmla="*/ 142336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4" h="136">
                    <a:moveTo>
                      <a:pt x="104" y="136"/>
                    </a:moveTo>
                    <a:lnTo>
                      <a:pt x="0" y="95"/>
                    </a:lnTo>
                    <a:lnTo>
                      <a:pt x="0" y="0"/>
                    </a:lnTo>
                    <a:lnTo>
                      <a:pt x="104" y="41"/>
                    </a:lnTo>
                    <a:lnTo>
                      <a:pt x="104" y="136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04" name="Freeform 21"/>
              <p:cNvSpPr/>
              <p:nvPr/>
            </p:nvSpPr>
            <p:spPr bwMode="auto">
              <a:xfrm>
                <a:off x="651827" y="1235827"/>
                <a:ext cx="112164" cy="141873"/>
              </a:xfrm>
              <a:custGeom>
                <a:avLst/>
                <a:gdLst>
                  <a:gd name="T0" fmla="*/ 0 w 106"/>
                  <a:gd name="T1" fmla="*/ 142336 h 136"/>
                  <a:gd name="T2" fmla="*/ 0 w 106"/>
                  <a:gd name="T3" fmla="*/ 42910 h 136"/>
                  <a:gd name="T4" fmla="*/ 110938 w 106"/>
                  <a:gd name="T5" fmla="*/ 0 h 136"/>
                  <a:gd name="T6" fmla="*/ 110938 w 106"/>
                  <a:gd name="T7" fmla="*/ 99426 h 136"/>
                  <a:gd name="T8" fmla="*/ 0 w 106"/>
                  <a:gd name="T9" fmla="*/ 142336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136">
                    <a:moveTo>
                      <a:pt x="0" y="136"/>
                    </a:moveTo>
                    <a:lnTo>
                      <a:pt x="0" y="41"/>
                    </a:lnTo>
                    <a:lnTo>
                      <a:pt x="106" y="0"/>
                    </a:lnTo>
                    <a:lnTo>
                      <a:pt x="106" y="95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05" name="Freeform 22"/>
              <p:cNvSpPr>
                <a:spLocks noEditPoints="1"/>
              </p:cNvSpPr>
              <p:nvPr/>
            </p:nvSpPr>
            <p:spPr bwMode="auto">
              <a:xfrm>
                <a:off x="281470" y="210960"/>
                <a:ext cx="370357" cy="1115920"/>
              </a:xfrm>
              <a:custGeom>
                <a:avLst/>
                <a:gdLst>
                  <a:gd name="T0" fmla="*/ 14652 w 355"/>
                  <a:gd name="T1" fmla="*/ 917856 h 1065"/>
                  <a:gd name="T2" fmla="*/ 371538 w 355"/>
                  <a:gd name="T3" fmla="*/ 1054959 h 1065"/>
                  <a:gd name="T4" fmla="*/ 371538 w 355"/>
                  <a:gd name="T5" fmla="*/ 1114614 h 1065"/>
                  <a:gd name="T6" fmla="*/ 0 w 355"/>
                  <a:gd name="T7" fmla="*/ 970185 h 1065"/>
                  <a:gd name="T8" fmla="*/ 14652 w 355"/>
                  <a:gd name="T9" fmla="*/ 917856 h 1065"/>
                  <a:gd name="T10" fmla="*/ 371538 w 355"/>
                  <a:gd name="T11" fmla="*/ 1000536 h 1065"/>
                  <a:gd name="T12" fmla="*/ 32444 w 355"/>
                  <a:gd name="T13" fmla="*/ 868666 h 1065"/>
                  <a:gd name="T14" fmla="*/ 47096 w 355"/>
                  <a:gd name="T15" fmla="*/ 816337 h 1065"/>
                  <a:gd name="T16" fmla="*/ 371538 w 355"/>
                  <a:gd name="T17" fmla="*/ 940881 h 1065"/>
                  <a:gd name="T18" fmla="*/ 371538 w 355"/>
                  <a:gd name="T19" fmla="*/ 1000536 h 1065"/>
                  <a:gd name="T20" fmla="*/ 78494 w 355"/>
                  <a:gd name="T21" fmla="*/ 714818 h 1065"/>
                  <a:gd name="T22" fmla="*/ 371538 w 355"/>
                  <a:gd name="T23" fmla="*/ 826803 h 1065"/>
                  <a:gd name="T24" fmla="*/ 371538 w 355"/>
                  <a:gd name="T25" fmla="*/ 883319 h 1065"/>
                  <a:gd name="T26" fmla="*/ 63842 w 355"/>
                  <a:gd name="T27" fmla="*/ 767147 h 1065"/>
                  <a:gd name="T28" fmla="*/ 78494 w 355"/>
                  <a:gd name="T29" fmla="*/ 714818 h 1065"/>
                  <a:gd name="T30" fmla="*/ 110938 w 355"/>
                  <a:gd name="T31" fmla="*/ 613299 h 1065"/>
                  <a:gd name="T32" fmla="*/ 371538 w 355"/>
                  <a:gd name="T33" fmla="*/ 712725 h 1065"/>
                  <a:gd name="T34" fmla="*/ 371538 w 355"/>
                  <a:gd name="T35" fmla="*/ 769241 h 1065"/>
                  <a:gd name="T36" fmla="*/ 96286 w 355"/>
                  <a:gd name="T37" fmla="*/ 662489 h 1065"/>
                  <a:gd name="T38" fmla="*/ 110938 w 355"/>
                  <a:gd name="T39" fmla="*/ 613299 h 1065"/>
                  <a:gd name="T40" fmla="*/ 371538 w 355"/>
                  <a:gd name="T41" fmla="*/ 597601 h 1065"/>
                  <a:gd name="T42" fmla="*/ 371538 w 355"/>
                  <a:gd name="T43" fmla="*/ 655163 h 1065"/>
                  <a:gd name="T44" fmla="*/ 128730 w 355"/>
                  <a:gd name="T45" fmla="*/ 560970 h 1065"/>
                  <a:gd name="T46" fmla="*/ 143382 w 355"/>
                  <a:gd name="T47" fmla="*/ 510734 h 1065"/>
                  <a:gd name="T48" fmla="*/ 371538 w 355"/>
                  <a:gd name="T49" fmla="*/ 597601 h 1065"/>
                  <a:gd name="T50" fmla="*/ 175826 w 355"/>
                  <a:gd name="T51" fmla="*/ 407122 h 1065"/>
                  <a:gd name="T52" fmla="*/ 371538 w 355"/>
                  <a:gd name="T53" fmla="*/ 483523 h 1065"/>
                  <a:gd name="T54" fmla="*/ 371538 w 355"/>
                  <a:gd name="T55" fmla="*/ 537945 h 1065"/>
                  <a:gd name="T56" fmla="*/ 161174 w 355"/>
                  <a:gd name="T57" fmla="*/ 459451 h 1065"/>
                  <a:gd name="T58" fmla="*/ 175826 w 355"/>
                  <a:gd name="T59" fmla="*/ 407122 h 1065"/>
                  <a:gd name="T60" fmla="*/ 371538 w 355"/>
                  <a:gd name="T61" fmla="*/ 367352 h 1065"/>
                  <a:gd name="T62" fmla="*/ 371538 w 355"/>
                  <a:gd name="T63" fmla="*/ 423867 h 1065"/>
                  <a:gd name="T64" fmla="*/ 192572 w 355"/>
                  <a:gd name="T65" fmla="*/ 356886 h 1065"/>
                  <a:gd name="T66" fmla="*/ 207224 w 355"/>
                  <a:gd name="T67" fmla="*/ 304557 h 1065"/>
                  <a:gd name="T68" fmla="*/ 371538 w 355"/>
                  <a:gd name="T69" fmla="*/ 367352 h 1065"/>
                  <a:gd name="T70" fmla="*/ 371538 w 355"/>
                  <a:gd name="T71" fmla="*/ 253274 h 1065"/>
                  <a:gd name="T72" fmla="*/ 371538 w 355"/>
                  <a:gd name="T73" fmla="*/ 309789 h 1065"/>
                  <a:gd name="T74" fmla="*/ 225016 w 355"/>
                  <a:gd name="T75" fmla="*/ 255367 h 1065"/>
                  <a:gd name="T76" fmla="*/ 239668 w 355"/>
                  <a:gd name="T77" fmla="*/ 203038 h 1065"/>
                  <a:gd name="T78" fmla="*/ 371538 w 355"/>
                  <a:gd name="T79" fmla="*/ 253274 h 1065"/>
                  <a:gd name="T80" fmla="*/ 371538 w 355"/>
                  <a:gd name="T81" fmla="*/ 195712 h 1065"/>
                  <a:gd name="T82" fmla="*/ 254320 w 355"/>
                  <a:gd name="T83" fmla="*/ 153848 h 1065"/>
                  <a:gd name="T84" fmla="*/ 272112 w 355"/>
                  <a:gd name="T85" fmla="*/ 101519 h 1065"/>
                  <a:gd name="T86" fmla="*/ 371538 w 355"/>
                  <a:gd name="T87" fmla="*/ 139196 h 1065"/>
                  <a:gd name="T88" fmla="*/ 371538 w 355"/>
                  <a:gd name="T89" fmla="*/ 195712 h 1065"/>
                  <a:gd name="T90" fmla="*/ 304557 w 355"/>
                  <a:gd name="T91" fmla="*/ 0 h 1065"/>
                  <a:gd name="T92" fmla="*/ 371538 w 355"/>
                  <a:gd name="T93" fmla="*/ 24071 h 1065"/>
                  <a:gd name="T94" fmla="*/ 371538 w 355"/>
                  <a:gd name="T95" fmla="*/ 81634 h 1065"/>
                  <a:gd name="T96" fmla="*/ 286765 w 355"/>
                  <a:gd name="T97" fmla="*/ 49190 h 1065"/>
                  <a:gd name="T98" fmla="*/ 304557 w 355"/>
                  <a:gd name="T99" fmla="*/ 0 h 106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55" h="1065">
                    <a:moveTo>
                      <a:pt x="14" y="877"/>
                    </a:moveTo>
                    <a:lnTo>
                      <a:pt x="355" y="1008"/>
                    </a:lnTo>
                    <a:lnTo>
                      <a:pt x="355" y="1065"/>
                    </a:lnTo>
                    <a:lnTo>
                      <a:pt x="0" y="927"/>
                    </a:lnTo>
                    <a:lnTo>
                      <a:pt x="14" y="877"/>
                    </a:lnTo>
                    <a:close/>
                    <a:moveTo>
                      <a:pt x="355" y="956"/>
                    </a:moveTo>
                    <a:lnTo>
                      <a:pt x="31" y="830"/>
                    </a:lnTo>
                    <a:lnTo>
                      <a:pt x="45" y="780"/>
                    </a:lnTo>
                    <a:lnTo>
                      <a:pt x="355" y="899"/>
                    </a:lnTo>
                    <a:lnTo>
                      <a:pt x="355" y="956"/>
                    </a:lnTo>
                    <a:close/>
                    <a:moveTo>
                      <a:pt x="75" y="683"/>
                    </a:moveTo>
                    <a:lnTo>
                      <a:pt x="355" y="790"/>
                    </a:lnTo>
                    <a:lnTo>
                      <a:pt x="355" y="844"/>
                    </a:lnTo>
                    <a:lnTo>
                      <a:pt x="61" y="733"/>
                    </a:lnTo>
                    <a:lnTo>
                      <a:pt x="75" y="683"/>
                    </a:lnTo>
                    <a:close/>
                    <a:moveTo>
                      <a:pt x="106" y="586"/>
                    </a:moveTo>
                    <a:lnTo>
                      <a:pt x="355" y="681"/>
                    </a:lnTo>
                    <a:lnTo>
                      <a:pt x="355" y="735"/>
                    </a:lnTo>
                    <a:lnTo>
                      <a:pt x="92" y="633"/>
                    </a:lnTo>
                    <a:lnTo>
                      <a:pt x="106" y="586"/>
                    </a:lnTo>
                    <a:close/>
                    <a:moveTo>
                      <a:pt x="355" y="571"/>
                    </a:moveTo>
                    <a:lnTo>
                      <a:pt x="355" y="626"/>
                    </a:lnTo>
                    <a:lnTo>
                      <a:pt x="123" y="536"/>
                    </a:lnTo>
                    <a:lnTo>
                      <a:pt x="137" y="488"/>
                    </a:lnTo>
                    <a:lnTo>
                      <a:pt x="355" y="571"/>
                    </a:lnTo>
                    <a:close/>
                    <a:moveTo>
                      <a:pt x="168" y="389"/>
                    </a:moveTo>
                    <a:lnTo>
                      <a:pt x="355" y="462"/>
                    </a:lnTo>
                    <a:lnTo>
                      <a:pt x="355" y="514"/>
                    </a:lnTo>
                    <a:lnTo>
                      <a:pt x="154" y="439"/>
                    </a:lnTo>
                    <a:lnTo>
                      <a:pt x="168" y="389"/>
                    </a:lnTo>
                    <a:close/>
                    <a:moveTo>
                      <a:pt x="355" y="351"/>
                    </a:moveTo>
                    <a:lnTo>
                      <a:pt x="355" y="405"/>
                    </a:lnTo>
                    <a:lnTo>
                      <a:pt x="184" y="341"/>
                    </a:lnTo>
                    <a:lnTo>
                      <a:pt x="198" y="291"/>
                    </a:lnTo>
                    <a:lnTo>
                      <a:pt x="355" y="351"/>
                    </a:lnTo>
                    <a:close/>
                    <a:moveTo>
                      <a:pt x="355" y="242"/>
                    </a:moveTo>
                    <a:lnTo>
                      <a:pt x="355" y="296"/>
                    </a:lnTo>
                    <a:lnTo>
                      <a:pt x="215" y="244"/>
                    </a:lnTo>
                    <a:lnTo>
                      <a:pt x="229" y="194"/>
                    </a:lnTo>
                    <a:lnTo>
                      <a:pt x="355" y="242"/>
                    </a:lnTo>
                    <a:close/>
                    <a:moveTo>
                      <a:pt x="355" y="187"/>
                    </a:moveTo>
                    <a:lnTo>
                      <a:pt x="243" y="147"/>
                    </a:lnTo>
                    <a:lnTo>
                      <a:pt x="260" y="97"/>
                    </a:lnTo>
                    <a:lnTo>
                      <a:pt x="355" y="133"/>
                    </a:lnTo>
                    <a:lnTo>
                      <a:pt x="355" y="187"/>
                    </a:lnTo>
                    <a:close/>
                    <a:moveTo>
                      <a:pt x="291" y="0"/>
                    </a:moveTo>
                    <a:lnTo>
                      <a:pt x="355" y="23"/>
                    </a:lnTo>
                    <a:lnTo>
                      <a:pt x="355" y="78"/>
                    </a:lnTo>
                    <a:lnTo>
                      <a:pt x="274" y="47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57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06" name="Freeform 23"/>
              <p:cNvSpPr>
                <a:spLocks noEditPoints="1"/>
              </p:cNvSpPr>
              <p:nvPr/>
            </p:nvSpPr>
            <p:spPr bwMode="auto">
              <a:xfrm>
                <a:off x="294168" y="-790"/>
                <a:ext cx="357659" cy="1266262"/>
              </a:xfrm>
              <a:custGeom>
                <a:avLst/>
                <a:gdLst>
                  <a:gd name="T0" fmla="*/ 356886 w 341"/>
                  <a:gd name="T1" fmla="*/ 235482 h 1210"/>
                  <a:gd name="T2" fmla="*/ 289904 w 341"/>
                  <a:gd name="T3" fmla="*/ 211410 h 1210"/>
                  <a:gd name="T4" fmla="*/ 356886 w 341"/>
                  <a:gd name="T5" fmla="*/ 0 h 1210"/>
                  <a:gd name="T6" fmla="*/ 356886 w 341"/>
                  <a:gd name="T7" fmla="*/ 235482 h 1210"/>
                  <a:gd name="T8" fmla="*/ 17792 w 341"/>
                  <a:gd name="T9" fmla="*/ 1080077 h 1210"/>
                  <a:gd name="T10" fmla="*/ 356886 w 341"/>
                  <a:gd name="T11" fmla="*/ 1211947 h 1210"/>
                  <a:gd name="T12" fmla="*/ 356886 w 341"/>
                  <a:gd name="T13" fmla="*/ 1266369 h 1210"/>
                  <a:gd name="T14" fmla="*/ 0 w 341"/>
                  <a:gd name="T15" fmla="*/ 1129266 h 1210"/>
                  <a:gd name="T16" fmla="*/ 17792 w 341"/>
                  <a:gd name="T17" fmla="*/ 1080077 h 1210"/>
                  <a:gd name="T18" fmla="*/ 356886 w 341"/>
                  <a:gd name="T19" fmla="*/ 1152291 h 1210"/>
                  <a:gd name="T20" fmla="*/ 32444 w 341"/>
                  <a:gd name="T21" fmla="*/ 1027747 h 1210"/>
                  <a:gd name="T22" fmla="*/ 49190 w 341"/>
                  <a:gd name="T23" fmla="*/ 978558 h 1210"/>
                  <a:gd name="T24" fmla="*/ 356886 w 341"/>
                  <a:gd name="T25" fmla="*/ 1094729 h 1210"/>
                  <a:gd name="T26" fmla="*/ 356886 w 341"/>
                  <a:gd name="T27" fmla="*/ 1152291 h 1210"/>
                  <a:gd name="T28" fmla="*/ 356886 w 341"/>
                  <a:gd name="T29" fmla="*/ 1038213 h 1210"/>
                  <a:gd name="T30" fmla="*/ 63842 w 341"/>
                  <a:gd name="T31" fmla="*/ 926229 h 1210"/>
                  <a:gd name="T32" fmla="*/ 81634 w 341"/>
                  <a:gd name="T33" fmla="*/ 873899 h 1210"/>
                  <a:gd name="T34" fmla="*/ 356886 w 341"/>
                  <a:gd name="T35" fmla="*/ 980651 h 1210"/>
                  <a:gd name="T36" fmla="*/ 356886 w 341"/>
                  <a:gd name="T37" fmla="*/ 1038213 h 1210"/>
                  <a:gd name="T38" fmla="*/ 114078 w 341"/>
                  <a:gd name="T39" fmla="*/ 772380 h 1210"/>
                  <a:gd name="T40" fmla="*/ 356886 w 341"/>
                  <a:gd name="T41" fmla="*/ 866573 h 1210"/>
                  <a:gd name="T42" fmla="*/ 356886 w 341"/>
                  <a:gd name="T43" fmla="*/ 924135 h 1210"/>
                  <a:gd name="T44" fmla="*/ 96286 w 341"/>
                  <a:gd name="T45" fmla="*/ 824710 h 1210"/>
                  <a:gd name="T46" fmla="*/ 114078 w 341"/>
                  <a:gd name="T47" fmla="*/ 772380 h 1210"/>
                  <a:gd name="T48" fmla="*/ 356886 w 341"/>
                  <a:gd name="T49" fmla="*/ 809011 h 1210"/>
                  <a:gd name="T50" fmla="*/ 128730 w 341"/>
                  <a:gd name="T51" fmla="*/ 722144 h 1210"/>
                  <a:gd name="T52" fmla="*/ 146522 w 341"/>
                  <a:gd name="T53" fmla="*/ 670862 h 1210"/>
                  <a:gd name="T54" fmla="*/ 356886 w 341"/>
                  <a:gd name="T55" fmla="*/ 749356 h 1210"/>
                  <a:gd name="T56" fmla="*/ 356886 w 341"/>
                  <a:gd name="T57" fmla="*/ 809011 h 1210"/>
                  <a:gd name="T58" fmla="*/ 177920 w 341"/>
                  <a:gd name="T59" fmla="*/ 568296 h 1210"/>
                  <a:gd name="T60" fmla="*/ 356886 w 341"/>
                  <a:gd name="T61" fmla="*/ 635278 h 1210"/>
                  <a:gd name="T62" fmla="*/ 356886 w 341"/>
                  <a:gd name="T63" fmla="*/ 694933 h 1210"/>
                  <a:gd name="T64" fmla="*/ 161174 w 341"/>
                  <a:gd name="T65" fmla="*/ 618532 h 1210"/>
                  <a:gd name="T66" fmla="*/ 177920 w 341"/>
                  <a:gd name="T67" fmla="*/ 568296 h 1210"/>
                  <a:gd name="T68" fmla="*/ 356886 w 341"/>
                  <a:gd name="T69" fmla="*/ 578762 h 1210"/>
                  <a:gd name="T70" fmla="*/ 192572 w 341"/>
                  <a:gd name="T71" fmla="*/ 515967 h 1210"/>
                  <a:gd name="T72" fmla="*/ 210364 w 341"/>
                  <a:gd name="T73" fmla="*/ 466777 h 1210"/>
                  <a:gd name="T74" fmla="*/ 356886 w 341"/>
                  <a:gd name="T75" fmla="*/ 521200 h 1210"/>
                  <a:gd name="T76" fmla="*/ 356886 w 341"/>
                  <a:gd name="T77" fmla="*/ 578762 h 1210"/>
                  <a:gd name="T78" fmla="*/ 356886 w 341"/>
                  <a:gd name="T79" fmla="*/ 464684 h 1210"/>
                  <a:gd name="T80" fmla="*/ 225016 w 341"/>
                  <a:gd name="T81" fmla="*/ 414448 h 1210"/>
                  <a:gd name="T82" fmla="*/ 239668 w 341"/>
                  <a:gd name="T83" fmla="*/ 365258 h 1210"/>
                  <a:gd name="T84" fmla="*/ 356886 w 341"/>
                  <a:gd name="T85" fmla="*/ 407122 h 1210"/>
                  <a:gd name="T86" fmla="*/ 356886 w 341"/>
                  <a:gd name="T87" fmla="*/ 464684 h 1210"/>
                  <a:gd name="T88" fmla="*/ 356886 w 341"/>
                  <a:gd name="T89" fmla="*/ 293044 h 1210"/>
                  <a:gd name="T90" fmla="*/ 356886 w 341"/>
                  <a:gd name="T91" fmla="*/ 350606 h 1210"/>
                  <a:gd name="T92" fmla="*/ 257460 w 341"/>
                  <a:gd name="T93" fmla="*/ 312929 h 1210"/>
                  <a:gd name="T94" fmla="*/ 272112 w 341"/>
                  <a:gd name="T95" fmla="*/ 260600 h 1210"/>
                  <a:gd name="T96" fmla="*/ 356886 w 341"/>
                  <a:gd name="T97" fmla="*/ 293044 h 121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41" h="1210">
                    <a:moveTo>
                      <a:pt x="341" y="225"/>
                    </a:moveTo>
                    <a:lnTo>
                      <a:pt x="277" y="202"/>
                    </a:lnTo>
                    <a:lnTo>
                      <a:pt x="341" y="0"/>
                    </a:lnTo>
                    <a:lnTo>
                      <a:pt x="341" y="225"/>
                    </a:lnTo>
                    <a:close/>
                    <a:moveTo>
                      <a:pt x="17" y="1032"/>
                    </a:moveTo>
                    <a:lnTo>
                      <a:pt x="341" y="1158"/>
                    </a:lnTo>
                    <a:lnTo>
                      <a:pt x="341" y="1210"/>
                    </a:lnTo>
                    <a:lnTo>
                      <a:pt x="0" y="1079"/>
                    </a:lnTo>
                    <a:lnTo>
                      <a:pt x="17" y="1032"/>
                    </a:lnTo>
                    <a:close/>
                    <a:moveTo>
                      <a:pt x="341" y="1101"/>
                    </a:moveTo>
                    <a:lnTo>
                      <a:pt x="31" y="982"/>
                    </a:lnTo>
                    <a:lnTo>
                      <a:pt x="47" y="935"/>
                    </a:lnTo>
                    <a:lnTo>
                      <a:pt x="341" y="1046"/>
                    </a:lnTo>
                    <a:lnTo>
                      <a:pt x="341" y="1101"/>
                    </a:lnTo>
                    <a:close/>
                    <a:moveTo>
                      <a:pt x="341" y="992"/>
                    </a:moveTo>
                    <a:lnTo>
                      <a:pt x="61" y="885"/>
                    </a:lnTo>
                    <a:lnTo>
                      <a:pt x="78" y="835"/>
                    </a:lnTo>
                    <a:lnTo>
                      <a:pt x="341" y="937"/>
                    </a:lnTo>
                    <a:lnTo>
                      <a:pt x="341" y="992"/>
                    </a:lnTo>
                    <a:close/>
                    <a:moveTo>
                      <a:pt x="109" y="738"/>
                    </a:moveTo>
                    <a:lnTo>
                      <a:pt x="341" y="828"/>
                    </a:lnTo>
                    <a:lnTo>
                      <a:pt x="341" y="883"/>
                    </a:lnTo>
                    <a:lnTo>
                      <a:pt x="92" y="788"/>
                    </a:lnTo>
                    <a:lnTo>
                      <a:pt x="109" y="738"/>
                    </a:lnTo>
                    <a:close/>
                    <a:moveTo>
                      <a:pt x="341" y="773"/>
                    </a:moveTo>
                    <a:lnTo>
                      <a:pt x="123" y="690"/>
                    </a:lnTo>
                    <a:lnTo>
                      <a:pt x="140" y="641"/>
                    </a:lnTo>
                    <a:lnTo>
                      <a:pt x="341" y="716"/>
                    </a:lnTo>
                    <a:lnTo>
                      <a:pt x="341" y="773"/>
                    </a:lnTo>
                    <a:close/>
                    <a:moveTo>
                      <a:pt x="170" y="543"/>
                    </a:moveTo>
                    <a:lnTo>
                      <a:pt x="341" y="607"/>
                    </a:lnTo>
                    <a:lnTo>
                      <a:pt x="341" y="664"/>
                    </a:lnTo>
                    <a:lnTo>
                      <a:pt x="154" y="591"/>
                    </a:lnTo>
                    <a:lnTo>
                      <a:pt x="170" y="543"/>
                    </a:lnTo>
                    <a:close/>
                    <a:moveTo>
                      <a:pt x="341" y="553"/>
                    </a:moveTo>
                    <a:lnTo>
                      <a:pt x="184" y="493"/>
                    </a:lnTo>
                    <a:lnTo>
                      <a:pt x="201" y="446"/>
                    </a:lnTo>
                    <a:lnTo>
                      <a:pt x="341" y="498"/>
                    </a:lnTo>
                    <a:lnTo>
                      <a:pt x="341" y="553"/>
                    </a:lnTo>
                    <a:close/>
                    <a:moveTo>
                      <a:pt x="341" y="444"/>
                    </a:moveTo>
                    <a:lnTo>
                      <a:pt x="215" y="396"/>
                    </a:lnTo>
                    <a:lnTo>
                      <a:pt x="229" y="349"/>
                    </a:lnTo>
                    <a:lnTo>
                      <a:pt x="341" y="389"/>
                    </a:lnTo>
                    <a:lnTo>
                      <a:pt x="341" y="444"/>
                    </a:lnTo>
                    <a:close/>
                    <a:moveTo>
                      <a:pt x="341" y="280"/>
                    </a:moveTo>
                    <a:lnTo>
                      <a:pt x="341" y="335"/>
                    </a:lnTo>
                    <a:lnTo>
                      <a:pt x="246" y="299"/>
                    </a:lnTo>
                    <a:lnTo>
                      <a:pt x="260" y="249"/>
                    </a:lnTo>
                    <a:lnTo>
                      <a:pt x="341" y="280"/>
                    </a:lnTo>
                    <a:close/>
                  </a:path>
                </a:pathLst>
              </a:custGeom>
              <a:solidFill>
                <a:srgbClr val="5D97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07" name="Freeform 24"/>
              <p:cNvSpPr/>
              <p:nvPr/>
            </p:nvSpPr>
            <p:spPr bwMode="auto">
              <a:xfrm>
                <a:off x="651827" y="-790"/>
                <a:ext cx="372473" cy="1327670"/>
              </a:xfrm>
              <a:custGeom>
                <a:avLst/>
                <a:gdLst>
                  <a:gd name="T0" fmla="*/ 0 w 355"/>
                  <a:gd name="T1" fmla="*/ 350606 h 1267"/>
                  <a:gd name="T2" fmla="*/ 0 w 355"/>
                  <a:gd name="T3" fmla="*/ 293044 h 1267"/>
                  <a:gd name="T4" fmla="*/ 0 w 355"/>
                  <a:gd name="T5" fmla="*/ 235482 h 1267"/>
                  <a:gd name="T6" fmla="*/ 0 w 355"/>
                  <a:gd name="T7" fmla="*/ 0 h 1267"/>
                  <a:gd name="T8" fmla="*/ 138149 w 355"/>
                  <a:gd name="T9" fmla="*/ 446892 h 1267"/>
                  <a:gd name="T10" fmla="*/ 140243 w 355"/>
                  <a:gd name="T11" fmla="*/ 446892 h 1267"/>
                  <a:gd name="T12" fmla="*/ 371538 w 355"/>
                  <a:gd name="T13" fmla="*/ 1181596 h 1267"/>
                  <a:gd name="T14" fmla="*/ 0 w 355"/>
                  <a:gd name="T15" fmla="*/ 1326025 h 1267"/>
                  <a:gd name="T16" fmla="*/ 0 w 355"/>
                  <a:gd name="T17" fmla="*/ 1266370 h 1267"/>
                  <a:gd name="T18" fmla="*/ 0 w 355"/>
                  <a:gd name="T19" fmla="*/ 1211947 h 1267"/>
                  <a:gd name="T20" fmla="*/ 0 w 355"/>
                  <a:gd name="T21" fmla="*/ 1152292 h 1267"/>
                  <a:gd name="T22" fmla="*/ 0 w 355"/>
                  <a:gd name="T23" fmla="*/ 1094729 h 1267"/>
                  <a:gd name="T24" fmla="*/ 0 w 355"/>
                  <a:gd name="T25" fmla="*/ 1038214 h 1267"/>
                  <a:gd name="T26" fmla="*/ 0 w 355"/>
                  <a:gd name="T27" fmla="*/ 980651 h 1267"/>
                  <a:gd name="T28" fmla="*/ 0 w 355"/>
                  <a:gd name="T29" fmla="*/ 924136 h 1267"/>
                  <a:gd name="T30" fmla="*/ 0 w 355"/>
                  <a:gd name="T31" fmla="*/ 866574 h 1267"/>
                  <a:gd name="T32" fmla="*/ 0 w 355"/>
                  <a:gd name="T33" fmla="*/ 809011 h 1267"/>
                  <a:gd name="T34" fmla="*/ 0 w 355"/>
                  <a:gd name="T35" fmla="*/ 749356 h 1267"/>
                  <a:gd name="T36" fmla="*/ 0 w 355"/>
                  <a:gd name="T37" fmla="*/ 694933 h 1267"/>
                  <a:gd name="T38" fmla="*/ 0 w 355"/>
                  <a:gd name="T39" fmla="*/ 635278 h 1267"/>
                  <a:gd name="T40" fmla="*/ 0 w 355"/>
                  <a:gd name="T41" fmla="*/ 578762 h 1267"/>
                  <a:gd name="T42" fmla="*/ 0 w 355"/>
                  <a:gd name="T43" fmla="*/ 521200 h 1267"/>
                  <a:gd name="T44" fmla="*/ 0 w 355"/>
                  <a:gd name="T45" fmla="*/ 464684 h 1267"/>
                  <a:gd name="T46" fmla="*/ 0 w 355"/>
                  <a:gd name="T47" fmla="*/ 407122 h 1267"/>
                  <a:gd name="T48" fmla="*/ 0 w 355"/>
                  <a:gd name="T49" fmla="*/ 350606 h 126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55" h="1267">
                    <a:moveTo>
                      <a:pt x="0" y="335"/>
                    </a:moveTo>
                    <a:lnTo>
                      <a:pt x="0" y="280"/>
                    </a:lnTo>
                    <a:lnTo>
                      <a:pt x="0" y="225"/>
                    </a:lnTo>
                    <a:lnTo>
                      <a:pt x="0" y="0"/>
                    </a:lnTo>
                    <a:lnTo>
                      <a:pt x="132" y="427"/>
                    </a:lnTo>
                    <a:lnTo>
                      <a:pt x="134" y="427"/>
                    </a:lnTo>
                    <a:lnTo>
                      <a:pt x="355" y="1129"/>
                    </a:lnTo>
                    <a:lnTo>
                      <a:pt x="0" y="1267"/>
                    </a:lnTo>
                    <a:lnTo>
                      <a:pt x="0" y="1210"/>
                    </a:lnTo>
                    <a:lnTo>
                      <a:pt x="0" y="1158"/>
                    </a:lnTo>
                    <a:lnTo>
                      <a:pt x="0" y="1101"/>
                    </a:lnTo>
                    <a:lnTo>
                      <a:pt x="0" y="1046"/>
                    </a:lnTo>
                    <a:lnTo>
                      <a:pt x="0" y="992"/>
                    </a:lnTo>
                    <a:lnTo>
                      <a:pt x="0" y="937"/>
                    </a:lnTo>
                    <a:lnTo>
                      <a:pt x="0" y="883"/>
                    </a:lnTo>
                    <a:lnTo>
                      <a:pt x="0" y="828"/>
                    </a:lnTo>
                    <a:lnTo>
                      <a:pt x="0" y="773"/>
                    </a:lnTo>
                    <a:lnTo>
                      <a:pt x="0" y="716"/>
                    </a:lnTo>
                    <a:lnTo>
                      <a:pt x="0" y="664"/>
                    </a:lnTo>
                    <a:lnTo>
                      <a:pt x="0" y="607"/>
                    </a:lnTo>
                    <a:lnTo>
                      <a:pt x="0" y="553"/>
                    </a:lnTo>
                    <a:lnTo>
                      <a:pt x="0" y="498"/>
                    </a:lnTo>
                    <a:lnTo>
                      <a:pt x="0" y="444"/>
                    </a:lnTo>
                    <a:lnTo>
                      <a:pt x="0" y="389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73C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08" name="Freeform 25"/>
              <p:cNvSpPr>
                <a:spLocks noEditPoints="1"/>
              </p:cNvSpPr>
              <p:nvPr/>
            </p:nvSpPr>
            <p:spPr bwMode="auto">
              <a:xfrm>
                <a:off x="812668" y="585757"/>
                <a:ext cx="294168" cy="880878"/>
              </a:xfrm>
              <a:custGeom>
                <a:avLst/>
                <a:gdLst>
                  <a:gd name="T0" fmla="*/ 39770 w 282"/>
                  <a:gd name="T1" fmla="*/ 645743 h 842"/>
                  <a:gd name="T2" fmla="*/ 295137 w 282"/>
                  <a:gd name="T3" fmla="*/ 745169 h 842"/>
                  <a:gd name="T4" fmla="*/ 295137 w 282"/>
                  <a:gd name="T5" fmla="*/ 789125 h 842"/>
                  <a:gd name="T6" fmla="*/ 27211 w 282"/>
                  <a:gd name="T7" fmla="*/ 687607 h 842"/>
                  <a:gd name="T8" fmla="*/ 39770 w 282"/>
                  <a:gd name="T9" fmla="*/ 645743 h 842"/>
                  <a:gd name="T10" fmla="*/ 295137 w 282"/>
                  <a:gd name="T11" fmla="*/ 700166 h 842"/>
                  <a:gd name="T12" fmla="*/ 52329 w 282"/>
                  <a:gd name="T13" fmla="*/ 605973 h 842"/>
                  <a:gd name="T14" fmla="*/ 64888 w 282"/>
                  <a:gd name="T15" fmla="*/ 566203 h 842"/>
                  <a:gd name="T16" fmla="*/ 295137 w 282"/>
                  <a:gd name="T17" fmla="*/ 655163 h 842"/>
                  <a:gd name="T18" fmla="*/ 295137 w 282"/>
                  <a:gd name="T19" fmla="*/ 700166 h 842"/>
                  <a:gd name="T20" fmla="*/ 90006 w 282"/>
                  <a:gd name="T21" fmla="*/ 484569 h 842"/>
                  <a:gd name="T22" fmla="*/ 295137 w 282"/>
                  <a:gd name="T23" fmla="*/ 563063 h 842"/>
                  <a:gd name="T24" fmla="*/ 295137 w 282"/>
                  <a:gd name="T25" fmla="*/ 608066 h 842"/>
                  <a:gd name="T26" fmla="*/ 77447 w 282"/>
                  <a:gd name="T27" fmla="*/ 526433 h 842"/>
                  <a:gd name="T28" fmla="*/ 90006 w 282"/>
                  <a:gd name="T29" fmla="*/ 484569 h 842"/>
                  <a:gd name="T30" fmla="*/ 295137 w 282"/>
                  <a:gd name="T31" fmla="*/ 474103 h 842"/>
                  <a:gd name="T32" fmla="*/ 295137 w 282"/>
                  <a:gd name="T33" fmla="*/ 519106 h 842"/>
                  <a:gd name="T34" fmla="*/ 104659 w 282"/>
                  <a:gd name="T35" fmla="*/ 444799 h 842"/>
                  <a:gd name="T36" fmla="*/ 117218 w 282"/>
                  <a:gd name="T37" fmla="*/ 405029 h 842"/>
                  <a:gd name="T38" fmla="*/ 295137 w 282"/>
                  <a:gd name="T39" fmla="*/ 474103 h 842"/>
                  <a:gd name="T40" fmla="*/ 141289 w 282"/>
                  <a:gd name="T41" fmla="*/ 322348 h 842"/>
                  <a:gd name="T42" fmla="*/ 295137 w 282"/>
                  <a:gd name="T43" fmla="*/ 382004 h 842"/>
                  <a:gd name="T44" fmla="*/ 295137 w 282"/>
                  <a:gd name="T45" fmla="*/ 427007 h 842"/>
                  <a:gd name="T46" fmla="*/ 128730 w 282"/>
                  <a:gd name="T47" fmla="*/ 362119 h 842"/>
                  <a:gd name="T48" fmla="*/ 141289 w 282"/>
                  <a:gd name="T49" fmla="*/ 322348 h 842"/>
                  <a:gd name="T50" fmla="*/ 166407 w 282"/>
                  <a:gd name="T51" fmla="*/ 242808 h 842"/>
                  <a:gd name="T52" fmla="*/ 295137 w 282"/>
                  <a:gd name="T53" fmla="*/ 293044 h 842"/>
                  <a:gd name="T54" fmla="*/ 295137 w 282"/>
                  <a:gd name="T55" fmla="*/ 338047 h 842"/>
                  <a:gd name="T56" fmla="*/ 153848 w 282"/>
                  <a:gd name="T57" fmla="*/ 282578 h 842"/>
                  <a:gd name="T58" fmla="*/ 166407 w 282"/>
                  <a:gd name="T59" fmla="*/ 242808 h 842"/>
                  <a:gd name="T60" fmla="*/ 295137 w 282"/>
                  <a:gd name="T61" fmla="*/ 245948 h 842"/>
                  <a:gd name="T62" fmla="*/ 178966 w 282"/>
                  <a:gd name="T63" fmla="*/ 200944 h 842"/>
                  <a:gd name="T64" fmla="*/ 191525 w 282"/>
                  <a:gd name="T65" fmla="*/ 161174 h 842"/>
                  <a:gd name="T66" fmla="*/ 295137 w 282"/>
                  <a:gd name="T67" fmla="*/ 200944 h 842"/>
                  <a:gd name="T68" fmla="*/ 295137 w 282"/>
                  <a:gd name="T69" fmla="*/ 245948 h 842"/>
                  <a:gd name="T70" fmla="*/ 218736 w 282"/>
                  <a:gd name="T71" fmla="*/ 79540 h 842"/>
                  <a:gd name="T72" fmla="*/ 295137 w 282"/>
                  <a:gd name="T73" fmla="*/ 111985 h 842"/>
                  <a:gd name="T74" fmla="*/ 295137 w 282"/>
                  <a:gd name="T75" fmla="*/ 155941 h 842"/>
                  <a:gd name="T76" fmla="*/ 203038 w 282"/>
                  <a:gd name="T77" fmla="*/ 121404 h 842"/>
                  <a:gd name="T78" fmla="*/ 218736 w 282"/>
                  <a:gd name="T79" fmla="*/ 79540 h 842"/>
                  <a:gd name="T80" fmla="*/ 242808 w 282"/>
                  <a:gd name="T81" fmla="*/ 0 h 842"/>
                  <a:gd name="T82" fmla="*/ 295137 w 282"/>
                  <a:gd name="T83" fmla="*/ 19885 h 842"/>
                  <a:gd name="T84" fmla="*/ 295137 w 282"/>
                  <a:gd name="T85" fmla="*/ 64888 h 842"/>
                  <a:gd name="T86" fmla="*/ 230249 w 282"/>
                  <a:gd name="T87" fmla="*/ 39770 h 842"/>
                  <a:gd name="T88" fmla="*/ 242808 w 282"/>
                  <a:gd name="T89" fmla="*/ 0 h 842"/>
                  <a:gd name="T90" fmla="*/ 15699 w 282"/>
                  <a:gd name="T91" fmla="*/ 727377 h 842"/>
                  <a:gd name="T92" fmla="*/ 295137 w 282"/>
                  <a:gd name="T93" fmla="*/ 836222 h 842"/>
                  <a:gd name="T94" fmla="*/ 295137 w 282"/>
                  <a:gd name="T95" fmla="*/ 881225 h 842"/>
                  <a:gd name="T96" fmla="*/ 0 w 282"/>
                  <a:gd name="T97" fmla="*/ 767147 h 842"/>
                  <a:gd name="T98" fmla="*/ 15699 w 282"/>
                  <a:gd name="T99" fmla="*/ 727377 h 8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82" h="842">
                    <a:moveTo>
                      <a:pt x="38" y="617"/>
                    </a:moveTo>
                    <a:lnTo>
                      <a:pt x="282" y="712"/>
                    </a:lnTo>
                    <a:lnTo>
                      <a:pt x="282" y="754"/>
                    </a:lnTo>
                    <a:lnTo>
                      <a:pt x="26" y="657"/>
                    </a:lnTo>
                    <a:lnTo>
                      <a:pt x="38" y="617"/>
                    </a:lnTo>
                    <a:close/>
                    <a:moveTo>
                      <a:pt x="282" y="669"/>
                    </a:moveTo>
                    <a:lnTo>
                      <a:pt x="50" y="579"/>
                    </a:lnTo>
                    <a:lnTo>
                      <a:pt x="62" y="541"/>
                    </a:lnTo>
                    <a:lnTo>
                      <a:pt x="282" y="626"/>
                    </a:lnTo>
                    <a:lnTo>
                      <a:pt x="282" y="669"/>
                    </a:lnTo>
                    <a:close/>
                    <a:moveTo>
                      <a:pt x="86" y="463"/>
                    </a:moveTo>
                    <a:lnTo>
                      <a:pt x="282" y="538"/>
                    </a:lnTo>
                    <a:lnTo>
                      <a:pt x="282" y="581"/>
                    </a:lnTo>
                    <a:lnTo>
                      <a:pt x="74" y="503"/>
                    </a:lnTo>
                    <a:lnTo>
                      <a:pt x="86" y="463"/>
                    </a:lnTo>
                    <a:close/>
                    <a:moveTo>
                      <a:pt x="282" y="453"/>
                    </a:moveTo>
                    <a:lnTo>
                      <a:pt x="282" y="496"/>
                    </a:lnTo>
                    <a:lnTo>
                      <a:pt x="100" y="425"/>
                    </a:lnTo>
                    <a:lnTo>
                      <a:pt x="112" y="387"/>
                    </a:lnTo>
                    <a:lnTo>
                      <a:pt x="282" y="453"/>
                    </a:lnTo>
                    <a:close/>
                    <a:moveTo>
                      <a:pt x="135" y="308"/>
                    </a:moveTo>
                    <a:lnTo>
                      <a:pt x="282" y="365"/>
                    </a:lnTo>
                    <a:lnTo>
                      <a:pt x="282" y="408"/>
                    </a:lnTo>
                    <a:lnTo>
                      <a:pt x="123" y="346"/>
                    </a:lnTo>
                    <a:lnTo>
                      <a:pt x="135" y="308"/>
                    </a:lnTo>
                    <a:close/>
                    <a:moveTo>
                      <a:pt x="159" y="232"/>
                    </a:moveTo>
                    <a:lnTo>
                      <a:pt x="282" y="280"/>
                    </a:lnTo>
                    <a:lnTo>
                      <a:pt x="282" y="323"/>
                    </a:lnTo>
                    <a:lnTo>
                      <a:pt x="147" y="270"/>
                    </a:lnTo>
                    <a:lnTo>
                      <a:pt x="159" y="232"/>
                    </a:lnTo>
                    <a:close/>
                    <a:moveTo>
                      <a:pt x="282" y="235"/>
                    </a:moveTo>
                    <a:lnTo>
                      <a:pt x="171" y="192"/>
                    </a:lnTo>
                    <a:lnTo>
                      <a:pt x="183" y="154"/>
                    </a:lnTo>
                    <a:lnTo>
                      <a:pt x="282" y="192"/>
                    </a:lnTo>
                    <a:lnTo>
                      <a:pt x="282" y="235"/>
                    </a:lnTo>
                    <a:close/>
                    <a:moveTo>
                      <a:pt x="209" y="76"/>
                    </a:moveTo>
                    <a:lnTo>
                      <a:pt x="282" y="107"/>
                    </a:lnTo>
                    <a:lnTo>
                      <a:pt x="282" y="149"/>
                    </a:lnTo>
                    <a:lnTo>
                      <a:pt x="194" y="116"/>
                    </a:lnTo>
                    <a:lnTo>
                      <a:pt x="209" y="76"/>
                    </a:lnTo>
                    <a:close/>
                    <a:moveTo>
                      <a:pt x="232" y="0"/>
                    </a:moveTo>
                    <a:lnTo>
                      <a:pt x="282" y="19"/>
                    </a:lnTo>
                    <a:lnTo>
                      <a:pt x="282" y="62"/>
                    </a:lnTo>
                    <a:lnTo>
                      <a:pt x="220" y="38"/>
                    </a:lnTo>
                    <a:lnTo>
                      <a:pt x="232" y="0"/>
                    </a:lnTo>
                    <a:close/>
                    <a:moveTo>
                      <a:pt x="15" y="695"/>
                    </a:moveTo>
                    <a:lnTo>
                      <a:pt x="282" y="799"/>
                    </a:lnTo>
                    <a:lnTo>
                      <a:pt x="282" y="842"/>
                    </a:lnTo>
                    <a:lnTo>
                      <a:pt x="0" y="733"/>
                    </a:lnTo>
                    <a:lnTo>
                      <a:pt x="15" y="695"/>
                    </a:lnTo>
                    <a:close/>
                  </a:path>
                </a:pathLst>
              </a:custGeom>
              <a:solidFill>
                <a:srgbClr val="B88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09" name="Freeform 26"/>
              <p:cNvSpPr>
                <a:spLocks noEditPoints="1"/>
              </p:cNvSpPr>
              <p:nvPr/>
            </p:nvSpPr>
            <p:spPr bwMode="auto">
              <a:xfrm>
                <a:off x="827481" y="418474"/>
                <a:ext cx="279354" cy="1003692"/>
              </a:xfrm>
              <a:custGeom>
                <a:avLst/>
                <a:gdLst>
                  <a:gd name="T0" fmla="*/ 11512 w 267"/>
                  <a:gd name="T1" fmla="*/ 854014 h 958"/>
                  <a:gd name="T2" fmla="*/ 279439 w 267"/>
                  <a:gd name="T3" fmla="*/ 955533 h 958"/>
                  <a:gd name="T4" fmla="*/ 279439 w 267"/>
                  <a:gd name="T5" fmla="*/ 1002629 h 958"/>
                  <a:gd name="T6" fmla="*/ 0 w 267"/>
                  <a:gd name="T7" fmla="*/ 893784 h 958"/>
                  <a:gd name="T8" fmla="*/ 11512 w 267"/>
                  <a:gd name="T9" fmla="*/ 854014 h 958"/>
                  <a:gd name="T10" fmla="*/ 279439 w 267"/>
                  <a:gd name="T11" fmla="*/ 866573 h 958"/>
                  <a:gd name="T12" fmla="*/ 279439 w 267"/>
                  <a:gd name="T13" fmla="*/ 911576 h 958"/>
                  <a:gd name="T14" fmla="*/ 24072 w 267"/>
                  <a:gd name="T15" fmla="*/ 812150 h 958"/>
                  <a:gd name="T16" fmla="*/ 36631 w 267"/>
                  <a:gd name="T17" fmla="*/ 772380 h 958"/>
                  <a:gd name="T18" fmla="*/ 279439 w 267"/>
                  <a:gd name="T19" fmla="*/ 866573 h 958"/>
                  <a:gd name="T20" fmla="*/ 279439 w 267"/>
                  <a:gd name="T21" fmla="*/ 821570 h 958"/>
                  <a:gd name="T22" fmla="*/ 49190 w 267"/>
                  <a:gd name="T23" fmla="*/ 732610 h 958"/>
                  <a:gd name="T24" fmla="*/ 61749 w 267"/>
                  <a:gd name="T25" fmla="*/ 692840 h 958"/>
                  <a:gd name="T26" fmla="*/ 279439 w 267"/>
                  <a:gd name="T27" fmla="*/ 774473 h 958"/>
                  <a:gd name="T28" fmla="*/ 279439 w 267"/>
                  <a:gd name="T29" fmla="*/ 821570 h 958"/>
                  <a:gd name="T30" fmla="*/ 88960 w 267"/>
                  <a:gd name="T31" fmla="*/ 611206 h 958"/>
                  <a:gd name="T32" fmla="*/ 279439 w 267"/>
                  <a:gd name="T33" fmla="*/ 685514 h 958"/>
                  <a:gd name="T34" fmla="*/ 279439 w 267"/>
                  <a:gd name="T35" fmla="*/ 729470 h 958"/>
                  <a:gd name="T36" fmla="*/ 74308 w 267"/>
                  <a:gd name="T37" fmla="*/ 650976 h 958"/>
                  <a:gd name="T38" fmla="*/ 88960 w 267"/>
                  <a:gd name="T39" fmla="*/ 611206 h 958"/>
                  <a:gd name="T40" fmla="*/ 279439 w 267"/>
                  <a:gd name="T41" fmla="*/ 640510 h 958"/>
                  <a:gd name="T42" fmla="*/ 101519 w 267"/>
                  <a:gd name="T43" fmla="*/ 571436 h 958"/>
                  <a:gd name="T44" fmla="*/ 113032 w 267"/>
                  <a:gd name="T45" fmla="*/ 528526 h 958"/>
                  <a:gd name="T46" fmla="*/ 279439 w 267"/>
                  <a:gd name="T47" fmla="*/ 593414 h 958"/>
                  <a:gd name="T48" fmla="*/ 279439 w 267"/>
                  <a:gd name="T49" fmla="*/ 640510 h 958"/>
                  <a:gd name="T50" fmla="*/ 279439 w 267"/>
                  <a:gd name="T51" fmla="*/ 548411 h 958"/>
                  <a:gd name="T52" fmla="*/ 125591 w 267"/>
                  <a:gd name="T53" fmla="*/ 488755 h 958"/>
                  <a:gd name="T54" fmla="*/ 138150 w 267"/>
                  <a:gd name="T55" fmla="*/ 448985 h 958"/>
                  <a:gd name="T56" fmla="*/ 279439 w 267"/>
                  <a:gd name="T57" fmla="*/ 504454 h 958"/>
                  <a:gd name="T58" fmla="*/ 279439 w 267"/>
                  <a:gd name="T59" fmla="*/ 548411 h 958"/>
                  <a:gd name="T60" fmla="*/ 279439 w 267"/>
                  <a:gd name="T61" fmla="*/ 0 h 958"/>
                  <a:gd name="T62" fmla="*/ 279439 w 267"/>
                  <a:gd name="T63" fmla="*/ 186292 h 958"/>
                  <a:gd name="T64" fmla="*/ 227110 w 267"/>
                  <a:gd name="T65" fmla="*/ 166407 h 958"/>
                  <a:gd name="T66" fmla="*/ 279439 w 267"/>
                  <a:gd name="T67" fmla="*/ 0 h 958"/>
                  <a:gd name="T68" fmla="*/ 279439 w 267"/>
                  <a:gd name="T69" fmla="*/ 412355 h 958"/>
                  <a:gd name="T70" fmla="*/ 279439 w 267"/>
                  <a:gd name="T71" fmla="*/ 459451 h 958"/>
                  <a:gd name="T72" fmla="*/ 150709 w 267"/>
                  <a:gd name="T73" fmla="*/ 409215 h 958"/>
                  <a:gd name="T74" fmla="*/ 163268 w 267"/>
                  <a:gd name="T75" fmla="*/ 367352 h 958"/>
                  <a:gd name="T76" fmla="*/ 279439 w 267"/>
                  <a:gd name="T77" fmla="*/ 412355 h 958"/>
                  <a:gd name="T78" fmla="*/ 279439 w 267"/>
                  <a:gd name="T79" fmla="*/ 367352 h 958"/>
                  <a:gd name="T80" fmla="*/ 175827 w 267"/>
                  <a:gd name="T81" fmla="*/ 327581 h 958"/>
                  <a:gd name="T82" fmla="*/ 187339 w 267"/>
                  <a:gd name="T83" fmla="*/ 287811 h 958"/>
                  <a:gd name="T84" fmla="*/ 279439 w 267"/>
                  <a:gd name="T85" fmla="*/ 322348 h 958"/>
                  <a:gd name="T86" fmla="*/ 279439 w 267"/>
                  <a:gd name="T87" fmla="*/ 367352 h 958"/>
                  <a:gd name="T88" fmla="*/ 279439 w 267"/>
                  <a:gd name="T89" fmla="*/ 278392 h 958"/>
                  <a:gd name="T90" fmla="*/ 203038 w 267"/>
                  <a:gd name="T91" fmla="*/ 245948 h 958"/>
                  <a:gd name="T92" fmla="*/ 214551 w 267"/>
                  <a:gd name="T93" fmla="*/ 206177 h 958"/>
                  <a:gd name="T94" fmla="*/ 279439 w 267"/>
                  <a:gd name="T95" fmla="*/ 231295 h 958"/>
                  <a:gd name="T96" fmla="*/ 279439 w 267"/>
                  <a:gd name="T97" fmla="*/ 278392 h 95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67" h="958">
                    <a:moveTo>
                      <a:pt x="11" y="816"/>
                    </a:moveTo>
                    <a:lnTo>
                      <a:pt x="267" y="913"/>
                    </a:lnTo>
                    <a:lnTo>
                      <a:pt x="267" y="958"/>
                    </a:lnTo>
                    <a:lnTo>
                      <a:pt x="0" y="854"/>
                    </a:lnTo>
                    <a:lnTo>
                      <a:pt x="11" y="816"/>
                    </a:lnTo>
                    <a:close/>
                    <a:moveTo>
                      <a:pt x="267" y="828"/>
                    </a:moveTo>
                    <a:lnTo>
                      <a:pt x="267" y="871"/>
                    </a:lnTo>
                    <a:lnTo>
                      <a:pt x="23" y="776"/>
                    </a:lnTo>
                    <a:lnTo>
                      <a:pt x="35" y="738"/>
                    </a:lnTo>
                    <a:lnTo>
                      <a:pt x="267" y="828"/>
                    </a:lnTo>
                    <a:close/>
                    <a:moveTo>
                      <a:pt x="267" y="785"/>
                    </a:moveTo>
                    <a:lnTo>
                      <a:pt x="47" y="700"/>
                    </a:lnTo>
                    <a:lnTo>
                      <a:pt x="59" y="662"/>
                    </a:lnTo>
                    <a:lnTo>
                      <a:pt x="267" y="740"/>
                    </a:lnTo>
                    <a:lnTo>
                      <a:pt x="267" y="785"/>
                    </a:lnTo>
                    <a:close/>
                    <a:moveTo>
                      <a:pt x="85" y="584"/>
                    </a:moveTo>
                    <a:lnTo>
                      <a:pt x="267" y="655"/>
                    </a:lnTo>
                    <a:lnTo>
                      <a:pt x="267" y="697"/>
                    </a:lnTo>
                    <a:lnTo>
                      <a:pt x="71" y="622"/>
                    </a:lnTo>
                    <a:lnTo>
                      <a:pt x="85" y="584"/>
                    </a:lnTo>
                    <a:close/>
                    <a:moveTo>
                      <a:pt x="267" y="612"/>
                    </a:moveTo>
                    <a:lnTo>
                      <a:pt x="97" y="546"/>
                    </a:lnTo>
                    <a:lnTo>
                      <a:pt x="108" y="505"/>
                    </a:lnTo>
                    <a:lnTo>
                      <a:pt x="267" y="567"/>
                    </a:lnTo>
                    <a:lnTo>
                      <a:pt x="267" y="612"/>
                    </a:lnTo>
                    <a:close/>
                    <a:moveTo>
                      <a:pt x="267" y="524"/>
                    </a:moveTo>
                    <a:lnTo>
                      <a:pt x="120" y="467"/>
                    </a:lnTo>
                    <a:lnTo>
                      <a:pt x="132" y="429"/>
                    </a:lnTo>
                    <a:lnTo>
                      <a:pt x="267" y="482"/>
                    </a:lnTo>
                    <a:lnTo>
                      <a:pt x="267" y="524"/>
                    </a:lnTo>
                    <a:close/>
                    <a:moveTo>
                      <a:pt x="267" y="0"/>
                    </a:moveTo>
                    <a:lnTo>
                      <a:pt x="267" y="178"/>
                    </a:lnTo>
                    <a:lnTo>
                      <a:pt x="217" y="159"/>
                    </a:lnTo>
                    <a:lnTo>
                      <a:pt x="267" y="0"/>
                    </a:lnTo>
                    <a:close/>
                    <a:moveTo>
                      <a:pt x="267" y="394"/>
                    </a:moveTo>
                    <a:lnTo>
                      <a:pt x="267" y="439"/>
                    </a:lnTo>
                    <a:lnTo>
                      <a:pt x="144" y="391"/>
                    </a:lnTo>
                    <a:lnTo>
                      <a:pt x="156" y="351"/>
                    </a:lnTo>
                    <a:lnTo>
                      <a:pt x="267" y="394"/>
                    </a:lnTo>
                    <a:close/>
                    <a:moveTo>
                      <a:pt x="267" y="351"/>
                    </a:moveTo>
                    <a:lnTo>
                      <a:pt x="168" y="313"/>
                    </a:lnTo>
                    <a:lnTo>
                      <a:pt x="179" y="275"/>
                    </a:lnTo>
                    <a:lnTo>
                      <a:pt x="267" y="308"/>
                    </a:lnTo>
                    <a:lnTo>
                      <a:pt x="267" y="351"/>
                    </a:lnTo>
                    <a:close/>
                    <a:moveTo>
                      <a:pt x="267" y="266"/>
                    </a:moveTo>
                    <a:lnTo>
                      <a:pt x="194" y="235"/>
                    </a:lnTo>
                    <a:lnTo>
                      <a:pt x="205" y="197"/>
                    </a:lnTo>
                    <a:lnTo>
                      <a:pt x="267" y="221"/>
                    </a:lnTo>
                    <a:lnTo>
                      <a:pt x="267" y="266"/>
                    </a:lnTo>
                    <a:close/>
                  </a:path>
                </a:pathLst>
              </a:custGeom>
              <a:solidFill>
                <a:srgbClr val="D9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10" name="Freeform 27"/>
              <p:cNvSpPr/>
              <p:nvPr/>
            </p:nvSpPr>
            <p:spPr bwMode="auto">
              <a:xfrm>
                <a:off x="1106836" y="418474"/>
                <a:ext cx="294169" cy="1048160"/>
              </a:xfrm>
              <a:custGeom>
                <a:avLst/>
                <a:gdLst>
                  <a:gd name="T0" fmla="*/ 0 w 281"/>
                  <a:gd name="T1" fmla="*/ 0 h 1001"/>
                  <a:gd name="T2" fmla="*/ 110938 w 281"/>
                  <a:gd name="T3" fmla="*/ 352700 h 1001"/>
                  <a:gd name="T4" fmla="*/ 294091 w 281"/>
                  <a:gd name="T5" fmla="*/ 933555 h 1001"/>
                  <a:gd name="T6" fmla="*/ 0 w 281"/>
                  <a:gd name="T7" fmla="*/ 1047633 h 1001"/>
                  <a:gd name="T8" fmla="*/ 0 w 281"/>
                  <a:gd name="T9" fmla="*/ 1002630 h 1001"/>
                  <a:gd name="T10" fmla="*/ 0 w 281"/>
                  <a:gd name="T11" fmla="*/ 955533 h 1001"/>
                  <a:gd name="T12" fmla="*/ 0 w 281"/>
                  <a:gd name="T13" fmla="*/ 911577 h 1001"/>
                  <a:gd name="T14" fmla="*/ 0 w 281"/>
                  <a:gd name="T15" fmla="*/ 866574 h 1001"/>
                  <a:gd name="T16" fmla="*/ 0 w 281"/>
                  <a:gd name="T17" fmla="*/ 821570 h 1001"/>
                  <a:gd name="T18" fmla="*/ 0 w 281"/>
                  <a:gd name="T19" fmla="*/ 774474 h 1001"/>
                  <a:gd name="T20" fmla="*/ 0 w 281"/>
                  <a:gd name="T21" fmla="*/ 729471 h 1001"/>
                  <a:gd name="T22" fmla="*/ 0 w 281"/>
                  <a:gd name="T23" fmla="*/ 685514 h 1001"/>
                  <a:gd name="T24" fmla="*/ 0 w 281"/>
                  <a:gd name="T25" fmla="*/ 640511 h 1001"/>
                  <a:gd name="T26" fmla="*/ 0 w 281"/>
                  <a:gd name="T27" fmla="*/ 593414 h 1001"/>
                  <a:gd name="T28" fmla="*/ 0 w 281"/>
                  <a:gd name="T29" fmla="*/ 548411 h 1001"/>
                  <a:gd name="T30" fmla="*/ 0 w 281"/>
                  <a:gd name="T31" fmla="*/ 504455 h 1001"/>
                  <a:gd name="T32" fmla="*/ 0 w 281"/>
                  <a:gd name="T33" fmla="*/ 459451 h 1001"/>
                  <a:gd name="T34" fmla="*/ 0 w 281"/>
                  <a:gd name="T35" fmla="*/ 412355 h 1001"/>
                  <a:gd name="T36" fmla="*/ 0 w 281"/>
                  <a:gd name="T37" fmla="*/ 367352 h 1001"/>
                  <a:gd name="T38" fmla="*/ 0 w 281"/>
                  <a:gd name="T39" fmla="*/ 322349 h 1001"/>
                  <a:gd name="T40" fmla="*/ 0 w 281"/>
                  <a:gd name="T41" fmla="*/ 278392 h 1001"/>
                  <a:gd name="T42" fmla="*/ 0 w 281"/>
                  <a:gd name="T43" fmla="*/ 231296 h 1001"/>
                  <a:gd name="T44" fmla="*/ 0 w 281"/>
                  <a:gd name="T45" fmla="*/ 186292 h 1001"/>
                  <a:gd name="T46" fmla="*/ 0 w 281"/>
                  <a:gd name="T47" fmla="*/ 0 h 10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81" h="1001">
                    <a:moveTo>
                      <a:pt x="0" y="0"/>
                    </a:moveTo>
                    <a:lnTo>
                      <a:pt x="106" y="337"/>
                    </a:lnTo>
                    <a:lnTo>
                      <a:pt x="281" y="892"/>
                    </a:lnTo>
                    <a:lnTo>
                      <a:pt x="0" y="1001"/>
                    </a:lnTo>
                    <a:lnTo>
                      <a:pt x="0" y="958"/>
                    </a:lnTo>
                    <a:lnTo>
                      <a:pt x="0" y="913"/>
                    </a:lnTo>
                    <a:lnTo>
                      <a:pt x="0" y="871"/>
                    </a:lnTo>
                    <a:lnTo>
                      <a:pt x="0" y="828"/>
                    </a:lnTo>
                    <a:lnTo>
                      <a:pt x="0" y="785"/>
                    </a:lnTo>
                    <a:lnTo>
                      <a:pt x="0" y="740"/>
                    </a:lnTo>
                    <a:lnTo>
                      <a:pt x="0" y="697"/>
                    </a:lnTo>
                    <a:lnTo>
                      <a:pt x="0" y="655"/>
                    </a:lnTo>
                    <a:lnTo>
                      <a:pt x="0" y="612"/>
                    </a:lnTo>
                    <a:lnTo>
                      <a:pt x="0" y="567"/>
                    </a:lnTo>
                    <a:lnTo>
                      <a:pt x="0" y="524"/>
                    </a:lnTo>
                    <a:lnTo>
                      <a:pt x="0" y="482"/>
                    </a:lnTo>
                    <a:lnTo>
                      <a:pt x="0" y="439"/>
                    </a:lnTo>
                    <a:lnTo>
                      <a:pt x="0" y="394"/>
                    </a:lnTo>
                    <a:lnTo>
                      <a:pt x="0" y="351"/>
                    </a:lnTo>
                    <a:lnTo>
                      <a:pt x="0" y="308"/>
                    </a:lnTo>
                    <a:lnTo>
                      <a:pt x="0" y="266"/>
                    </a:lnTo>
                    <a:lnTo>
                      <a:pt x="0" y="221"/>
                    </a:lnTo>
                    <a:lnTo>
                      <a:pt x="0" y="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C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11" name="Freeform 28"/>
              <p:cNvSpPr>
                <a:spLocks noEditPoints="1"/>
              </p:cNvSpPr>
              <p:nvPr/>
            </p:nvSpPr>
            <p:spPr bwMode="auto">
              <a:xfrm>
                <a:off x="14814" y="511644"/>
                <a:ext cx="279354" cy="1003692"/>
              </a:xfrm>
              <a:custGeom>
                <a:avLst/>
                <a:gdLst>
                  <a:gd name="T0" fmla="*/ 279439 w 267"/>
                  <a:gd name="T1" fmla="*/ 774473 h 958"/>
                  <a:gd name="T2" fmla="*/ 279439 w 267"/>
                  <a:gd name="T3" fmla="*/ 821570 h 958"/>
                  <a:gd name="T4" fmla="*/ 49190 w 267"/>
                  <a:gd name="T5" fmla="*/ 732610 h 958"/>
                  <a:gd name="T6" fmla="*/ 61749 w 267"/>
                  <a:gd name="T7" fmla="*/ 692840 h 958"/>
                  <a:gd name="T8" fmla="*/ 279439 w 267"/>
                  <a:gd name="T9" fmla="*/ 774473 h 958"/>
                  <a:gd name="T10" fmla="*/ 279439 w 267"/>
                  <a:gd name="T11" fmla="*/ 729470 h 958"/>
                  <a:gd name="T12" fmla="*/ 74308 w 267"/>
                  <a:gd name="T13" fmla="*/ 649930 h 958"/>
                  <a:gd name="T14" fmla="*/ 88960 w 267"/>
                  <a:gd name="T15" fmla="*/ 610159 h 958"/>
                  <a:gd name="T16" fmla="*/ 279439 w 267"/>
                  <a:gd name="T17" fmla="*/ 685514 h 958"/>
                  <a:gd name="T18" fmla="*/ 279439 w 267"/>
                  <a:gd name="T19" fmla="*/ 729470 h 958"/>
                  <a:gd name="T20" fmla="*/ 101519 w 267"/>
                  <a:gd name="T21" fmla="*/ 570389 h 958"/>
                  <a:gd name="T22" fmla="*/ 113032 w 267"/>
                  <a:gd name="T23" fmla="*/ 528526 h 958"/>
                  <a:gd name="T24" fmla="*/ 279439 w 267"/>
                  <a:gd name="T25" fmla="*/ 593414 h 958"/>
                  <a:gd name="T26" fmla="*/ 279439 w 267"/>
                  <a:gd name="T27" fmla="*/ 640510 h 958"/>
                  <a:gd name="T28" fmla="*/ 101519 w 267"/>
                  <a:gd name="T29" fmla="*/ 570389 h 958"/>
                  <a:gd name="T30" fmla="*/ 279439 w 267"/>
                  <a:gd name="T31" fmla="*/ 548411 h 958"/>
                  <a:gd name="T32" fmla="*/ 125591 w 267"/>
                  <a:gd name="T33" fmla="*/ 488755 h 958"/>
                  <a:gd name="T34" fmla="*/ 138150 w 267"/>
                  <a:gd name="T35" fmla="*/ 448985 h 958"/>
                  <a:gd name="T36" fmla="*/ 279439 w 267"/>
                  <a:gd name="T37" fmla="*/ 503408 h 958"/>
                  <a:gd name="T38" fmla="*/ 279439 w 267"/>
                  <a:gd name="T39" fmla="*/ 548411 h 958"/>
                  <a:gd name="T40" fmla="*/ 279439 w 267"/>
                  <a:gd name="T41" fmla="*/ 459451 h 958"/>
                  <a:gd name="T42" fmla="*/ 150709 w 267"/>
                  <a:gd name="T43" fmla="*/ 409215 h 958"/>
                  <a:gd name="T44" fmla="*/ 163268 w 267"/>
                  <a:gd name="T45" fmla="*/ 367352 h 958"/>
                  <a:gd name="T46" fmla="*/ 279439 w 267"/>
                  <a:gd name="T47" fmla="*/ 412355 h 958"/>
                  <a:gd name="T48" fmla="*/ 279439 w 267"/>
                  <a:gd name="T49" fmla="*/ 459451 h 958"/>
                  <a:gd name="T50" fmla="*/ 279439 w 267"/>
                  <a:gd name="T51" fmla="*/ 0 h 958"/>
                  <a:gd name="T52" fmla="*/ 279439 w 267"/>
                  <a:gd name="T53" fmla="*/ 186292 h 958"/>
                  <a:gd name="T54" fmla="*/ 227110 w 267"/>
                  <a:gd name="T55" fmla="*/ 166407 h 958"/>
                  <a:gd name="T56" fmla="*/ 279439 w 267"/>
                  <a:gd name="T57" fmla="*/ 0 h 958"/>
                  <a:gd name="T58" fmla="*/ 187339 w 267"/>
                  <a:gd name="T59" fmla="*/ 287811 h 958"/>
                  <a:gd name="T60" fmla="*/ 279439 w 267"/>
                  <a:gd name="T61" fmla="*/ 322348 h 958"/>
                  <a:gd name="T62" fmla="*/ 279439 w 267"/>
                  <a:gd name="T63" fmla="*/ 367352 h 958"/>
                  <a:gd name="T64" fmla="*/ 177920 w 267"/>
                  <a:gd name="T65" fmla="*/ 327581 h 958"/>
                  <a:gd name="T66" fmla="*/ 187339 w 267"/>
                  <a:gd name="T67" fmla="*/ 287811 h 958"/>
                  <a:gd name="T68" fmla="*/ 279439 w 267"/>
                  <a:gd name="T69" fmla="*/ 277345 h 958"/>
                  <a:gd name="T70" fmla="*/ 203038 w 267"/>
                  <a:gd name="T71" fmla="*/ 248041 h 958"/>
                  <a:gd name="T72" fmla="*/ 214551 w 267"/>
                  <a:gd name="T73" fmla="*/ 206177 h 958"/>
                  <a:gd name="T74" fmla="*/ 279439 w 267"/>
                  <a:gd name="T75" fmla="*/ 230249 h 958"/>
                  <a:gd name="T76" fmla="*/ 279439 w 267"/>
                  <a:gd name="T77" fmla="*/ 277345 h 958"/>
                  <a:gd name="T78" fmla="*/ 279439 w 267"/>
                  <a:gd name="T79" fmla="*/ 1002629 h 958"/>
                  <a:gd name="T80" fmla="*/ 0 w 267"/>
                  <a:gd name="T81" fmla="*/ 893784 h 958"/>
                  <a:gd name="T82" fmla="*/ 11512 w 267"/>
                  <a:gd name="T83" fmla="*/ 854014 h 958"/>
                  <a:gd name="T84" fmla="*/ 279439 w 267"/>
                  <a:gd name="T85" fmla="*/ 955533 h 958"/>
                  <a:gd name="T86" fmla="*/ 279439 w 267"/>
                  <a:gd name="T87" fmla="*/ 1002629 h 958"/>
                  <a:gd name="T88" fmla="*/ 36631 w 267"/>
                  <a:gd name="T89" fmla="*/ 772380 h 958"/>
                  <a:gd name="T90" fmla="*/ 279439 w 267"/>
                  <a:gd name="T91" fmla="*/ 866573 h 958"/>
                  <a:gd name="T92" fmla="*/ 279439 w 267"/>
                  <a:gd name="T93" fmla="*/ 910529 h 958"/>
                  <a:gd name="T94" fmla="*/ 24072 w 267"/>
                  <a:gd name="T95" fmla="*/ 814244 h 958"/>
                  <a:gd name="T96" fmla="*/ 36631 w 267"/>
                  <a:gd name="T97" fmla="*/ 772380 h 95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67" h="958">
                    <a:moveTo>
                      <a:pt x="267" y="740"/>
                    </a:moveTo>
                    <a:lnTo>
                      <a:pt x="267" y="785"/>
                    </a:lnTo>
                    <a:lnTo>
                      <a:pt x="47" y="700"/>
                    </a:lnTo>
                    <a:lnTo>
                      <a:pt x="59" y="662"/>
                    </a:lnTo>
                    <a:lnTo>
                      <a:pt x="267" y="740"/>
                    </a:lnTo>
                    <a:close/>
                    <a:moveTo>
                      <a:pt x="267" y="697"/>
                    </a:moveTo>
                    <a:lnTo>
                      <a:pt x="71" y="621"/>
                    </a:lnTo>
                    <a:lnTo>
                      <a:pt x="85" y="583"/>
                    </a:lnTo>
                    <a:lnTo>
                      <a:pt x="267" y="655"/>
                    </a:lnTo>
                    <a:lnTo>
                      <a:pt x="267" y="697"/>
                    </a:lnTo>
                    <a:close/>
                    <a:moveTo>
                      <a:pt x="97" y="545"/>
                    </a:moveTo>
                    <a:lnTo>
                      <a:pt x="108" y="505"/>
                    </a:lnTo>
                    <a:lnTo>
                      <a:pt x="267" y="567"/>
                    </a:lnTo>
                    <a:lnTo>
                      <a:pt x="267" y="612"/>
                    </a:lnTo>
                    <a:lnTo>
                      <a:pt x="97" y="545"/>
                    </a:lnTo>
                    <a:close/>
                    <a:moveTo>
                      <a:pt x="267" y="524"/>
                    </a:moveTo>
                    <a:lnTo>
                      <a:pt x="120" y="467"/>
                    </a:lnTo>
                    <a:lnTo>
                      <a:pt x="132" y="429"/>
                    </a:lnTo>
                    <a:lnTo>
                      <a:pt x="267" y="481"/>
                    </a:lnTo>
                    <a:lnTo>
                      <a:pt x="267" y="524"/>
                    </a:lnTo>
                    <a:close/>
                    <a:moveTo>
                      <a:pt x="267" y="439"/>
                    </a:moveTo>
                    <a:lnTo>
                      <a:pt x="144" y="391"/>
                    </a:lnTo>
                    <a:lnTo>
                      <a:pt x="156" y="351"/>
                    </a:lnTo>
                    <a:lnTo>
                      <a:pt x="267" y="394"/>
                    </a:lnTo>
                    <a:lnTo>
                      <a:pt x="267" y="439"/>
                    </a:lnTo>
                    <a:close/>
                    <a:moveTo>
                      <a:pt x="267" y="0"/>
                    </a:moveTo>
                    <a:lnTo>
                      <a:pt x="267" y="178"/>
                    </a:lnTo>
                    <a:lnTo>
                      <a:pt x="217" y="159"/>
                    </a:lnTo>
                    <a:lnTo>
                      <a:pt x="267" y="0"/>
                    </a:lnTo>
                    <a:close/>
                    <a:moveTo>
                      <a:pt x="179" y="275"/>
                    </a:moveTo>
                    <a:lnTo>
                      <a:pt x="267" y="308"/>
                    </a:lnTo>
                    <a:lnTo>
                      <a:pt x="267" y="351"/>
                    </a:lnTo>
                    <a:lnTo>
                      <a:pt x="170" y="313"/>
                    </a:lnTo>
                    <a:lnTo>
                      <a:pt x="179" y="275"/>
                    </a:lnTo>
                    <a:close/>
                    <a:moveTo>
                      <a:pt x="267" y="265"/>
                    </a:moveTo>
                    <a:lnTo>
                      <a:pt x="194" y="237"/>
                    </a:lnTo>
                    <a:lnTo>
                      <a:pt x="205" y="197"/>
                    </a:lnTo>
                    <a:lnTo>
                      <a:pt x="267" y="220"/>
                    </a:lnTo>
                    <a:lnTo>
                      <a:pt x="267" y="265"/>
                    </a:lnTo>
                    <a:close/>
                    <a:moveTo>
                      <a:pt x="267" y="958"/>
                    </a:moveTo>
                    <a:lnTo>
                      <a:pt x="0" y="854"/>
                    </a:lnTo>
                    <a:lnTo>
                      <a:pt x="11" y="816"/>
                    </a:lnTo>
                    <a:lnTo>
                      <a:pt x="267" y="913"/>
                    </a:lnTo>
                    <a:lnTo>
                      <a:pt x="267" y="958"/>
                    </a:lnTo>
                    <a:close/>
                    <a:moveTo>
                      <a:pt x="35" y="738"/>
                    </a:moveTo>
                    <a:lnTo>
                      <a:pt x="267" y="828"/>
                    </a:lnTo>
                    <a:lnTo>
                      <a:pt x="267" y="870"/>
                    </a:lnTo>
                    <a:lnTo>
                      <a:pt x="23" y="778"/>
                    </a:lnTo>
                    <a:lnTo>
                      <a:pt x="35" y="738"/>
                    </a:lnTo>
                    <a:close/>
                  </a:path>
                </a:pathLst>
              </a:custGeom>
              <a:solidFill>
                <a:srgbClr val="5D97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12" name="Freeform 29"/>
              <p:cNvSpPr>
                <a:spLocks noEditPoints="1"/>
              </p:cNvSpPr>
              <p:nvPr/>
            </p:nvSpPr>
            <p:spPr bwMode="auto">
              <a:xfrm>
                <a:off x="0" y="676809"/>
                <a:ext cx="294168" cy="882996"/>
              </a:xfrm>
              <a:custGeom>
                <a:avLst/>
                <a:gdLst>
                  <a:gd name="T0" fmla="*/ 295137 w 282"/>
                  <a:gd name="T1" fmla="*/ 608066 h 842"/>
                  <a:gd name="T2" fmla="*/ 77447 w 282"/>
                  <a:gd name="T3" fmla="*/ 526433 h 842"/>
                  <a:gd name="T4" fmla="*/ 90006 w 282"/>
                  <a:gd name="T5" fmla="*/ 483523 h 842"/>
                  <a:gd name="T6" fmla="*/ 295137 w 282"/>
                  <a:gd name="T7" fmla="*/ 563063 h 842"/>
                  <a:gd name="T8" fmla="*/ 295137 w 282"/>
                  <a:gd name="T9" fmla="*/ 608066 h 842"/>
                  <a:gd name="T10" fmla="*/ 295137 w 282"/>
                  <a:gd name="T11" fmla="*/ 382004 h 842"/>
                  <a:gd name="T12" fmla="*/ 295137 w 282"/>
                  <a:gd name="T13" fmla="*/ 427007 h 842"/>
                  <a:gd name="T14" fmla="*/ 128730 w 282"/>
                  <a:gd name="T15" fmla="*/ 362119 h 842"/>
                  <a:gd name="T16" fmla="*/ 141289 w 282"/>
                  <a:gd name="T17" fmla="*/ 322348 h 842"/>
                  <a:gd name="T18" fmla="*/ 295137 w 282"/>
                  <a:gd name="T19" fmla="*/ 382004 h 842"/>
                  <a:gd name="T20" fmla="*/ 117218 w 282"/>
                  <a:gd name="T21" fmla="*/ 403982 h 842"/>
                  <a:gd name="T22" fmla="*/ 295137 w 282"/>
                  <a:gd name="T23" fmla="*/ 474103 h 842"/>
                  <a:gd name="T24" fmla="*/ 295137 w 282"/>
                  <a:gd name="T25" fmla="*/ 519106 h 842"/>
                  <a:gd name="T26" fmla="*/ 104659 w 282"/>
                  <a:gd name="T27" fmla="*/ 443752 h 842"/>
                  <a:gd name="T28" fmla="*/ 117218 w 282"/>
                  <a:gd name="T29" fmla="*/ 403982 h 842"/>
                  <a:gd name="T30" fmla="*/ 166407 w 282"/>
                  <a:gd name="T31" fmla="*/ 242808 h 842"/>
                  <a:gd name="T32" fmla="*/ 295137 w 282"/>
                  <a:gd name="T33" fmla="*/ 293044 h 842"/>
                  <a:gd name="T34" fmla="*/ 295137 w 282"/>
                  <a:gd name="T35" fmla="*/ 337001 h 842"/>
                  <a:gd name="T36" fmla="*/ 153848 w 282"/>
                  <a:gd name="T37" fmla="*/ 282578 h 842"/>
                  <a:gd name="T38" fmla="*/ 166407 w 282"/>
                  <a:gd name="T39" fmla="*/ 242808 h 842"/>
                  <a:gd name="T40" fmla="*/ 193618 w 282"/>
                  <a:gd name="T41" fmla="*/ 161174 h 842"/>
                  <a:gd name="T42" fmla="*/ 295137 w 282"/>
                  <a:gd name="T43" fmla="*/ 200944 h 842"/>
                  <a:gd name="T44" fmla="*/ 295137 w 282"/>
                  <a:gd name="T45" fmla="*/ 245948 h 842"/>
                  <a:gd name="T46" fmla="*/ 178966 w 282"/>
                  <a:gd name="T47" fmla="*/ 200944 h 842"/>
                  <a:gd name="T48" fmla="*/ 193618 w 282"/>
                  <a:gd name="T49" fmla="*/ 161174 h 842"/>
                  <a:gd name="T50" fmla="*/ 203038 w 282"/>
                  <a:gd name="T51" fmla="*/ 121404 h 842"/>
                  <a:gd name="T52" fmla="*/ 218736 w 282"/>
                  <a:gd name="T53" fmla="*/ 81634 h 842"/>
                  <a:gd name="T54" fmla="*/ 295137 w 282"/>
                  <a:gd name="T55" fmla="*/ 110938 h 842"/>
                  <a:gd name="T56" fmla="*/ 295137 w 282"/>
                  <a:gd name="T57" fmla="*/ 155941 h 842"/>
                  <a:gd name="T58" fmla="*/ 203038 w 282"/>
                  <a:gd name="T59" fmla="*/ 121404 h 842"/>
                  <a:gd name="T60" fmla="*/ 242808 w 282"/>
                  <a:gd name="T61" fmla="*/ 0 h 842"/>
                  <a:gd name="T62" fmla="*/ 295137 w 282"/>
                  <a:gd name="T63" fmla="*/ 19885 h 842"/>
                  <a:gd name="T64" fmla="*/ 295137 w 282"/>
                  <a:gd name="T65" fmla="*/ 63842 h 842"/>
                  <a:gd name="T66" fmla="*/ 230249 w 282"/>
                  <a:gd name="T67" fmla="*/ 39770 h 842"/>
                  <a:gd name="T68" fmla="*/ 242808 w 282"/>
                  <a:gd name="T69" fmla="*/ 0 h 842"/>
                  <a:gd name="T70" fmla="*/ 15699 w 282"/>
                  <a:gd name="T71" fmla="*/ 727377 h 842"/>
                  <a:gd name="T72" fmla="*/ 295137 w 282"/>
                  <a:gd name="T73" fmla="*/ 836222 h 842"/>
                  <a:gd name="T74" fmla="*/ 295137 w 282"/>
                  <a:gd name="T75" fmla="*/ 881225 h 842"/>
                  <a:gd name="T76" fmla="*/ 0 w 282"/>
                  <a:gd name="T77" fmla="*/ 767147 h 842"/>
                  <a:gd name="T78" fmla="*/ 15699 w 282"/>
                  <a:gd name="T79" fmla="*/ 727377 h 842"/>
                  <a:gd name="T80" fmla="*/ 295137 w 282"/>
                  <a:gd name="T81" fmla="*/ 789125 h 842"/>
                  <a:gd name="T82" fmla="*/ 27211 w 282"/>
                  <a:gd name="T83" fmla="*/ 687607 h 842"/>
                  <a:gd name="T84" fmla="*/ 39770 w 282"/>
                  <a:gd name="T85" fmla="*/ 647836 h 842"/>
                  <a:gd name="T86" fmla="*/ 295137 w 282"/>
                  <a:gd name="T87" fmla="*/ 744122 h 842"/>
                  <a:gd name="T88" fmla="*/ 295137 w 282"/>
                  <a:gd name="T89" fmla="*/ 789125 h 842"/>
                  <a:gd name="T90" fmla="*/ 295137 w 282"/>
                  <a:gd name="T91" fmla="*/ 700166 h 842"/>
                  <a:gd name="T92" fmla="*/ 52329 w 282"/>
                  <a:gd name="T93" fmla="*/ 605973 h 842"/>
                  <a:gd name="T94" fmla="*/ 64888 w 282"/>
                  <a:gd name="T95" fmla="*/ 566203 h 842"/>
                  <a:gd name="T96" fmla="*/ 295137 w 282"/>
                  <a:gd name="T97" fmla="*/ 655163 h 842"/>
                  <a:gd name="T98" fmla="*/ 295137 w 282"/>
                  <a:gd name="T99" fmla="*/ 700166 h 8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82" h="842">
                    <a:moveTo>
                      <a:pt x="282" y="581"/>
                    </a:moveTo>
                    <a:lnTo>
                      <a:pt x="74" y="503"/>
                    </a:lnTo>
                    <a:lnTo>
                      <a:pt x="86" y="462"/>
                    </a:lnTo>
                    <a:lnTo>
                      <a:pt x="282" y="538"/>
                    </a:lnTo>
                    <a:lnTo>
                      <a:pt x="282" y="581"/>
                    </a:lnTo>
                    <a:close/>
                    <a:moveTo>
                      <a:pt x="282" y="365"/>
                    </a:moveTo>
                    <a:lnTo>
                      <a:pt x="282" y="408"/>
                    </a:lnTo>
                    <a:lnTo>
                      <a:pt x="123" y="346"/>
                    </a:lnTo>
                    <a:lnTo>
                      <a:pt x="135" y="308"/>
                    </a:lnTo>
                    <a:lnTo>
                      <a:pt x="282" y="365"/>
                    </a:lnTo>
                    <a:close/>
                    <a:moveTo>
                      <a:pt x="112" y="386"/>
                    </a:moveTo>
                    <a:lnTo>
                      <a:pt x="282" y="453"/>
                    </a:lnTo>
                    <a:lnTo>
                      <a:pt x="282" y="496"/>
                    </a:lnTo>
                    <a:lnTo>
                      <a:pt x="100" y="424"/>
                    </a:lnTo>
                    <a:lnTo>
                      <a:pt x="112" y="386"/>
                    </a:lnTo>
                    <a:close/>
                    <a:moveTo>
                      <a:pt x="159" y="232"/>
                    </a:moveTo>
                    <a:lnTo>
                      <a:pt x="282" y="280"/>
                    </a:lnTo>
                    <a:lnTo>
                      <a:pt x="282" y="322"/>
                    </a:lnTo>
                    <a:lnTo>
                      <a:pt x="147" y="270"/>
                    </a:lnTo>
                    <a:lnTo>
                      <a:pt x="159" y="232"/>
                    </a:lnTo>
                    <a:close/>
                    <a:moveTo>
                      <a:pt x="185" y="154"/>
                    </a:moveTo>
                    <a:lnTo>
                      <a:pt x="282" y="192"/>
                    </a:lnTo>
                    <a:lnTo>
                      <a:pt x="282" y="235"/>
                    </a:lnTo>
                    <a:lnTo>
                      <a:pt x="171" y="192"/>
                    </a:lnTo>
                    <a:lnTo>
                      <a:pt x="185" y="154"/>
                    </a:lnTo>
                    <a:close/>
                    <a:moveTo>
                      <a:pt x="194" y="116"/>
                    </a:moveTo>
                    <a:lnTo>
                      <a:pt x="209" y="78"/>
                    </a:lnTo>
                    <a:lnTo>
                      <a:pt x="282" y="106"/>
                    </a:lnTo>
                    <a:lnTo>
                      <a:pt x="282" y="149"/>
                    </a:lnTo>
                    <a:lnTo>
                      <a:pt x="194" y="116"/>
                    </a:lnTo>
                    <a:close/>
                    <a:moveTo>
                      <a:pt x="232" y="0"/>
                    </a:moveTo>
                    <a:lnTo>
                      <a:pt x="282" y="19"/>
                    </a:lnTo>
                    <a:lnTo>
                      <a:pt x="282" y="61"/>
                    </a:lnTo>
                    <a:lnTo>
                      <a:pt x="220" y="38"/>
                    </a:lnTo>
                    <a:lnTo>
                      <a:pt x="232" y="0"/>
                    </a:lnTo>
                    <a:close/>
                    <a:moveTo>
                      <a:pt x="15" y="695"/>
                    </a:moveTo>
                    <a:lnTo>
                      <a:pt x="282" y="799"/>
                    </a:lnTo>
                    <a:lnTo>
                      <a:pt x="282" y="842"/>
                    </a:lnTo>
                    <a:lnTo>
                      <a:pt x="0" y="733"/>
                    </a:lnTo>
                    <a:lnTo>
                      <a:pt x="15" y="695"/>
                    </a:lnTo>
                    <a:close/>
                    <a:moveTo>
                      <a:pt x="282" y="754"/>
                    </a:moveTo>
                    <a:lnTo>
                      <a:pt x="26" y="657"/>
                    </a:lnTo>
                    <a:lnTo>
                      <a:pt x="38" y="619"/>
                    </a:lnTo>
                    <a:lnTo>
                      <a:pt x="282" y="711"/>
                    </a:lnTo>
                    <a:lnTo>
                      <a:pt x="282" y="754"/>
                    </a:lnTo>
                    <a:close/>
                    <a:moveTo>
                      <a:pt x="282" y="669"/>
                    </a:moveTo>
                    <a:lnTo>
                      <a:pt x="50" y="579"/>
                    </a:lnTo>
                    <a:lnTo>
                      <a:pt x="62" y="541"/>
                    </a:lnTo>
                    <a:lnTo>
                      <a:pt x="282" y="626"/>
                    </a:lnTo>
                    <a:lnTo>
                      <a:pt x="282" y="669"/>
                    </a:lnTo>
                    <a:close/>
                  </a:path>
                </a:pathLst>
              </a:custGeom>
              <a:solidFill>
                <a:srgbClr val="57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13" name="Freeform 30"/>
              <p:cNvSpPr/>
              <p:nvPr/>
            </p:nvSpPr>
            <p:spPr bwMode="auto">
              <a:xfrm>
                <a:off x="294168" y="511644"/>
                <a:ext cx="294169" cy="1048160"/>
              </a:xfrm>
              <a:custGeom>
                <a:avLst/>
                <a:gdLst>
                  <a:gd name="T0" fmla="*/ 0 w 281"/>
                  <a:gd name="T1" fmla="*/ 0 h 1001"/>
                  <a:gd name="T2" fmla="*/ 110938 w 281"/>
                  <a:gd name="T3" fmla="*/ 352700 h 1001"/>
                  <a:gd name="T4" fmla="*/ 294091 w 281"/>
                  <a:gd name="T5" fmla="*/ 933555 h 1001"/>
                  <a:gd name="T6" fmla="*/ 0 w 281"/>
                  <a:gd name="T7" fmla="*/ 1047633 h 1001"/>
                  <a:gd name="T8" fmla="*/ 0 w 281"/>
                  <a:gd name="T9" fmla="*/ 1002630 h 1001"/>
                  <a:gd name="T10" fmla="*/ 0 w 281"/>
                  <a:gd name="T11" fmla="*/ 955533 h 1001"/>
                  <a:gd name="T12" fmla="*/ 0 w 281"/>
                  <a:gd name="T13" fmla="*/ 910530 h 1001"/>
                  <a:gd name="T14" fmla="*/ 0 w 281"/>
                  <a:gd name="T15" fmla="*/ 866574 h 1001"/>
                  <a:gd name="T16" fmla="*/ 0 w 281"/>
                  <a:gd name="T17" fmla="*/ 821570 h 1001"/>
                  <a:gd name="T18" fmla="*/ 0 w 281"/>
                  <a:gd name="T19" fmla="*/ 774474 h 1001"/>
                  <a:gd name="T20" fmla="*/ 0 w 281"/>
                  <a:gd name="T21" fmla="*/ 729471 h 1001"/>
                  <a:gd name="T22" fmla="*/ 0 w 281"/>
                  <a:gd name="T23" fmla="*/ 685514 h 1001"/>
                  <a:gd name="T24" fmla="*/ 0 w 281"/>
                  <a:gd name="T25" fmla="*/ 640511 h 1001"/>
                  <a:gd name="T26" fmla="*/ 0 w 281"/>
                  <a:gd name="T27" fmla="*/ 593414 h 1001"/>
                  <a:gd name="T28" fmla="*/ 0 w 281"/>
                  <a:gd name="T29" fmla="*/ 548411 h 1001"/>
                  <a:gd name="T30" fmla="*/ 0 w 281"/>
                  <a:gd name="T31" fmla="*/ 503408 h 1001"/>
                  <a:gd name="T32" fmla="*/ 0 w 281"/>
                  <a:gd name="T33" fmla="*/ 459451 h 1001"/>
                  <a:gd name="T34" fmla="*/ 0 w 281"/>
                  <a:gd name="T35" fmla="*/ 412355 h 1001"/>
                  <a:gd name="T36" fmla="*/ 0 w 281"/>
                  <a:gd name="T37" fmla="*/ 367352 h 1001"/>
                  <a:gd name="T38" fmla="*/ 0 w 281"/>
                  <a:gd name="T39" fmla="*/ 322349 h 1001"/>
                  <a:gd name="T40" fmla="*/ 0 w 281"/>
                  <a:gd name="T41" fmla="*/ 277345 h 1001"/>
                  <a:gd name="T42" fmla="*/ 0 w 281"/>
                  <a:gd name="T43" fmla="*/ 230249 h 1001"/>
                  <a:gd name="T44" fmla="*/ 0 w 281"/>
                  <a:gd name="T45" fmla="*/ 186292 h 1001"/>
                  <a:gd name="T46" fmla="*/ 0 w 281"/>
                  <a:gd name="T47" fmla="*/ 0 h 10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81" h="1001">
                    <a:moveTo>
                      <a:pt x="0" y="0"/>
                    </a:moveTo>
                    <a:lnTo>
                      <a:pt x="106" y="337"/>
                    </a:lnTo>
                    <a:lnTo>
                      <a:pt x="281" y="892"/>
                    </a:lnTo>
                    <a:lnTo>
                      <a:pt x="0" y="1001"/>
                    </a:lnTo>
                    <a:lnTo>
                      <a:pt x="0" y="958"/>
                    </a:lnTo>
                    <a:lnTo>
                      <a:pt x="0" y="913"/>
                    </a:lnTo>
                    <a:lnTo>
                      <a:pt x="0" y="870"/>
                    </a:lnTo>
                    <a:lnTo>
                      <a:pt x="0" y="828"/>
                    </a:lnTo>
                    <a:lnTo>
                      <a:pt x="0" y="785"/>
                    </a:lnTo>
                    <a:lnTo>
                      <a:pt x="0" y="740"/>
                    </a:lnTo>
                    <a:lnTo>
                      <a:pt x="0" y="697"/>
                    </a:lnTo>
                    <a:lnTo>
                      <a:pt x="0" y="655"/>
                    </a:lnTo>
                    <a:lnTo>
                      <a:pt x="0" y="612"/>
                    </a:lnTo>
                    <a:lnTo>
                      <a:pt x="0" y="567"/>
                    </a:lnTo>
                    <a:lnTo>
                      <a:pt x="0" y="524"/>
                    </a:lnTo>
                    <a:lnTo>
                      <a:pt x="0" y="481"/>
                    </a:lnTo>
                    <a:lnTo>
                      <a:pt x="0" y="439"/>
                    </a:lnTo>
                    <a:lnTo>
                      <a:pt x="0" y="394"/>
                    </a:lnTo>
                    <a:lnTo>
                      <a:pt x="0" y="351"/>
                    </a:lnTo>
                    <a:lnTo>
                      <a:pt x="0" y="308"/>
                    </a:lnTo>
                    <a:lnTo>
                      <a:pt x="0" y="265"/>
                    </a:lnTo>
                    <a:lnTo>
                      <a:pt x="0" y="220"/>
                    </a:lnTo>
                    <a:lnTo>
                      <a:pt x="0" y="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C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14" name="Freeform 31"/>
              <p:cNvSpPr>
                <a:spLocks noEditPoints="1"/>
              </p:cNvSpPr>
              <p:nvPr/>
            </p:nvSpPr>
            <p:spPr bwMode="auto">
              <a:xfrm>
                <a:off x="1254978" y="1468751"/>
                <a:ext cx="285704" cy="110110"/>
              </a:xfrm>
              <a:custGeom>
                <a:avLst/>
                <a:gdLst>
                  <a:gd name="T0" fmla="*/ 227110 w 274"/>
                  <a:gd name="T1" fmla="*/ 55469 h 105"/>
                  <a:gd name="T2" fmla="*/ 143383 w 274"/>
                  <a:gd name="T3" fmla="*/ 23025 h 105"/>
                  <a:gd name="T4" fmla="*/ 58609 w 274"/>
                  <a:gd name="T5" fmla="*/ 55469 h 105"/>
                  <a:gd name="T6" fmla="*/ 143383 w 274"/>
                  <a:gd name="T7" fmla="*/ 87914 h 105"/>
                  <a:gd name="T8" fmla="*/ 227110 w 274"/>
                  <a:gd name="T9" fmla="*/ 55469 h 105"/>
                  <a:gd name="T10" fmla="*/ 177920 w 274"/>
                  <a:gd name="T11" fmla="*/ 55469 h 105"/>
                  <a:gd name="T12" fmla="*/ 143383 w 274"/>
                  <a:gd name="T13" fmla="*/ 68028 h 105"/>
                  <a:gd name="T14" fmla="*/ 108845 w 274"/>
                  <a:gd name="T15" fmla="*/ 55469 h 105"/>
                  <a:gd name="T16" fmla="*/ 143383 w 274"/>
                  <a:gd name="T17" fmla="*/ 42910 h 105"/>
                  <a:gd name="T18" fmla="*/ 177920 w 274"/>
                  <a:gd name="T19" fmla="*/ 55469 h 105"/>
                  <a:gd name="T20" fmla="*/ 143383 w 274"/>
                  <a:gd name="T21" fmla="*/ 109892 h 105"/>
                  <a:gd name="T22" fmla="*/ 0 w 274"/>
                  <a:gd name="T23" fmla="*/ 55469 h 105"/>
                  <a:gd name="T24" fmla="*/ 145476 w 274"/>
                  <a:gd name="T25" fmla="*/ 0 h 105"/>
                  <a:gd name="T26" fmla="*/ 286765 w 274"/>
                  <a:gd name="T27" fmla="*/ 55469 h 105"/>
                  <a:gd name="T28" fmla="*/ 143383 w 274"/>
                  <a:gd name="T29" fmla="*/ 109892 h 10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74" h="105">
                    <a:moveTo>
                      <a:pt x="217" y="53"/>
                    </a:moveTo>
                    <a:lnTo>
                      <a:pt x="137" y="22"/>
                    </a:lnTo>
                    <a:lnTo>
                      <a:pt x="56" y="53"/>
                    </a:lnTo>
                    <a:lnTo>
                      <a:pt x="137" y="84"/>
                    </a:lnTo>
                    <a:lnTo>
                      <a:pt x="217" y="53"/>
                    </a:lnTo>
                    <a:close/>
                    <a:moveTo>
                      <a:pt x="170" y="53"/>
                    </a:moveTo>
                    <a:lnTo>
                      <a:pt x="137" y="65"/>
                    </a:lnTo>
                    <a:lnTo>
                      <a:pt x="104" y="53"/>
                    </a:lnTo>
                    <a:lnTo>
                      <a:pt x="137" y="41"/>
                    </a:lnTo>
                    <a:lnTo>
                      <a:pt x="170" y="53"/>
                    </a:lnTo>
                    <a:close/>
                    <a:moveTo>
                      <a:pt x="137" y="105"/>
                    </a:moveTo>
                    <a:lnTo>
                      <a:pt x="0" y="53"/>
                    </a:lnTo>
                    <a:lnTo>
                      <a:pt x="139" y="0"/>
                    </a:lnTo>
                    <a:lnTo>
                      <a:pt x="274" y="53"/>
                    </a:lnTo>
                    <a:lnTo>
                      <a:pt x="137" y="105"/>
                    </a:lnTo>
                    <a:close/>
                  </a:path>
                </a:pathLst>
              </a:custGeom>
              <a:solidFill>
                <a:srgbClr val="E0AC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15" name="Freeform 32"/>
              <p:cNvSpPr>
                <a:spLocks noEditPoints="1"/>
              </p:cNvSpPr>
              <p:nvPr/>
            </p:nvSpPr>
            <p:spPr bwMode="auto">
              <a:xfrm>
                <a:off x="1312120" y="1492045"/>
                <a:ext cx="228563" cy="215984"/>
              </a:xfrm>
              <a:custGeom>
                <a:avLst/>
                <a:gdLst>
                  <a:gd name="T0" fmla="*/ 168501 w 218"/>
                  <a:gd name="T1" fmla="*/ 32444 h 206"/>
                  <a:gd name="T2" fmla="*/ 84774 w 218"/>
                  <a:gd name="T3" fmla="*/ 64888 h 206"/>
                  <a:gd name="T4" fmla="*/ 0 w 218"/>
                  <a:gd name="T5" fmla="*/ 32444 h 206"/>
                  <a:gd name="T6" fmla="*/ 84774 w 218"/>
                  <a:gd name="T7" fmla="*/ 0 h 206"/>
                  <a:gd name="T8" fmla="*/ 168501 w 218"/>
                  <a:gd name="T9" fmla="*/ 32444 h 206"/>
                  <a:gd name="T10" fmla="*/ 119311 w 218"/>
                  <a:gd name="T11" fmla="*/ 32444 h 206"/>
                  <a:gd name="T12" fmla="*/ 84774 w 218"/>
                  <a:gd name="T13" fmla="*/ 19885 h 206"/>
                  <a:gd name="T14" fmla="*/ 50236 w 218"/>
                  <a:gd name="T15" fmla="*/ 32444 h 206"/>
                  <a:gd name="T16" fmla="*/ 84774 w 218"/>
                  <a:gd name="T17" fmla="*/ 45003 h 206"/>
                  <a:gd name="T18" fmla="*/ 119311 w 218"/>
                  <a:gd name="T19" fmla="*/ 32444 h 206"/>
                  <a:gd name="T20" fmla="*/ 84774 w 218"/>
                  <a:gd name="T21" fmla="*/ 86867 h 206"/>
                  <a:gd name="T22" fmla="*/ 228156 w 218"/>
                  <a:gd name="T23" fmla="*/ 32444 h 206"/>
                  <a:gd name="T24" fmla="*/ 228156 w 218"/>
                  <a:gd name="T25" fmla="*/ 94193 h 206"/>
                  <a:gd name="T26" fmla="*/ 153848 w 218"/>
                  <a:gd name="T27" fmla="*/ 94193 h 206"/>
                  <a:gd name="T28" fmla="*/ 151755 w 218"/>
                  <a:gd name="T29" fmla="*/ 159081 h 206"/>
                  <a:gd name="T30" fmla="*/ 228156 w 218"/>
                  <a:gd name="T31" fmla="*/ 114078 h 206"/>
                  <a:gd name="T32" fmla="*/ 228156 w 218"/>
                  <a:gd name="T33" fmla="*/ 161174 h 206"/>
                  <a:gd name="T34" fmla="*/ 84774 w 218"/>
                  <a:gd name="T35" fmla="*/ 215597 h 206"/>
                  <a:gd name="T36" fmla="*/ 84774 w 218"/>
                  <a:gd name="T37" fmla="*/ 86867 h 20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8" h="206">
                    <a:moveTo>
                      <a:pt x="161" y="31"/>
                    </a:moveTo>
                    <a:lnTo>
                      <a:pt x="81" y="62"/>
                    </a:lnTo>
                    <a:lnTo>
                      <a:pt x="0" y="31"/>
                    </a:lnTo>
                    <a:lnTo>
                      <a:pt x="81" y="0"/>
                    </a:lnTo>
                    <a:lnTo>
                      <a:pt x="161" y="31"/>
                    </a:lnTo>
                    <a:close/>
                    <a:moveTo>
                      <a:pt x="114" y="31"/>
                    </a:moveTo>
                    <a:lnTo>
                      <a:pt x="81" y="19"/>
                    </a:lnTo>
                    <a:lnTo>
                      <a:pt x="48" y="31"/>
                    </a:lnTo>
                    <a:lnTo>
                      <a:pt x="81" y="43"/>
                    </a:lnTo>
                    <a:lnTo>
                      <a:pt x="114" y="31"/>
                    </a:lnTo>
                    <a:close/>
                    <a:moveTo>
                      <a:pt x="81" y="83"/>
                    </a:moveTo>
                    <a:lnTo>
                      <a:pt x="218" y="31"/>
                    </a:lnTo>
                    <a:lnTo>
                      <a:pt x="218" y="90"/>
                    </a:lnTo>
                    <a:lnTo>
                      <a:pt x="147" y="90"/>
                    </a:lnTo>
                    <a:lnTo>
                      <a:pt x="145" y="152"/>
                    </a:lnTo>
                    <a:lnTo>
                      <a:pt x="218" y="109"/>
                    </a:lnTo>
                    <a:lnTo>
                      <a:pt x="218" y="154"/>
                    </a:lnTo>
                    <a:lnTo>
                      <a:pt x="81" y="206"/>
                    </a:lnTo>
                    <a:lnTo>
                      <a:pt x="81" y="83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16" name="Freeform 33"/>
              <p:cNvSpPr>
                <a:spLocks noEditPoints="1"/>
              </p:cNvSpPr>
              <p:nvPr/>
            </p:nvSpPr>
            <p:spPr bwMode="auto">
              <a:xfrm>
                <a:off x="1254978" y="1523806"/>
                <a:ext cx="319565" cy="184223"/>
              </a:xfrm>
              <a:custGeom>
                <a:avLst/>
                <a:gdLst>
                  <a:gd name="T0" fmla="*/ 0 w 307"/>
                  <a:gd name="T1" fmla="*/ 0 h 175"/>
                  <a:gd name="T2" fmla="*/ 143382 w 307"/>
                  <a:gd name="T3" fmla="*/ 54423 h 175"/>
                  <a:gd name="T4" fmla="*/ 143382 w 307"/>
                  <a:gd name="T5" fmla="*/ 183153 h 175"/>
                  <a:gd name="T6" fmla="*/ 0 w 307"/>
                  <a:gd name="T7" fmla="*/ 128730 h 175"/>
                  <a:gd name="T8" fmla="*/ 0 w 307"/>
                  <a:gd name="T9" fmla="*/ 0 h 175"/>
                  <a:gd name="T10" fmla="*/ 286765 w 307"/>
                  <a:gd name="T11" fmla="*/ 61749 h 175"/>
                  <a:gd name="T12" fmla="*/ 321302 w 307"/>
                  <a:gd name="T13" fmla="*/ 61749 h 175"/>
                  <a:gd name="T14" fmla="*/ 286765 w 307"/>
                  <a:gd name="T15" fmla="*/ 81634 h 175"/>
                  <a:gd name="T16" fmla="*/ 210364 w 307"/>
                  <a:gd name="T17" fmla="*/ 126637 h 175"/>
                  <a:gd name="T18" fmla="*/ 212457 w 307"/>
                  <a:gd name="T19" fmla="*/ 61749 h 175"/>
                  <a:gd name="T20" fmla="*/ 286765 w 307"/>
                  <a:gd name="T21" fmla="*/ 61749 h 1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7" h="175">
                    <a:moveTo>
                      <a:pt x="0" y="0"/>
                    </a:moveTo>
                    <a:lnTo>
                      <a:pt x="137" y="52"/>
                    </a:lnTo>
                    <a:lnTo>
                      <a:pt x="137" y="175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  <a:moveTo>
                      <a:pt x="274" y="59"/>
                    </a:moveTo>
                    <a:lnTo>
                      <a:pt x="307" y="59"/>
                    </a:lnTo>
                    <a:lnTo>
                      <a:pt x="274" y="78"/>
                    </a:lnTo>
                    <a:lnTo>
                      <a:pt x="201" y="121"/>
                    </a:lnTo>
                    <a:lnTo>
                      <a:pt x="203" y="59"/>
                    </a:lnTo>
                    <a:lnTo>
                      <a:pt x="274" y="59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17" name="Freeform 34"/>
              <p:cNvSpPr/>
              <p:nvPr/>
            </p:nvSpPr>
            <p:spPr bwMode="auto">
              <a:xfrm>
                <a:off x="1576659" y="1574626"/>
                <a:ext cx="27513" cy="25410"/>
              </a:xfrm>
              <a:custGeom>
                <a:avLst/>
                <a:gdLst>
                  <a:gd name="T0" fmla="*/ 27211 w 11"/>
                  <a:gd name="T1" fmla="*/ 12559 h 10"/>
                  <a:gd name="T2" fmla="*/ 22264 w 11"/>
                  <a:gd name="T3" fmla="*/ 22606 h 10"/>
                  <a:gd name="T4" fmla="*/ 14842 w 11"/>
                  <a:gd name="T5" fmla="*/ 25118 h 10"/>
                  <a:gd name="T6" fmla="*/ 4947 w 11"/>
                  <a:gd name="T7" fmla="*/ 22606 h 10"/>
                  <a:gd name="T8" fmla="*/ 0 w 11"/>
                  <a:gd name="T9" fmla="*/ 12559 h 10"/>
                  <a:gd name="T10" fmla="*/ 4947 w 11"/>
                  <a:gd name="T11" fmla="*/ 2512 h 10"/>
                  <a:gd name="T12" fmla="*/ 14842 w 11"/>
                  <a:gd name="T13" fmla="*/ 0 h 10"/>
                  <a:gd name="T14" fmla="*/ 22264 w 11"/>
                  <a:gd name="T15" fmla="*/ 2512 h 10"/>
                  <a:gd name="T16" fmla="*/ 27211 w 11"/>
                  <a:gd name="T17" fmla="*/ 12559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11" y="5"/>
                    </a:moveTo>
                    <a:cubicBezTo>
                      <a:pt x="11" y="6"/>
                      <a:pt x="10" y="8"/>
                      <a:pt x="9" y="9"/>
                    </a:cubicBezTo>
                    <a:cubicBezTo>
                      <a:pt x="8" y="9"/>
                      <a:pt x="7" y="10"/>
                      <a:pt x="6" y="10"/>
                    </a:cubicBezTo>
                    <a:cubicBezTo>
                      <a:pt x="4" y="10"/>
                      <a:pt x="3" y="9"/>
                      <a:pt x="2" y="9"/>
                    </a:cubicBezTo>
                    <a:cubicBezTo>
                      <a:pt x="1" y="8"/>
                      <a:pt x="0" y="6"/>
                      <a:pt x="0" y="5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0"/>
                      <a:pt x="4" y="0"/>
                      <a:pt x="6" y="0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10" y="2"/>
                      <a:pt x="11" y="3"/>
                      <a:pt x="11" y="5"/>
                    </a:cubicBezTo>
                    <a:close/>
                  </a:path>
                </a:pathLst>
              </a:custGeom>
              <a:solidFill>
                <a:srgbClr val="73C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18" name="等腰三角形 3"/>
              <p:cNvSpPr/>
              <p:nvPr/>
            </p:nvSpPr>
            <p:spPr bwMode="auto">
              <a:xfrm>
                <a:off x="262424" y="1439107"/>
                <a:ext cx="886738" cy="127050"/>
              </a:xfrm>
              <a:custGeom>
                <a:avLst/>
                <a:gdLst>
                  <a:gd name="T0" fmla="*/ 0 w 913468"/>
                  <a:gd name="T1" fmla="*/ 126982 h 126323"/>
                  <a:gd name="T2" fmla="*/ 319888 w 913468"/>
                  <a:gd name="T3" fmla="*/ 0 h 126323"/>
                  <a:gd name="T4" fmla="*/ 887397 w 913468"/>
                  <a:gd name="T5" fmla="*/ 110706 h 126323"/>
                  <a:gd name="T6" fmla="*/ 0 w 913468"/>
                  <a:gd name="T7" fmla="*/ 126982 h 1263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3468" h="126323">
                    <a:moveTo>
                      <a:pt x="0" y="126323"/>
                    </a:moveTo>
                    <a:lnTo>
                      <a:pt x="329286" y="0"/>
                    </a:lnTo>
                    <a:lnTo>
                      <a:pt x="913468" y="110131"/>
                    </a:lnTo>
                    <a:lnTo>
                      <a:pt x="0" y="126323"/>
                    </a:lnTo>
                    <a:close/>
                  </a:path>
                </a:pathLst>
              </a:custGeom>
              <a:solidFill>
                <a:schemeClr val="tx1">
                  <a:alpha val="3294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70" name="矩形 8"/>
            <p:cNvSpPr/>
            <p:nvPr/>
          </p:nvSpPr>
          <p:spPr bwMode="auto">
            <a:xfrm>
              <a:off x="6499226" y="2805680"/>
              <a:ext cx="306867" cy="129168"/>
            </a:xfrm>
            <a:custGeom>
              <a:avLst/>
              <a:gdLst>
                <a:gd name="T0" fmla="*/ 0 w 307013"/>
                <a:gd name="T1" fmla="*/ 76252 h 130068"/>
                <a:gd name="T2" fmla="*/ 217665 w 307013"/>
                <a:gd name="T3" fmla="*/ 0 h 130068"/>
                <a:gd name="T4" fmla="*/ 306382 w 307013"/>
                <a:gd name="T5" fmla="*/ 50728 h 130068"/>
                <a:gd name="T6" fmla="*/ 101391 w 307013"/>
                <a:gd name="T7" fmla="*/ 130157 h 130068"/>
                <a:gd name="T8" fmla="*/ 0 w 307013"/>
                <a:gd name="T9" fmla="*/ 76252 h 130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7013" h="130068">
                  <a:moveTo>
                    <a:pt x="0" y="76200"/>
                  </a:moveTo>
                  <a:lnTo>
                    <a:pt x="218113" y="0"/>
                  </a:lnTo>
                  <a:lnTo>
                    <a:pt x="307013" y="50693"/>
                  </a:lnTo>
                  <a:lnTo>
                    <a:pt x="101600" y="130068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tx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>
                <a:ea typeface="微软雅黑" panose="020B0503020204020204" pitchFamily="34" charset="-122"/>
              </a:endParaRPr>
            </a:p>
          </p:txBody>
        </p:sp>
        <p:sp>
          <p:nvSpPr>
            <p:cNvPr id="2071" name="矩形 8"/>
            <p:cNvSpPr/>
            <p:nvPr/>
          </p:nvSpPr>
          <p:spPr bwMode="auto">
            <a:xfrm>
              <a:off x="6283361" y="2843795"/>
              <a:ext cx="243378" cy="116463"/>
            </a:xfrm>
            <a:custGeom>
              <a:avLst/>
              <a:gdLst>
                <a:gd name="T0" fmla="*/ 0 w 307013"/>
                <a:gd name="T1" fmla="*/ 67883 h 130068"/>
                <a:gd name="T2" fmla="*/ 173681 w 307013"/>
                <a:gd name="T3" fmla="*/ 0 h 130068"/>
                <a:gd name="T4" fmla="*/ 244471 w 307013"/>
                <a:gd name="T5" fmla="*/ 45160 h 130068"/>
                <a:gd name="T6" fmla="*/ 80903 w 307013"/>
                <a:gd name="T7" fmla="*/ 115871 h 130068"/>
                <a:gd name="T8" fmla="*/ 0 w 307013"/>
                <a:gd name="T9" fmla="*/ 67883 h 130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7013" h="130068">
                  <a:moveTo>
                    <a:pt x="0" y="76200"/>
                  </a:moveTo>
                  <a:lnTo>
                    <a:pt x="218113" y="0"/>
                  </a:lnTo>
                  <a:lnTo>
                    <a:pt x="307013" y="50693"/>
                  </a:lnTo>
                  <a:lnTo>
                    <a:pt x="101600" y="130068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tx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>
                <a:ea typeface="微软雅黑" panose="020B0503020204020204" pitchFamily="34" charset="-122"/>
              </a:endParaRPr>
            </a:p>
          </p:txBody>
        </p:sp>
        <p:sp>
          <p:nvSpPr>
            <p:cNvPr id="2072" name="矩形 8"/>
            <p:cNvSpPr/>
            <p:nvPr/>
          </p:nvSpPr>
          <p:spPr bwMode="auto">
            <a:xfrm>
              <a:off x="6219872" y="2716745"/>
              <a:ext cx="243378" cy="114345"/>
            </a:xfrm>
            <a:custGeom>
              <a:avLst/>
              <a:gdLst>
                <a:gd name="T0" fmla="*/ 0 w 307013"/>
                <a:gd name="T1" fmla="*/ 67883 h 130068"/>
                <a:gd name="T2" fmla="*/ 173681 w 307013"/>
                <a:gd name="T3" fmla="*/ 0 h 130068"/>
                <a:gd name="T4" fmla="*/ 244471 w 307013"/>
                <a:gd name="T5" fmla="*/ 45160 h 130068"/>
                <a:gd name="T6" fmla="*/ 80903 w 307013"/>
                <a:gd name="T7" fmla="*/ 115872 h 130068"/>
                <a:gd name="T8" fmla="*/ 0 w 307013"/>
                <a:gd name="T9" fmla="*/ 67883 h 130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7013" h="130068">
                  <a:moveTo>
                    <a:pt x="0" y="76200"/>
                  </a:moveTo>
                  <a:lnTo>
                    <a:pt x="218113" y="0"/>
                  </a:lnTo>
                  <a:lnTo>
                    <a:pt x="307013" y="50693"/>
                  </a:lnTo>
                  <a:lnTo>
                    <a:pt x="101600" y="130068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tx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>
                <a:ea typeface="微软雅黑" panose="020B0503020204020204" pitchFamily="34" charset="-122"/>
              </a:endParaRPr>
            </a:p>
          </p:txBody>
        </p:sp>
        <p:grpSp>
          <p:nvGrpSpPr>
            <p:cNvPr id="137240" name="组合 6"/>
            <p:cNvGrpSpPr/>
            <p:nvPr/>
          </p:nvGrpSpPr>
          <p:grpSpPr bwMode="auto">
            <a:xfrm>
              <a:off x="6132684" y="2527492"/>
              <a:ext cx="635001" cy="406400"/>
              <a:chOff x="0" y="0"/>
              <a:chExt cx="635001" cy="406400"/>
            </a:xfrm>
          </p:grpSpPr>
          <p:sp>
            <p:nvSpPr>
              <p:cNvPr id="2092" name="Freeform 35"/>
              <p:cNvSpPr/>
              <p:nvPr/>
            </p:nvSpPr>
            <p:spPr bwMode="auto">
              <a:xfrm>
                <a:off x="419" y="106672"/>
                <a:ext cx="188352" cy="69877"/>
              </a:xfrm>
              <a:custGeom>
                <a:avLst/>
                <a:gdLst>
                  <a:gd name="T0" fmla="*/ 95250 w 119"/>
                  <a:gd name="T1" fmla="*/ 71438 h 45"/>
                  <a:gd name="T2" fmla="*/ 0 w 119"/>
                  <a:gd name="T3" fmla="*/ 38100 h 45"/>
                  <a:gd name="T4" fmla="*/ 95250 w 119"/>
                  <a:gd name="T5" fmla="*/ 0 h 45"/>
                  <a:gd name="T6" fmla="*/ 188913 w 119"/>
                  <a:gd name="T7" fmla="*/ 33338 h 45"/>
                  <a:gd name="T8" fmla="*/ 95250 w 119"/>
                  <a:gd name="T9" fmla="*/ 71438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9" h="45">
                    <a:moveTo>
                      <a:pt x="60" y="45"/>
                    </a:moveTo>
                    <a:lnTo>
                      <a:pt x="0" y="24"/>
                    </a:lnTo>
                    <a:lnTo>
                      <a:pt x="60" y="0"/>
                    </a:lnTo>
                    <a:lnTo>
                      <a:pt x="119" y="21"/>
                    </a:ln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E0AC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93" name="Freeform 36"/>
              <p:cNvSpPr/>
              <p:nvPr/>
            </p:nvSpPr>
            <p:spPr bwMode="auto">
              <a:xfrm>
                <a:off x="95652" y="138434"/>
                <a:ext cx="93118" cy="120698"/>
              </a:xfrm>
              <a:custGeom>
                <a:avLst/>
                <a:gdLst>
                  <a:gd name="T0" fmla="*/ 0 w 59"/>
                  <a:gd name="T1" fmla="*/ 120650 h 76"/>
                  <a:gd name="T2" fmla="*/ 0 w 59"/>
                  <a:gd name="T3" fmla="*/ 38100 h 76"/>
                  <a:gd name="T4" fmla="*/ 93663 w 59"/>
                  <a:gd name="T5" fmla="*/ 0 h 76"/>
                  <a:gd name="T6" fmla="*/ 93663 w 59"/>
                  <a:gd name="T7" fmla="*/ 87313 h 76"/>
                  <a:gd name="T8" fmla="*/ 0 w 59"/>
                  <a:gd name="T9" fmla="*/ 12065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76">
                    <a:moveTo>
                      <a:pt x="0" y="76"/>
                    </a:moveTo>
                    <a:lnTo>
                      <a:pt x="0" y="24"/>
                    </a:lnTo>
                    <a:lnTo>
                      <a:pt x="59" y="0"/>
                    </a:lnTo>
                    <a:lnTo>
                      <a:pt x="59" y="55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94" name="Freeform 37"/>
              <p:cNvSpPr/>
              <p:nvPr/>
            </p:nvSpPr>
            <p:spPr bwMode="auto">
              <a:xfrm>
                <a:off x="419" y="144787"/>
                <a:ext cx="95234" cy="114345"/>
              </a:xfrm>
              <a:custGeom>
                <a:avLst/>
                <a:gdLst>
                  <a:gd name="T0" fmla="*/ 0 w 60"/>
                  <a:gd name="T1" fmla="*/ 0 h 73"/>
                  <a:gd name="T2" fmla="*/ 95250 w 60"/>
                  <a:gd name="T3" fmla="*/ 33338 h 73"/>
                  <a:gd name="T4" fmla="*/ 95250 w 60"/>
                  <a:gd name="T5" fmla="*/ 115888 h 73"/>
                  <a:gd name="T6" fmla="*/ 0 w 60"/>
                  <a:gd name="T7" fmla="*/ 82550 h 73"/>
                  <a:gd name="T8" fmla="*/ 0 w 60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73">
                    <a:moveTo>
                      <a:pt x="0" y="0"/>
                    </a:moveTo>
                    <a:lnTo>
                      <a:pt x="60" y="21"/>
                    </a:lnTo>
                    <a:lnTo>
                      <a:pt x="60" y="73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95" name="Freeform 38"/>
              <p:cNvSpPr>
                <a:spLocks noEditPoints="1"/>
              </p:cNvSpPr>
              <p:nvPr/>
            </p:nvSpPr>
            <p:spPr bwMode="auto">
              <a:xfrm>
                <a:off x="148561" y="83379"/>
                <a:ext cx="486754" cy="277392"/>
              </a:xfrm>
              <a:custGeom>
                <a:avLst/>
                <a:gdLst>
                  <a:gd name="T0" fmla="*/ 217488 w 307"/>
                  <a:gd name="T1" fmla="*/ 277813 h 175"/>
                  <a:gd name="T2" fmla="*/ 0 w 307"/>
                  <a:gd name="T3" fmla="*/ 195263 h 175"/>
                  <a:gd name="T4" fmla="*/ 0 w 307"/>
                  <a:gd name="T5" fmla="*/ 0 h 175"/>
                  <a:gd name="T6" fmla="*/ 217488 w 307"/>
                  <a:gd name="T7" fmla="*/ 82550 h 175"/>
                  <a:gd name="T8" fmla="*/ 217488 w 307"/>
                  <a:gd name="T9" fmla="*/ 277813 h 175"/>
                  <a:gd name="T10" fmla="*/ 434975 w 307"/>
                  <a:gd name="T11" fmla="*/ 123825 h 175"/>
                  <a:gd name="T12" fmla="*/ 319088 w 307"/>
                  <a:gd name="T13" fmla="*/ 192088 h 175"/>
                  <a:gd name="T14" fmla="*/ 322263 w 307"/>
                  <a:gd name="T15" fmla="*/ 93663 h 175"/>
                  <a:gd name="T16" fmla="*/ 434975 w 307"/>
                  <a:gd name="T17" fmla="*/ 93663 h 175"/>
                  <a:gd name="T18" fmla="*/ 487363 w 307"/>
                  <a:gd name="T19" fmla="*/ 93663 h 175"/>
                  <a:gd name="T20" fmla="*/ 434975 w 307"/>
                  <a:gd name="T21" fmla="*/ 123825 h 1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7" h="175">
                    <a:moveTo>
                      <a:pt x="137" y="175"/>
                    </a:moveTo>
                    <a:lnTo>
                      <a:pt x="0" y="123"/>
                    </a:lnTo>
                    <a:lnTo>
                      <a:pt x="0" y="0"/>
                    </a:lnTo>
                    <a:lnTo>
                      <a:pt x="137" y="52"/>
                    </a:lnTo>
                    <a:lnTo>
                      <a:pt x="137" y="175"/>
                    </a:lnTo>
                    <a:close/>
                    <a:moveTo>
                      <a:pt x="274" y="78"/>
                    </a:moveTo>
                    <a:lnTo>
                      <a:pt x="201" y="121"/>
                    </a:lnTo>
                    <a:lnTo>
                      <a:pt x="203" y="59"/>
                    </a:lnTo>
                    <a:lnTo>
                      <a:pt x="274" y="59"/>
                    </a:lnTo>
                    <a:lnTo>
                      <a:pt x="307" y="59"/>
                    </a:lnTo>
                    <a:lnTo>
                      <a:pt x="274" y="78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96" name="Freeform 40"/>
              <p:cNvSpPr>
                <a:spLocks noEditPoints="1"/>
              </p:cNvSpPr>
              <p:nvPr/>
            </p:nvSpPr>
            <p:spPr bwMode="auto">
              <a:xfrm>
                <a:off x="148561" y="798"/>
                <a:ext cx="433846" cy="165164"/>
              </a:xfrm>
              <a:custGeom>
                <a:avLst/>
                <a:gdLst>
                  <a:gd name="T0" fmla="*/ 217488 w 274"/>
                  <a:gd name="T1" fmla="*/ 165100 h 104"/>
                  <a:gd name="T2" fmla="*/ 0 w 274"/>
                  <a:gd name="T3" fmla="*/ 82550 h 104"/>
                  <a:gd name="T4" fmla="*/ 217488 w 274"/>
                  <a:gd name="T5" fmla="*/ 0 h 104"/>
                  <a:gd name="T6" fmla="*/ 434975 w 274"/>
                  <a:gd name="T7" fmla="*/ 82550 h 104"/>
                  <a:gd name="T8" fmla="*/ 217488 w 274"/>
                  <a:gd name="T9" fmla="*/ 165100 h 104"/>
                  <a:gd name="T10" fmla="*/ 217488 w 274"/>
                  <a:gd name="T11" fmla="*/ 131763 h 104"/>
                  <a:gd name="T12" fmla="*/ 344488 w 274"/>
                  <a:gd name="T13" fmla="*/ 82550 h 104"/>
                  <a:gd name="T14" fmla="*/ 217488 w 274"/>
                  <a:gd name="T15" fmla="*/ 33338 h 104"/>
                  <a:gd name="T16" fmla="*/ 90488 w 274"/>
                  <a:gd name="T17" fmla="*/ 82550 h 104"/>
                  <a:gd name="T18" fmla="*/ 217488 w 274"/>
                  <a:gd name="T19" fmla="*/ 131763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4" h="104">
                    <a:moveTo>
                      <a:pt x="137" y="104"/>
                    </a:moveTo>
                    <a:lnTo>
                      <a:pt x="0" y="52"/>
                    </a:lnTo>
                    <a:lnTo>
                      <a:pt x="137" y="0"/>
                    </a:lnTo>
                    <a:lnTo>
                      <a:pt x="274" y="52"/>
                    </a:lnTo>
                    <a:lnTo>
                      <a:pt x="137" y="104"/>
                    </a:lnTo>
                    <a:close/>
                    <a:moveTo>
                      <a:pt x="137" y="83"/>
                    </a:moveTo>
                    <a:lnTo>
                      <a:pt x="217" y="52"/>
                    </a:lnTo>
                    <a:lnTo>
                      <a:pt x="137" y="21"/>
                    </a:lnTo>
                    <a:lnTo>
                      <a:pt x="57" y="52"/>
                    </a:lnTo>
                    <a:lnTo>
                      <a:pt x="137" y="83"/>
                    </a:lnTo>
                    <a:close/>
                  </a:path>
                </a:pathLst>
              </a:custGeom>
              <a:solidFill>
                <a:srgbClr val="E0AC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97" name="Freeform 41"/>
              <p:cNvSpPr>
                <a:spLocks noEditPoints="1"/>
              </p:cNvSpPr>
              <p:nvPr/>
            </p:nvSpPr>
            <p:spPr bwMode="auto">
              <a:xfrm>
                <a:off x="237447" y="34678"/>
                <a:ext cx="344960" cy="326094"/>
              </a:xfrm>
              <a:custGeom>
                <a:avLst/>
                <a:gdLst>
                  <a:gd name="T0" fmla="*/ 344488 w 217"/>
                  <a:gd name="T1" fmla="*/ 142875 h 206"/>
                  <a:gd name="T2" fmla="*/ 231775 w 217"/>
                  <a:gd name="T3" fmla="*/ 142875 h 206"/>
                  <a:gd name="T4" fmla="*/ 228600 w 217"/>
                  <a:gd name="T5" fmla="*/ 241300 h 206"/>
                  <a:gd name="T6" fmla="*/ 344488 w 217"/>
                  <a:gd name="T7" fmla="*/ 173038 h 206"/>
                  <a:gd name="T8" fmla="*/ 344488 w 217"/>
                  <a:gd name="T9" fmla="*/ 244475 h 206"/>
                  <a:gd name="T10" fmla="*/ 127000 w 217"/>
                  <a:gd name="T11" fmla="*/ 327025 h 206"/>
                  <a:gd name="T12" fmla="*/ 127000 w 217"/>
                  <a:gd name="T13" fmla="*/ 131763 h 206"/>
                  <a:gd name="T14" fmla="*/ 344488 w 217"/>
                  <a:gd name="T15" fmla="*/ 49213 h 206"/>
                  <a:gd name="T16" fmla="*/ 344488 w 217"/>
                  <a:gd name="T17" fmla="*/ 142875 h 206"/>
                  <a:gd name="T18" fmla="*/ 127000 w 217"/>
                  <a:gd name="T19" fmla="*/ 98425 h 206"/>
                  <a:gd name="T20" fmla="*/ 0 w 217"/>
                  <a:gd name="T21" fmla="*/ 49213 h 206"/>
                  <a:gd name="T22" fmla="*/ 127000 w 217"/>
                  <a:gd name="T23" fmla="*/ 0 h 206"/>
                  <a:gd name="T24" fmla="*/ 254000 w 217"/>
                  <a:gd name="T25" fmla="*/ 49213 h 206"/>
                  <a:gd name="T26" fmla="*/ 127000 w 217"/>
                  <a:gd name="T27" fmla="*/ 98425 h 20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7" h="206">
                    <a:moveTo>
                      <a:pt x="217" y="90"/>
                    </a:moveTo>
                    <a:lnTo>
                      <a:pt x="146" y="90"/>
                    </a:lnTo>
                    <a:lnTo>
                      <a:pt x="144" y="152"/>
                    </a:lnTo>
                    <a:lnTo>
                      <a:pt x="217" y="109"/>
                    </a:lnTo>
                    <a:lnTo>
                      <a:pt x="217" y="154"/>
                    </a:lnTo>
                    <a:lnTo>
                      <a:pt x="80" y="206"/>
                    </a:lnTo>
                    <a:lnTo>
                      <a:pt x="80" y="83"/>
                    </a:lnTo>
                    <a:lnTo>
                      <a:pt x="217" y="31"/>
                    </a:lnTo>
                    <a:lnTo>
                      <a:pt x="217" y="90"/>
                    </a:lnTo>
                    <a:close/>
                    <a:moveTo>
                      <a:pt x="80" y="62"/>
                    </a:moveTo>
                    <a:lnTo>
                      <a:pt x="0" y="31"/>
                    </a:lnTo>
                    <a:lnTo>
                      <a:pt x="80" y="0"/>
                    </a:lnTo>
                    <a:lnTo>
                      <a:pt x="160" y="31"/>
                    </a:lnTo>
                    <a:lnTo>
                      <a:pt x="80" y="62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98" name="Freeform 42"/>
              <p:cNvSpPr/>
              <p:nvPr/>
            </p:nvSpPr>
            <p:spPr bwMode="auto">
              <a:xfrm>
                <a:off x="193003" y="286659"/>
                <a:ext cx="93118" cy="120698"/>
              </a:xfrm>
              <a:custGeom>
                <a:avLst/>
                <a:gdLst>
                  <a:gd name="T0" fmla="*/ 0 w 59"/>
                  <a:gd name="T1" fmla="*/ 38100 h 76"/>
                  <a:gd name="T2" fmla="*/ 93663 w 59"/>
                  <a:gd name="T3" fmla="*/ 0 h 76"/>
                  <a:gd name="T4" fmla="*/ 93663 w 59"/>
                  <a:gd name="T5" fmla="*/ 82550 h 76"/>
                  <a:gd name="T6" fmla="*/ 0 w 59"/>
                  <a:gd name="T7" fmla="*/ 120650 h 76"/>
                  <a:gd name="T8" fmla="*/ 0 w 59"/>
                  <a:gd name="T9" fmla="*/ 3810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76">
                    <a:moveTo>
                      <a:pt x="0" y="24"/>
                    </a:moveTo>
                    <a:lnTo>
                      <a:pt x="59" y="0"/>
                    </a:lnTo>
                    <a:lnTo>
                      <a:pt x="59" y="52"/>
                    </a:lnTo>
                    <a:lnTo>
                      <a:pt x="0" y="7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99" name="Freeform 43"/>
              <p:cNvSpPr/>
              <p:nvPr/>
            </p:nvSpPr>
            <p:spPr bwMode="auto">
              <a:xfrm>
                <a:off x="102002" y="286659"/>
                <a:ext cx="91001" cy="120698"/>
              </a:xfrm>
              <a:custGeom>
                <a:avLst/>
                <a:gdLst>
                  <a:gd name="T0" fmla="*/ 90488 w 57"/>
                  <a:gd name="T1" fmla="*/ 38100 h 76"/>
                  <a:gd name="T2" fmla="*/ 90488 w 57"/>
                  <a:gd name="T3" fmla="*/ 120650 h 76"/>
                  <a:gd name="T4" fmla="*/ 0 w 57"/>
                  <a:gd name="T5" fmla="*/ 82550 h 76"/>
                  <a:gd name="T6" fmla="*/ 0 w 57"/>
                  <a:gd name="T7" fmla="*/ 0 h 76"/>
                  <a:gd name="T8" fmla="*/ 90488 w 57"/>
                  <a:gd name="T9" fmla="*/ 3810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76">
                    <a:moveTo>
                      <a:pt x="57" y="24"/>
                    </a:moveTo>
                    <a:lnTo>
                      <a:pt x="57" y="76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57" y="24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100" name="Freeform 44"/>
              <p:cNvSpPr/>
              <p:nvPr/>
            </p:nvSpPr>
            <p:spPr bwMode="auto">
              <a:xfrm>
                <a:off x="102002" y="252779"/>
                <a:ext cx="184119" cy="71995"/>
              </a:xfrm>
              <a:custGeom>
                <a:avLst/>
                <a:gdLst>
                  <a:gd name="T0" fmla="*/ 184150 w 116"/>
                  <a:gd name="T1" fmla="*/ 33338 h 45"/>
                  <a:gd name="T2" fmla="*/ 90488 w 116"/>
                  <a:gd name="T3" fmla="*/ 71438 h 45"/>
                  <a:gd name="T4" fmla="*/ 0 w 116"/>
                  <a:gd name="T5" fmla="*/ 33338 h 45"/>
                  <a:gd name="T6" fmla="*/ 95250 w 116"/>
                  <a:gd name="T7" fmla="*/ 0 h 45"/>
                  <a:gd name="T8" fmla="*/ 184150 w 116"/>
                  <a:gd name="T9" fmla="*/ 33338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45">
                    <a:moveTo>
                      <a:pt x="116" y="21"/>
                    </a:moveTo>
                    <a:lnTo>
                      <a:pt x="57" y="45"/>
                    </a:lnTo>
                    <a:lnTo>
                      <a:pt x="0" y="21"/>
                    </a:lnTo>
                    <a:lnTo>
                      <a:pt x="60" y="0"/>
                    </a:lnTo>
                    <a:lnTo>
                      <a:pt x="116" y="21"/>
                    </a:lnTo>
                    <a:close/>
                  </a:path>
                </a:pathLst>
              </a:custGeom>
              <a:solidFill>
                <a:srgbClr val="E0AC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241" name="组合 129"/>
            <p:cNvGrpSpPr/>
            <p:nvPr/>
          </p:nvGrpSpPr>
          <p:grpSpPr bwMode="auto">
            <a:xfrm>
              <a:off x="8190577" y="1398230"/>
              <a:ext cx="712221" cy="931862"/>
              <a:chOff x="0" y="0"/>
              <a:chExt cx="712221" cy="931862"/>
            </a:xfrm>
          </p:grpSpPr>
          <p:sp>
            <p:nvSpPr>
              <p:cNvPr id="2089" name="等腰三角形 3"/>
              <p:cNvSpPr/>
              <p:nvPr/>
            </p:nvSpPr>
            <p:spPr bwMode="auto">
              <a:xfrm>
                <a:off x="-408" y="759497"/>
                <a:ext cx="554476" cy="74113"/>
              </a:xfrm>
              <a:custGeom>
                <a:avLst/>
                <a:gdLst>
                  <a:gd name="T0" fmla="*/ 0 w 571182"/>
                  <a:gd name="T1" fmla="*/ 73015 h 73936"/>
                  <a:gd name="T2" fmla="*/ 180738 w 571182"/>
                  <a:gd name="T3" fmla="*/ 0 h 73936"/>
                  <a:gd name="T4" fmla="*/ 552440 w 571182"/>
                  <a:gd name="T5" fmla="*/ 61257 h 73936"/>
                  <a:gd name="T6" fmla="*/ 0 w 571182"/>
                  <a:gd name="T7" fmla="*/ 73015 h 739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1182" h="73936">
                    <a:moveTo>
                      <a:pt x="0" y="73936"/>
                    </a:moveTo>
                    <a:lnTo>
                      <a:pt x="186870" y="0"/>
                    </a:lnTo>
                    <a:lnTo>
                      <a:pt x="571182" y="62030"/>
                    </a:lnTo>
                    <a:lnTo>
                      <a:pt x="0" y="73936"/>
                    </a:lnTo>
                    <a:close/>
                  </a:path>
                </a:pathLst>
              </a:custGeom>
              <a:solidFill>
                <a:schemeClr val="tx1">
                  <a:alpha val="3294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90" name="Freeform 5"/>
              <p:cNvSpPr/>
              <p:nvPr/>
            </p:nvSpPr>
            <p:spPr bwMode="auto">
              <a:xfrm>
                <a:off x="448252" y="-683"/>
                <a:ext cx="264539" cy="931698"/>
              </a:xfrm>
              <a:custGeom>
                <a:avLst/>
                <a:gdLst>
                  <a:gd name="T0" fmla="*/ 0 w 166"/>
                  <a:gd name="T1" fmla="*/ 931862 h 587"/>
                  <a:gd name="T2" fmla="*/ 0 w 166"/>
                  <a:gd name="T3" fmla="*/ 0 h 587"/>
                  <a:gd name="T4" fmla="*/ 98425 w 166"/>
                  <a:gd name="T5" fmla="*/ 314325 h 587"/>
                  <a:gd name="T6" fmla="*/ 100013 w 166"/>
                  <a:gd name="T7" fmla="*/ 314325 h 587"/>
                  <a:gd name="T8" fmla="*/ 263525 w 166"/>
                  <a:gd name="T9" fmla="*/ 831850 h 587"/>
                  <a:gd name="T10" fmla="*/ 0 w 166"/>
                  <a:gd name="T11" fmla="*/ 931862 h 5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6" h="587">
                    <a:moveTo>
                      <a:pt x="0" y="587"/>
                    </a:moveTo>
                    <a:lnTo>
                      <a:pt x="0" y="0"/>
                    </a:lnTo>
                    <a:lnTo>
                      <a:pt x="62" y="198"/>
                    </a:lnTo>
                    <a:lnTo>
                      <a:pt x="63" y="198"/>
                    </a:lnTo>
                    <a:lnTo>
                      <a:pt x="166" y="524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FAC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91" name="Freeform 6"/>
              <p:cNvSpPr/>
              <p:nvPr/>
            </p:nvSpPr>
            <p:spPr bwMode="auto">
              <a:xfrm>
                <a:off x="185828" y="-683"/>
                <a:ext cx="262424" cy="931698"/>
              </a:xfrm>
              <a:custGeom>
                <a:avLst/>
                <a:gdLst>
                  <a:gd name="T0" fmla="*/ 261938 w 165"/>
                  <a:gd name="T1" fmla="*/ 0 h 587"/>
                  <a:gd name="T2" fmla="*/ 261938 w 165"/>
                  <a:gd name="T3" fmla="*/ 931862 h 587"/>
                  <a:gd name="T4" fmla="*/ 0 w 165"/>
                  <a:gd name="T5" fmla="*/ 831850 h 587"/>
                  <a:gd name="T6" fmla="*/ 261938 w 165"/>
                  <a:gd name="T7" fmla="*/ 0 h 5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5" h="587">
                    <a:moveTo>
                      <a:pt x="165" y="0"/>
                    </a:moveTo>
                    <a:lnTo>
                      <a:pt x="165" y="587"/>
                    </a:lnTo>
                    <a:lnTo>
                      <a:pt x="0" y="524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D9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242" name="组合 140"/>
            <p:cNvGrpSpPr/>
            <p:nvPr/>
          </p:nvGrpSpPr>
          <p:grpSpPr bwMode="auto">
            <a:xfrm>
              <a:off x="8001098" y="1568092"/>
              <a:ext cx="374650" cy="665163"/>
              <a:chOff x="0" y="0"/>
              <a:chExt cx="374650" cy="665163"/>
            </a:xfrm>
          </p:grpSpPr>
          <p:sp>
            <p:nvSpPr>
              <p:cNvPr id="2086" name="Freeform 10"/>
              <p:cNvSpPr>
                <a:spLocks noEditPoints="1"/>
              </p:cNvSpPr>
              <p:nvPr/>
            </p:nvSpPr>
            <p:spPr bwMode="auto">
              <a:xfrm>
                <a:off x="108650" y="971"/>
                <a:ext cx="266657" cy="664894"/>
              </a:xfrm>
              <a:custGeom>
                <a:avLst/>
                <a:gdLst>
                  <a:gd name="T0" fmla="*/ 60325 w 168"/>
                  <a:gd name="T1" fmla="*/ 63500 h 419"/>
                  <a:gd name="T2" fmla="*/ 77788 w 168"/>
                  <a:gd name="T3" fmla="*/ 4763 h 419"/>
                  <a:gd name="T4" fmla="*/ 79375 w 168"/>
                  <a:gd name="T5" fmla="*/ 4763 h 419"/>
                  <a:gd name="T6" fmla="*/ 60325 w 168"/>
                  <a:gd name="T7" fmla="*/ 63500 h 419"/>
                  <a:gd name="T8" fmla="*/ 79375 w 168"/>
                  <a:gd name="T9" fmla="*/ 0 h 419"/>
                  <a:gd name="T10" fmla="*/ 150813 w 168"/>
                  <a:gd name="T11" fmla="*/ 223838 h 419"/>
                  <a:gd name="T12" fmla="*/ 266700 w 168"/>
                  <a:gd name="T13" fmla="*/ 593725 h 419"/>
                  <a:gd name="T14" fmla="*/ 79375 w 168"/>
                  <a:gd name="T15" fmla="*/ 665163 h 419"/>
                  <a:gd name="T16" fmla="*/ 79375 w 168"/>
                  <a:gd name="T17" fmla="*/ 600075 h 419"/>
                  <a:gd name="T18" fmla="*/ 79375 w 168"/>
                  <a:gd name="T19" fmla="*/ 533400 h 419"/>
                  <a:gd name="T20" fmla="*/ 79375 w 168"/>
                  <a:gd name="T21" fmla="*/ 468313 h 419"/>
                  <a:gd name="T22" fmla="*/ 79375 w 168"/>
                  <a:gd name="T23" fmla="*/ 400050 h 419"/>
                  <a:gd name="T24" fmla="*/ 79375 w 168"/>
                  <a:gd name="T25" fmla="*/ 334963 h 419"/>
                  <a:gd name="T26" fmla="*/ 79375 w 168"/>
                  <a:gd name="T27" fmla="*/ 269875 h 419"/>
                  <a:gd name="T28" fmla="*/ 79375 w 168"/>
                  <a:gd name="T29" fmla="*/ 203200 h 419"/>
                  <a:gd name="T30" fmla="*/ 79375 w 168"/>
                  <a:gd name="T31" fmla="*/ 136525 h 419"/>
                  <a:gd name="T32" fmla="*/ 79375 w 168"/>
                  <a:gd name="T33" fmla="*/ 71438 h 419"/>
                  <a:gd name="T34" fmla="*/ 79375 w 168"/>
                  <a:gd name="T35" fmla="*/ 4763 h 419"/>
                  <a:gd name="T36" fmla="*/ 79375 w 168"/>
                  <a:gd name="T37" fmla="*/ 0 h 419"/>
                  <a:gd name="T38" fmla="*/ 22225 w 168"/>
                  <a:gd name="T39" fmla="*/ 180975 h 419"/>
                  <a:gd name="T40" fmla="*/ 23813 w 168"/>
                  <a:gd name="T41" fmla="*/ 180975 h 419"/>
                  <a:gd name="T42" fmla="*/ 4763 w 168"/>
                  <a:gd name="T43" fmla="*/ 239713 h 419"/>
                  <a:gd name="T44" fmla="*/ 0 w 168"/>
                  <a:gd name="T45" fmla="*/ 257175 h 419"/>
                  <a:gd name="T46" fmla="*/ 22225 w 168"/>
                  <a:gd name="T47" fmla="*/ 180975 h 41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68" h="419">
                    <a:moveTo>
                      <a:pt x="38" y="40"/>
                    </a:moveTo>
                    <a:lnTo>
                      <a:pt x="49" y="3"/>
                    </a:lnTo>
                    <a:lnTo>
                      <a:pt x="50" y="3"/>
                    </a:lnTo>
                    <a:lnTo>
                      <a:pt x="38" y="40"/>
                    </a:lnTo>
                    <a:close/>
                    <a:moveTo>
                      <a:pt x="50" y="0"/>
                    </a:moveTo>
                    <a:lnTo>
                      <a:pt x="95" y="141"/>
                    </a:lnTo>
                    <a:lnTo>
                      <a:pt x="168" y="374"/>
                    </a:lnTo>
                    <a:lnTo>
                      <a:pt x="50" y="419"/>
                    </a:lnTo>
                    <a:lnTo>
                      <a:pt x="50" y="378"/>
                    </a:lnTo>
                    <a:lnTo>
                      <a:pt x="50" y="336"/>
                    </a:lnTo>
                    <a:lnTo>
                      <a:pt x="50" y="295"/>
                    </a:lnTo>
                    <a:lnTo>
                      <a:pt x="50" y="252"/>
                    </a:lnTo>
                    <a:lnTo>
                      <a:pt x="50" y="211"/>
                    </a:lnTo>
                    <a:lnTo>
                      <a:pt x="50" y="170"/>
                    </a:lnTo>
                    <a:lnTo>
                      <a:pt x="50" y="128"/>
                    </a:lnTo>
                    <a:lnTo>
                      <a:pt x="50" y="86"/>
                    </a:lnTo>
                    <a:lnTo>
                      <a:pt x="50" y="45"/>
                    </a:lnTo>
                    <a:lnTo>
                      <a:pt x="50" y="3"/>
                    </a:lnTo>
                    <a:lnTo>
                      <a:pt x="50" y="0"/>
                    </a:lnTo>
                    <a:close/>
                    <a:moveTo>
                      <a:pt x="14" y="114"/>
                    </a:moveTo>
                    <a:lnTo>
                      <a:pt x="15" y="114"/>
                    </a:lnTo>
                    <a:lnTo>
                      <a:pt x="3" y="151"/>
                    </a:lnTo>
                    <a:lnTo>
                      <a:pt x="0" y="162"/>
                    </a:lnTo>
                    <a:lnTo>
                      <a:pt x="14" y="114"/>
                    </a:lnTo>
                    <a:close/>
                  </a:path>
                </a:pathLst>
              </a:custGeom>
              <a:solidFill>
                <a:srgbClr val="73C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87" name="Freeform 11"/>
              <p:cNvSpPr>
                <a:spLocks noEditPoints="1"/>
              </p:cNvSpPr>
              <p:nvPr/>
            </p:nvSpPr>
            <p:spPr bwMode="auto">
              <a:xfrm>
                <a:off x="19765" y="971"/>
                <a:ext cx="169306" cy="599252"/>
              </a:xfrm>
              <a:custGeom>
                <a:avLst/>
                <a:gdLst>
                  <a:gd name="T0" fmla="*/ 112762 w 97"/>
                  <a:gd name="T1" fmla="*/ 181579 h 347"/>
                  <a:gd name="T2" fmla="*/ 111027 w 97"/>
                  <a:gd name="T3" fmla="*/ 181579 h 347"/>
                  <a:gd name="T4" fmla="*/ 149192 w 97"/>
                  <a:gd name="T5" fmla="*/ 63985 h 347"/>
                  <a:gd name="T6" fmla="*/ 149192 w 97"/>
                  <a:gd name="T7" fmla="*/ 63985 h 347"/>
                  <a:gd name="T8" fmla="*/ 168275 w 97"/>
                  <a:gd name="T9" fmla="*/ 5188 h 347"/>
                  <a:gd name="T10" fmla="*/ 166540 w 97"/>
                  <a:gd name="T11" fmla="*/ 5188 h 347"/>
                  <a:gd name="T12" fmla="*/ 168275 w 97"/>
                  <a:gd name="T13" fmla="*/ 0 h 347"/>
                  <a:gd name="T14" fmla="*/ 168275 w 97"/>
                  <a:gd name="T15" fmla="*/ 5188 h 347"/>
                  <a:gd name="T16" fmla="*/ 168275 w 97"/>
                  <a:gd name="T17" fmla="*/ 70902 h 347"/>
                  <a:gd name="T18" fmla="*/ 149192 w 97"/>
                  <a:gd name="T19" fmla="*/ 63985 h 347"/>
                  <a:gd name="T20" fmla="*/ 130110 w 97"/>
                  <a:gd name="T21" fmla="*/ 122782 h 347"/>
                  <a:gd name="T22" fmla="*/ 168275 w 97"/>
                  <a:gd name="T23" fmla="*/ 136616 h 347"/>
                  <a:gd name="T24" fmla="*/ 168275 w 97"/>
                  <a:gd name="T25" fmla="*/ 204060 h 347"/>
                  <a:gd name="T26" fmla="*/ 112762 w 97"/>
                  <a:gd name="T27" fmla="*/ 181579 h 347"/>
                  <a:gd name="T28" fmla="*/ 36431 w 97"/>
                  <a:gd name="T29" fmla="*/ 416767 h 347"/>
                  <a:gd name="T30" fmla="*/ 55513 w 97"/>
                  <a:gd name="T31" fmla="*/ 357970 h 347"/>
                  <a:gd name="T32" fmla="*/ 168275 w 97"/>
                  <a:gd name="T33" fmla="*/ 401203 h 347"/>
                  <a:gd name="T34" fmla="*/ 168275 w 97"/>
                  <a:gd name="T35" fmla="*/ 468646 h 347"/>
                  <a:gd name="T36" fmla="*/ 36431 w 97"/>
                  <a:gd name="T37" fmla="*/ 416767 h 347"/>
                  <a:gd name="T38" fmla="*/ 168275 w 97"/>
                  <a:gd name="T39" fmla="*/ 335489 h 347"/>
                  <a:gd name="T40" fmla="*/ 74596 w 97"/>
                  <a:gd name="T41" fmla="*/ 299173 h 347"/>
                  <a:gd name="T42" fmla="*/ 83270 w 97"/>
                  <a:gd name="T43" fmla="*/ 269774 h 347"/>
                  <a:gd name="T44" fmla="*/ 88474 w 97"/>
                  <a:gd name="T45" fmla="*/ 257669 h 347"/>
                  <a:gd name="T46" fmla="*/ 93679 w 97"/>
                  <a:gd name="T47" fmla="*/ 240376 h 347"/>
                  <a:gd name="T48" fmla="*/ 168275 w 97"/>
                  <a:gd name="T49" fmla="*/ 269774 h 347"/>
                  <a:gd name="T50" fmla="*/ 168275 w 97"/>
                  <a:gd name="T51" fmla="*/ 335489 h 347"/>
                  <a:gd name="T52" fmla="*/ 17348 w 97"/>
                  <a:gd name="T53" fmla="*/ 475564 h 347"/>
                  <a:gd name="T54" fmla="*/ 168275 w 97"/>
                  <a:gd name="T55" fmla="*/ 534361 h 347"/>
                  <a:gd name="T56" fmla="*/ 168275 w 97"/>
                  <a:gd name="T57" fmla="*/ 600075 h 347"/>
                  <a:gd name="T58" fmla="*/ 0 w 97"/>
                  <a:gd name="T59" fmla="*/ 536090 h 347"/>
                  <a:gd name="T60" fmla="*/ 0 w 97"/>
                  <a:gd name="T61" fmla="*/ 536090 h 347"/>
                  <a:gd name="T62" fmla="*/ 17348 w 97"/>
                  <a:gd name="T63" fmla="*/ 475564 h 3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97" h="347">
                    <a:moveTo>
                      <a:pt x="65" y="105"/>
                    </a:moveTo>
                    <a:cubicBezTo>
                      <a:pt x="64" y="105"/>
                      <a:pt x="64" y="105"/>
                      <a:pt x="64" y="105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97" y="3"/>
                      <a:pt x="97" y="3"/>
                      <a:pt x="97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7" y="3"/>
                      <a:pt x="97" y="3"/>
                      <a:pt x="97" y="3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7" y="118"/>
                      <a:pt x="97" y="118"/>
                      <a:pt x="97" y="118"/>
                    </a:cubicBezTo>
                    <a:lnTo>
                      <a:pt x="65" y="105"/>
                    </a:lnTo>
                    <a:close/>
                    <a:moveTo>
                      <a:pt x="21" y="241"/>
                    </a:moveTo>
                    <a:cubicBezTo>
                      <a:pt x="32" y="207"/>
                      <a:pt x="32" y="207"/>
                      <a:pt x="32" y="207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97" y="271"/>
                      <a:pt x="97" y="271"/>
                      <a:pt x="97" y="271"/>
                    </a:cubicBezTo>
                    <a:lnTo>
                      <a:pt x="21" y="241"/>
                    </a:lnTo>
                    <a:close/>
                    <a:moveTo>
                      <a:pt x="97" y="194"/>
                    </a:moveTo>
                    <a:cubicBezTo>
                      <a:pt x="43" y="173"/>
                      <a:pt x="43" y="173"/>
                      <a:pt x="43" y="173"/>
                    </a:cubicBezTo>
                    <a:cubicBezTo>
                      <a:pt x="45" y="167"/>
                      <a:pt x="47" y="162"/>
                      <a:pt x="48" y="156"/>
                    </a:cubicBezTo>
                    <a:cubicBezTo>
                      <a:pt x="51" y="149"/>
                      <a:pt x="51" y="149"/>
                      <a:pt x="51" y="149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97" y="156"/>
                      <a:pt x="97" y="156"/>
                      <a:pt x="97" y="156"/>
                    </a:cubicBezTo>
                    <a:lnTo>
                      <a:pt x="97" y="194"/>
                    </a:lnTo>
                    <a:close/>
                    <a:moveTo>
                      <a:pt x="10" y="275"/>
                    </a:moveTo>
                    <a:cubicBezTo>
                      <a:pt x="97" y="309"/>
                      <a:pt x="97" y="309"/>
                      <a:pt x="97" y="309"/>
                    </a:cubicBezTo>
                    <a:cubicBezTo>
                      <a:pt x="97" y="347"/>
                      <a:pt x="97" y="347"/>
                      <a:pt x="97" y="3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0" y="310"/>
                      <a:pt x="0" y="310"/>
                      <a:pt x="0" y="310"/>
                    </a:cubicBezTo>
                    <a:lnTo>
                      <a:pt x="10" y="275"/>
                    </a:lnTo>
                    <a:close/>
                  </a:path>
                </a:pathLst>
              </a:custGeom>
              <a:solidFill>
                <a:srgbClr val="5D97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88" name="Freeform 12"/>
              <p:cNvSpPr>
                <a:spLocks noEditPoints="1"/>
              </p:cNvSpPr>
              <p:nvPr/>
            </p:nvSpPr>
            <p:spPr bwMode="auto">
              <a:xfrm>
                <a:off x="717" y="64496"/>
                <a:ext cx="188354" cy="601369"/>
              </a:xfrm>
              <a:custGeom>
                <a:avLst/>
                <a:gdLst>
                  <a:gd name="T0" fmla="*/ 187325 w 108"/>
                  <a:gd name="T1" fmla="*/ 6916 h 348"/>
                  <a:gd name="T2" fmla="*/ 187325 w 108"/>
                  <a:gd name="T3" fmla="*/ 72615 h 348"/>
                  <a:gd name="T4" fmla="*/ 149166 w 108"/>
                  <a:gd name="T5" fmla="*/ 58783 h 348"/>
                  <a:gd name="T6" fmla="*/ 168246 w 108"/>
                  <a:gd name="T7" fmla="*/ 0 h 348"/>
                  <a:gd name="T8" fmla="*/ 187325 w 108"/>
                  <a:gd name="T9" fmla="*/ 6916 h 348"/>
                  <a:gd name="T10" fmla="*/ 187325 w 108"/>
                  <a:gd name="T11" fmla="*/ 140042 h 348"/>
                  <a:gd name="T12" fmla="*/ 187325 w 108"/>
                  <a:gd name="T13" fmla="*/ 205741 h 348"/>
                  <a:gd name="T14" fmla="*/ 112742 w 108"/>
                  <a:gd name="T15" fmla="*/ 176350 h 348"/>
                  <a:gd name="T16" fmla="*/ 131821 w 108"/>
                  <a:gd name="T17" fmla="*/ 117566 h 348"/>
                  <a:gd name="T18" fmla="*/ 187325 w 108"/>
                  <a:gd name="T19" fmla="*/ 140042 h 348"/>
                  <a:gd name="T20" fmla="*/ 93663 w 108"/>
                  <a:gd name="T21" fmla="*/ 235133 h 348"/>
                  <a:gd name="T22" fmla="*/ 187325 w 108"/>
                  <a:gd name="T23" fmla="*/ 271440 h 348"/>
                  <a:gd name="T24" fmla="*/ 187325 w 108"/>
                  <a:gd name="T25" fmla="*/ 337139 h 348"/>
                  <a:gd name="T26" fmla="*/ 74583 w 108"/>
                  <a:gd name="T27" fmla="*/ 293916 h 348"/>
                  <a:gd name="T28" fmla="*/ 88459 w 108"/>
                  <a:gd name="T29" fmla="*/ 250693 h 348"/>
                  <a:gd name="T30" fmla="*/ 93663 w 108"/>
                  <a:gd name="T31" fmla="*/ 235133 h 348"/>
                  <a:gd name="T32" fmla="*/ 55504 w 108"/>
                  <a:gd name="T33" fmla="*/ 352699 h 348"/>
                  <a:gd name="T34" fmla="*/ 187325 w 108"/>
                  <a:gd name="T35" fmla="*/ 404567 h 348"/>
                  <a:gd name="T36" fmla="*/ 187325 w 108"/>
                  <a:gd name="T37" fmla="*/ 470265 h 348"/>
                  <a:gd name="T38" fmla="*/ 36424 w 108"/>
                  <a:gd name="T39" fmla="*/ 411482 h 348"/>
                  <a:gd name="T40" fmla="*/ 55504 w 108"/>
                  <a:gd name="T41" fmla="*/ 352699 h 348"/>
                  <a:gd name="T42" fmla="*/ 19079 w 108"/>
                  <a:gd name="T43" fmla="*/ 471994 h 348"/>
                  <a:gd name="T44" fmla="*/ 19079 w 108"/>
                  <a:gd name="T45" fmla="*/ 471994 h 348"/>
                  <a:gd name="T46" fmla="*/ 187325 w 108"/>
                  <a:gd name="T47" fmla="*/ 535964 h 348"/>
                  <a:gd name="T48" fmla="*/ 187325 w 108"/>
                  <a:gd name="T49" fmla="*/ 601663 h 348"/>
                  <a:gd name="T50" fmla="*/ 0 w 108"/>
                  <a:gd name="T51" fmla="*/ 530777 h 348"/>
                  <a:gd name="T52" fmla="*/ 19079 w 108"/>
                  <a:gd name="T53" fmla="*/ 471994 h 34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08" h="348">
                    <a:moveTo>
                      <a:pt x="108" y="4"/>
                    </a:moveTo>
                    <a:cubicBezTo>
                      <a:pt x="108" y="42"/>
                      <a:pt x="108" y="42"/>
                      <a:pt x="108" y="42"/>
                    </a:cubicBezTo>
                    <a:cubicBezTo>
                      <a:pt x="86" y="34"/>
                      <a:pt x="86" y="34"/>
                      <a:pt x="86" y="34"/>
                    </a:cubicBezTo>
                    <a:cubicBezTo>
                      <a:pt x="97" y="0"/>
                      <a:pt x="97" y="0"/>
                      <a:pt x="97" y="0"/>
                    </a:cubicBezTo>
                    <a:lnTo>
                      <a:pt x="108" y="4"/>
                    </a:lnTo>
                    <a:close/>
                    <a:moveTo>
                      <a:pt x="108" y="81"/>
                    </a:moveTo>
                    <a:cubicBezTo>
                      <a:pt x="108" y="119"/>
                      <a:pt x="108" y="119"/>
                      <a:pt x="108" y="119"/>
                    </a:cubicBezTo>
                    <a:cubicBezTo>
                      <a:pt x="65" y="102"/>
                      <a:pt x="65" y="102"/>
                      <a:pt x="65" y="102"/>
                    </a:cubicBezTo>
                    <a:cubicBezTo>
                      <a:pt x="76" y="68"/>
                      <a:pt x="76" y="68"/>
                      <a:pt x="76" y="68"/>
                    </a:cubicBezTo>
                    <a:lnTo>
                      <a:pt x="108" y="81"/>
                    </a:lnTo>
                    <a:close/>
                    <a:moveTo>
                      <a:pt x="54" y="136"/>
                    </a:moveTo>
                    <a:cubicBezTo>
                      <a:pt x="108" y="157"/>
                      <a:pt x="108" y="157"/>
                      <a:pt x="108" y="157"/>
                    </a:cubicBezTo>
                    <a:cubicBezTo>
                      <a:pt x="108" y="195"/>
                      <a:pt x="108" y="195"/>
                      <a:pt x="108" y="195"/>
                    </a:cubicBezTo>
                    <a:cubicBezTo>
                      <a:pt x="43" y="170"/>
                      <a:pt x="43" y="170"/>
                      <a:pt x="43" y="170"/>
                    </a:cubicBezTo>
                    <a:cubicBezTo>
                      <a:pt x="46" y="162"/>
                      <a:pt x="48" y="153"/>
                      <a:pt x="51" y="145"/>
                    </a:cubicBezTo>
                    <a:lnTo>
                      <a:pt x="54" y="136"/>
                    </a:lnTo>
                    <a:close/>
                    <a:moveTo>
                      <a:pt x="32" y="204"/>
                    </a:moveTo>
                    <a:cubicBezTo>
                      <a:pt x="108" y="234"/>
                      <a:pt x="108" y="234"/>
                      <a:pt x="108" y="234"/>
                    </a:cubicBezTo>
                    <a:cubicBezTo>
                      <a:pt x="108" y="272"/>
                      <a:pt x="108" y="272"/>
                      <a:pt x="108" y="272"/>
                    </a:cubicBezTo>
                    <a:cubicBezTo>
                      <a:pt x="21" y="238"/>
                      <a:pt x="21" y="238"/>
                      <a:pt x="21" y="238"/>
                    </a:cubicBezTo>
                    <a:lnTo>
                      <a:pt x="32" y="204"/>
                    </a:lnTo>
                    <a:close/>
                    <a:moveTo>
                      <a:pt x="11" y="273"/>
                    </a:moveTo>
                    <a:cubicBezTo>
                      <a:pt x="11" y="273"/>
                      <a:pt x="11" y="273"/>
                      <a:pt x="11" y="273"/>
                    </a:cubicBezTo>
                    <a:cubicBezTo>
                      <a:pt x="108" y="310"/>
                      <a:pt x="108" y="310"/>
                      <a:pt x="108" y="310"/>
                    </a:cubicBezTo>
                    <a:cubicBezTo>
                      <a:pt x="108" y="348"/>
                      <a:pt x="108" y="348"/>
                      <a:pt x="108" y="348"/>
                    </a:cubicBezTo>
                    <a:cubicBezTo>
                      <a:pt x="0" y="307"/>
                      <a:pt x="0" y="307"/>
                      <a:pt x="0" y="307"/>
                    </a:cubicBezTo>
                    <a:lnTo>
                      <a:pt x="11" y="273"/>
                    </a:lnTo>
                    <a:close/>
                  </a:path>
                </a:pathLst>
              </a:custGeom>
              <a:solidFill>
                <a:srgbClr val="57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243" name="组合 146"/>
            <p:cNvGrpSpPr/>
            <p:nvPr/>
          </p:nvGrpSpPr>
          <p:grpSpPr bwMode="auto">
            <a:xfrm>
              <a:off x="10040902" y="2008990"/>
              <a:ext cx="785666" cy="695765"/>
              <a:chOff x="0" y="0"/>
              <a:chExt cx="1052270" cy="931862"/>
            </a:xfrm>
          </p:grpSpPr>
          <p:sp>
            <p:nvSpPr>
              <p:cNvPr id="2082" name="等腰三角形 3"/>
              <p:cNvSpPr/>
              <p:nvPr/>
            </p:nvSpPr>
            <p:spPr bwMode="auto">
              <a:xfrm>
                <a:off x="259341" y="823135"/>
                <a:ext cx="793651" cy="104934"/>
              </a:xfrm>
              <a:custGeom>
                <a:avLst/>
                <a:gdLst>
                  <a:gd name="T0" fmla="*/ 0 w 571182"/>
                  <a:gd name="T1" fmla="*/ 106295 h 104892"/>
                  <a:gd name="T2" fmla="*/ 270374 w 571182"/>
                  <a:gd name="T3" fmla="*/ 0 h 104892"/>
                  <a:gd name="T4" fmla="*/ 795183 w 571182"/>
                  <a:gd name="T5" fmla="*/ 94230 h 104892"/>
                  <a:gd name="T6" fmla="*/ 0 w 571182"/>
                  <a:gd name="T7" fmla="*/ 106295 h 1048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1182" h="104892">
                    <a:moveTo>
                      <a:pt x="0" y="104892"/>
                    </a:moveTo>
                    <a:lnTo>
                      <a:pt x="194210" y="0"/>
                    </a:lnTo>
                    <a:lnTo>
                      <a:pt x="571182" y="92986"/>
                    </a:lnTo>
                    <a:lnTo>
                      <a:pt x="0" y="104892"/>
                    </a:lnTo>
                    <a:close/>
                  </a:path>
                </a:pathLst>
              </a:custGeom>
              <a:solidFill>
                <a:schemeClr val="tx1">
                  <a:alpha val="3294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250" name="组合 142"/>
              <p:cNvGrpSpPr/>
              <p:nvPr/>
            </p:nvGrpSpPr>
            <p:grpSpPr bwMode="auto">
              <a:xfrm>
                <a:off x="0" y="0"/>
                <a:ext cx="525463" cy="931862"/>
                <a:chOff x="0" y="0"/>
                <a:chExt cx="525463" cy="931862"/>
              </a:xfrm>
            </p:grpSpPr>
            <p:sp>
              <p:nvSpPr>
                <p:cNvPr id="2084" name="Freeform 5"/>
                <p:cNvSpPr/>
                <p:nvPr/>
              </p:nvSpPr>
              <p:spPr bwMode="auto">
                <a:xfrm>
                  <a:off x="262174" y="686"/>
                  <a:ext cx="263606" cy="930218"/>
                </a:xfrm>
                <a:custGeom>
                  <a:avLst/>
                  <a:gdLst>
                    <a:gd name="T0" fmla="*/ 0 w 166"/>
                    <a:gd name="T1" fmla="*/ 931862 h 587"/>
                    <a:gd name="T2" fmla="*/ 0 w 166"/>
                    <a:gd name="T3" fmla="*/ 0 h 587"/>
                    <a:gd name="T4" fmla="*/ 98425 w 166"/>
                    <a:gd name="T5" fmla="*/ 314325 h 587"/>
                    <a:gd name="T6" fmla="*/ 100013 w 166"/>
                    <a:gd name="T7" fmla="*/ 314325 h 587"/>
                    <a:gd name="T8" fmla="*/ 263525 w 166"/>
                    <a:gd name="T9" fmla="*/ 831850 h 587"/>
                    <a:gd name="T10" fmla="*/ 0 w 166"/>
                    <a:gd name="T11" fmla="*/ 931862 h 5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66" h="587">
                      <a:moveTo>
                        <a:pt x="0" y="587"/>
                      </a:moveTo>
                      <a:lnTo>
                        <a:pt x="0" y="0"/>
                      </a:lnTo>
                      <a:lnTo>
                        <a:pt x="62" y="198"/>
                      </a:lnTo>
                      <a:lnTo>
                        <a:pt x="63" y="198"/>
                      </a:lnTo>
                      <a:lnTo>
                        <a:pt x="166" y="524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ACE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1350" noProof="1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5" name="Freeform 6"/>
                <p:cNvSpPr/>
                <p:nvPr/>
              </p:nvSpPr>
              <p:spPr bwMode="auto">
                <a:xfrm>
                  <a:off x="1403" y="686"/>
                  <a:ext cx="260771" cy="930218"/>
                </a:xfrm>
                <a:custGeom>
                  <a:avLst/>
                  <a:gdLst>
                    <a:gd name="T0" fmla="*/ 261938 w 165"/>
                    <a:gd name="T1" fmla="*/ 0 h 587"/>
                    <a:gd name="T2" fmla="*/ 261938 w 165"/>
                    <a:gd name="T3" fmla="*/ 931862 h 587"/>
                    <a:gd name="T4" fmla="*/ 0 w 165"/>
                    <a:gd name="T5" fmla="*/ 831850 h 587"/>
                    <a:gd name="T6" fmla="*/ 261938 w 165"/>
                    <a:gd name="T7" fmla="*/ 0 h 58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65" h="587">
                      <a:moveTo>
                        <a:pt x="165" y="0"/>
                      </a:moveTo>
                      <a:lnTo>
                        <a:pt x="165" y="587"/>
                      </a:lnTo>
                      <a:lnTo>
                        <a:pt x="0" y="524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D99F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1350" noProof="1"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7244" name="组合 153"/>
            <p:cNvGrpSpPr/>
            <p:nvPr/>
          </p:nvGrpSpPr>
          <p:grpSpPr bwMode="auto">
            <a:xfrm>
              <a:off x="10403537" y="2123000"/>
              <a:ext cx="548432" cy="503635"/>
              <a:chOff x="0" y="0"/>
              <a:chExt cx="1148384" cy="1054581"/>
            </a:xfrm>
          </p:grpSpPr>
          <p:sp>
            <p:nvSpPr>
              <p:cNvPr id="2078" name="Freeform 28"/>
              <p:cNvSpPr>
                <a:spLocks noEditPoints="1"/>
              </p:cNvSpPr>
              <p:nvPr/>
            </p:nvSpPr>
            <p:spPr bwMode="auto">
              <a:xfrm>
                <a:off x="18365" y="1774"/>
                <a:ext cx="279180" cy="997631"/>
              </a:xfrm>
              <a:custGeom>
                <a:avLst/>
                <a:gdLst>
                  <a:gd name="T0" fmla="*/ 279439 w 267"/>
                  <a:gd name="T1" fmla="*/ 774473 h 958"/>
                  <a:gd name="T2" fmla="*/ 279439 w 267"/>
                  <a:gd name="T3" fmla="*/ 821570 h 958"/>
                  <a:gd name="T4" fmla="*/ 49190 w 267"/>
                  <a:gd name="T5" fmla="*/ 732610 h 958"/>
                  <a:gd name="T6" fmla="*/ 61749 w 267"/>
                  <a:gd name="T7" fmla="*/ 692840 h 958"/>
                  <a:gd name="T8" fmla="*/ 279439 w 267"/>
                  <a:gd name="T9" fmla="*/ 774473 h 958"/>
                  <a:gd name="T10" fmla="*/ 279439 w 267"/>
                  <a:gd name="T11" fmla="*/ 729470 h 958"/>
                  <a:gd name="T12" fmla="*/ 74308 w 267"/>
                  <a:gd name="T13" fmla="*/ 649930 h 958"/>
                  <a:gd name="T14" fmla="*/ 88960 w 267"/>
                  <a:gd name="T15" fmla="*/ 610159 h 958"/>
                  <a:gd name="T16" fmla="*/ 279439 w 267"/>
                  <a:gd name="T17" fmla="*/ 685514 h 958"/>
                  <a:gd name="T18" fmla="*/ 279439 w 267"/>
                  <a:gd name="T19" fmla="*/ 729470 h 958"/>
                  <a:gd name="T20" fmla="*/ 101519 w 267"/>
                  <a:gd name="T21" fmla="*/ 570389 h 958"/>
                  <a:gd name="T22" fmla="*/ 113032 w 267"/>
                  <a:gd name="T23" fmla="*/ 528526 h 958"/>
                  <a:gd name="T24" fmla="*/ 279439 w 267"/>
                  <a:gd name="T25" fmla="*/ 593414 h 958"/>
                  <a:gd name="T26" fmla="*/ 279439 w 267"/>
                  <a:gd name="T27" fmla="*/ 640510 h 958"/>
                  <a:gd name="T28" fmla="*/ 101519 w 267"/>
                  <a:gd name="T29" fmla="*/ 570389 h 958"/>
                  <a:gd name="T30" fmla="*/ 279439 w 267"/>
                  <a:gd name="T31" fmla="*/ 548411 h 958"/>
                  <a:gd name="T32" fmla="*/ 125591 w 267"/>
                  <a:gd name="T33" fmla="*/ 488755 h 958"/>
                  <a:gd name="T34" fmla="*/ 138150 w 267"/>
                  <a:gd name="T35" fmla="*/ 448985 h 958"/>
                  <a:gd name="T36" fmla="*/ 279439 w 267"/>
                  <a:gd name="T37" fmla="*/ 503408 h 958"/>
                  <a:gd name="T38" fmla="*/ 279439 w 267"/>
                  <a:gd name="T39" fmla="*/ 548411 h 958"/>
                  <a:gd name="T40" fmla="*/ 279439 w 267"/>
                  <a:gd name="T41" fmla="*/ 459451 h 958"/>
                  <a:gd name="T42" fmla="*/ 150709 w 267"/>
                  <a:gd name="T43" fmla="*/ 409215 h 958"/>
                  <a:gd name="T44" fmla="*/ 163268 w 267"/>
                  <a:gd name="T45" fmla="*/ 367352 h 958"/>
                  <a:gd name="T46" fmla="*/ 279439 w 267"/>
                  <a:gd name="T47" fmla="*/ 412355 h 958"/>
                  <a:gd name="T48" fmla="*/ 279439 w 267"/>
                  <a:gd name="T49" fmla="*/ 459451 h 958"/>
                  <a:gd name="T50" fmla="*/ 279439 w 267"/>
                  <a:gd name="T51" fmla="*/ 0 h 958"/>
                  <a:gd name="T52" fmla="*/ 279439 w 267"/>
                  <a:gd name="T53" fmla="*/ 186292 h 958"/>
                  <a:gd name="T54" fmla="*/ 227110 w 267"/>
                  <a:gd name="T55" fmla="*/ 166407 h 958"/>
                  <a:gd name="T56" fmla="*/ 279439 w 267"/>
                  <a:gd name="T57" fmla="*/ 0 h 958"/>
                  <a:gd name="T58" fmla="*/ 187339 w 267"/>
                  <a:gd name="T59" fmla="*/ 287811 h 958"/>
                  <a:gd name="T60" fmla="*/ 279439 w 267"/>
                  <a:gd name="T61" fmla="*/ 322348 h 958"/>
                  <a:gd name="T62" fmla="*/ 279439 w 267"/>
                  <a:gd name="T63" fmla="*/ 367352 h 958"/>
                  <a:gd name="T64" fmla="*/ 177920 w 267"/>
                  <a:gd name="T65" fmla="*/ 327581 h 958"/>
                  <a:gd name="T66" fmla="*/ 187339 w 267"/>
                  <a:gd name="T67" fmla="*/ 287811 h 958"/>
                  <a:gd name="T68" fmla="*/ 279439 w 267"/>
                  <a:gd name="T69" fmla="*/ 277345 h 958"/>
                  <a:gd name="T70" fmla="*/ 203038 w 267"/>
                  <a:gd name="T71" fmla="*/ 248041 h 958"/>
                  <a:gd name="T72" fmla="*/ 214551 w 267"/>
                  <a:gd name="T73" fmla="*/ 206177 h 958"/>
                  <a:gd name="T74" fmla="*/ 279439 w 267"/>
                  <a:gd name="T75" fmla="*/ 230249 h 958"/>
                  <a:gd name="T76" fmla="*/ 279439 w 267"/>
                  <a:gd name="T77" fmla="*/ 277345 h 958"/>
                  <a:gd name="T78" fmla="*/ 279439 w 267"/>
                  <a:gd name="T79" fmla="*/ 1002629 h 958"/>
                  <a:gd name="T80" fmla="*/ 0 w 267"/>
                  <a:gd name="T81" fmla="*/ 893784 h 958"/>
                  <a:gd name="T82" fmla="*/ 11512 w 267"/>
                  <a:gd name="T83" fmla="*/ 854014 h 958"/>
                  <a:gd name="T84" fmla="*/ 279439 w 267"/>
                  <a:gd name="T85" fmla="*/ 955533 h 958"/>
                  <a:gd name="T86" fmla="*/ 279439 w 267"/>
                  <a:gd name="T87" fmla="*/ 1002629 h 958"/>
                  <a:gd name="T88" fmla="*/ 36631 w 267"/>
                  <a:gd name="T89" fmla="*/ 772380 h 958"/>
                  <a:gd name="T90" fmla="*/ 279439 w 267"/>
                  <a:gd name="T91" fmla="*/ 866573 h 958"/>
                  <a:gd name="T92" fmla="*/ 279439 w 267"/>
                  <a:gd name="T93" fmla="*/ 910529 h 958"/>
                  <a:gd name="T94" fmla="*/ 24072 w 267"/>
                  <a:gd name="T95" fmla="*/ 814244 h 958"/>
                  <a:gd name="T96" fmla="*/ 36631 w 267"/>
                  <a:gd name="T97" fmla="*/ 772380 h 95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67" h="958">
                    <a:moveTo>
                      <a:pt x="267" y="740"/>
                    </a:moveTo>
                    <a:lnTo>
                      <a:pt x="267" y="785"/>
                    </a:lnTo>
                    <a:lnTo>
                      <a:pt x="47" y="700"/>
                    </a:lnTo>
                    <a:lnTo>
                      <a:pt x="59" y="662"/>
                    </a:lnTo>
                    <a:lnTo>
                      <a:pt x="267" y="740"/>
                    </a:lnTo>
                    <a:close/>
                    <a:moveTo>
                      <a:pt x="267" y="697"/>
                    </a:moveTo>
                    <a:lnTo>
                      <a:pt x="71" y="621"/>
                    </a:lnTo>
                    <a:lnTo>
                      <a:pt x="85" y="583"/>
                    </a:lnTo>
                    <a:lnTo>
                      <a:pt x="267" y="655"/>
                    </a:lnTo>
                    <a:lnTo>
                      <a:pt x="267" y="697"/>
                    </a:lnTo>
                    <a:close/>
                    <a:moveTo>
                      <a:pt x="97" y="545"/>
                    </a:moveTo>
                    <a:lnTo>
                      <a:pt x="108" y="505"/>
                    </a:lnTo>
                    <a:lnTo>
                      <a:pt x="267" y="567"/>
                    </a:lnTo>
                    <a:lnTo>
                      <a:pt x="267" y="612"/>
                    </a:lnTo>
                    <a:lnTo>
                      <a:pt x="97" y="545"/>
                    </a:lnTo>
                    <a:close/>
                    <a:moveTo>
                      <a:pt x="267" y="524"/>
                    </a:moveTo>
                    <a:lnTo>
                      <a:pt x="120" y="467"/>
                    </a:lnTo>
                    <a:lnTo>
                      <a:pt x="132" y="429"/>
                    </a:lnTo>
                    <a:lnTo>
                      <a:pt x="267" y="481"/>
                    </a:lnTo>
                    <a:lnTo>
                      <a:pt x="267" y="524"/>
                    </a:lnTo>
                    <a:close/>
                    <a:moveTo>
                      <a:pt x="267" y="439"/>
                    </a:moveTo>
                    <a:lnTo>
                      <a:pt x="144" y="391"/>
                    </a:lnTo>
                    <a:lnTo>
                      <a:pt x="156" y="351"/>
                    </a:lnTo>
                    <a:lnTo>
                      <a:pt x="267" y="394"/>
                    </a:lnTo>
                    <a:lnTo>
                      <a:pt x="267" y="439"/>
                    </a:lnTo>
                    <a:close/>
                    <a:moveTo>
                      <a:pt x="267" y="0"/>
                    </a:moveTo>
                    <a:lnTo>
                      <a:pt x="267" y="178"/>
                    </a:lnTo>
                    <a:lnTo>
                      <a:pt x="217" y="159"/>
                    </a:lnTo>
                    <a:lnTo>
                      <a:pt x="267" y="0"/>
                    </a:lnTo>
                    <a:close/>
                    <a:moveTo>
                      <a:pt x="179" y="275"/>
                    </a:moveTo>
                    <a:lnTo>
                      <a:pt x="267" y="308"/>
                    </a:lnTo>
                    <a:lnTo>
                      <a:pt x="267" y="351"/>
                    </a:lnTo>
                    <a:lnTo>
                      <a:pt x="170" y="313"/>
                    </a:lnTo>
                    <a:lnTo>
                      <a:pt x="179" y="275"/>
                    </a:lnTo>
                    <a:close/>
                    <a:moveTo>
                      <a:pt x="267" y="265"/>
                    </a:moveTo>
                    <a:lnTo>
                      <a:pt x="194" y="237"/>
                    </a:lnTo>
                    <a:lnTo>
                      <a:pt x="205" y="197"/>
                    </a:lnTo>
                    <a:lnTo>
                      <a:pt x="267" y="220"/>
                    </a:lnTo>
                    <a:lnTo>
                      <a:pt x="267" y="265"/>
                    </a:lnTo>
                    <a:close/>
                    <a:moveTo>
                      <a:pt x="267" y="958"/>
                    </a:moveTo>
                    <a:lnTo>
                      <a:pt x="0" y="854"/>
                    </a:lnTo>
                    <a:lnTo>
                      <a:pt x="11" y="816"/>
                    </a:lnTo>
                    <a:lnTo>
                      <a:pt x="267" y="913"/>
                    </a:lnTo>
                    <a:lnTo>
                      <a:pt x="267" y="958"/>
                    </a:lnTo>
                    <a:close/>
                    <a:moveTo>
                      <a:pt x="35" y="738"/>
                    </a:moveTo>
                    <a:lnTo>
                      <a:pt x="267" y="828"/>
                    </a:lnTo>
                    <a:lnTo>
                      <a:pt x="267" y="870"/>
                    </a:lnTo>
                    <a:lnTo>
                      <a:pt x="23" y="778"/>
                    </a:lnTo>
                    <a:lnTo>
                      <a:pt x="35" y="738"/>
                    </a:lnTo>
                    <a:close/>
                  </a:path>
                </a:pathLst>
              </a:custGeom>
              <a:solidFill>
                <a:srgbClr val="5D97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79" name="Freeform 29"/>
              <p:cNvSpPr>
                <a:spLocks noEditPoints="1"/>
              </p:cNvSpPr>
              <p:nvPr/>
            </p:nvSpPr>
            <p:spPr bwMode="auto">
              <a:xfrm>
                <a:off x="639" y="165830"/>
                <a:ext cx="296906" cy="877914"/>
              </a:xfrm>
              <a:custGeom>
                <a:avLst/>
                <a:gdLst>
                  <a:gd name="T0" fmla="*/ 295137 w 282"/>
                  <a:gd name="T1" fmla="*/ 608066 h 842"/>
                  <a:gd name="T2" fmla="*/ 77447 w 282"/>
                  <a:gd name="T3" fmla="*/ 526433 h 842"/>
                  <a:gd name="T4" fmla="*/ 90006 w 282"/>
                  <a:gd name="T5" fmla="*/ 483523 h 842"/>
                  <a:gd name="T6" fmla="*/ 295137 w 282"/>
                  <a:gd name="T7" fmla="*/ 563063 h 842"/>
                  <a:gd name="T8" fmla="*/ 295137 w 282"/>
                  <a:gd name="T9" fmla="*/ 608066 h 842"/>
                  <a:gd name="T10" fmla="*/ 295137 w 282"/>
                  <a:gd name="T11" fmla="*/ 382004 h 842"/>
                  <a:gd name="T12" fmla="*/ 295137 w 282"/>
                  <a:gd name="T13" fmla="*/ 427007 h 842"/>
                  <a:gd name="T14" fmla="*/ 128730 w 282"/>
                  <a:gd name="T15" fmla="*/ 362119 h 842"/>
                  <a:gd name="T16" fmla="*/ 141289 w 282"/>
                  <a:gd name="T17" fmla="*/ 322348 h 842"/>
                  <a:gd name="T18" fmla="*/ 295137 w 282"/>
                  <a:gd name="T19" fmla="*/ 382004 h 842"/>
                  <a:gd name="T20" fmla="*/ 117218 w 282"/>
                  <a:gd name="T21" fmla="*/ 403982 h 842"/>
                  <a:gd name="T22" fmla="*/ 295137 w 282"/>
                  <a:gd name="T23" fmla="*/ 474103 h 842"/>
                  <a:gd name="T24" fmla="*/ 295137 w 282"/>
                  <a:gd name="T25" fmla="*/ 519106 h 842"/>
                  <a:gd name="T26" fmla="*/ 104659 w 282"/>
                  <a:gd name="T27" fmla="*/ 443752 h 842"/>
                  <a:gd name="T28" fmla="*/ 117218 w 282"/>
                  <a:gd name="T29" fmla="*/ 403982 h 842"/>
                  <a:gd name="T30" fmla="*/ 166407 w 282"/>
                  <a:gd name="T31" fmla="*/ 242808 h 842"/>
                  <a:gd name="T32" fmla="*/ 295137 w 282"/>
                  <a:gd name="T33" fmla="*/ 293044 h 842"/>
                  <a:gd name="T34" fmla="*/ 295137 w 282"/>
                  <a:gd name="T35" fmla="*/ 337001 h 842"/>
                  <a:gd name="T36" fmla="*/ 153848 w 282"/>
                  <a:gd name="T37" fmla="*/ 282578 h 842"/>
                  <a:gd name="T38" fmla="*/ 166407 w 282"/>
                  <a:gd name="T39" fmla="*/ 242808 h 842"/>
                  <a:gd name="T40" fmla="*/ 193618 w 282"/>
                  <a:gd name="T41" fmla="*/ 161174 h 842"/>
                  <a:gd name="T42" fmla="*/ 295137 w 282"/>
                  <a:gd name="T43" fmla="*/ 200944 h 842"/>
                  <a:gd name="T44" fmla="*/ 295137 w 282"/>
                  <a:gd name="T45" fmla="*/ 245948 h 842"/>
                  <a:gd name="T46" fmla="*/ 178966 w 282"/>
                  <a:gd name="T47" fmla="*/ 200944 h 842"/>
                  <a:gd name="T48" fmla="*/ 193618 w 282"/>
                  <a:gd name="T49" fmla="*/ 161174 h 842"/>
                  <a:gd name="T50" fmla="*/ 203038 w 282"/>
                  <a:gd name="T51" fmla="*/ 121404 h 842"/>
                  <a:gd name="T52" fmla="*/ 218736 w 282"/>
                  <a:gd name="T53" fmla="*/ 81634 h 842"/>
                  <a:gd name="T54" fmla="*/ 295137 w 282"/>
                  <a:gd name="T55" fmla="*/ 110938 h 842"/>
                  <a:gd name="T56" fmla="*/ 295137 w 282"/>
                  <a:gd name="T57" fmla="*/ 155941 h 842"/>
                  <a:gd name="T58" fmla="*/ 203038 w 282"/>
                  <a:gd name="T59" fmla="*/ 121404 h 842"/>
                  <a:gd name="T60" fmla="*/ 242808 w 282"/>
                  <a:gd name="T61" fmla="*/ 0 h 842"/>
                  <a:gd name="T62" fmla="*/ 295137 w 282"/>
                  <a:gd name="T63" fmla="*/ 19885 h 842"/>
                  <a:gd name="T64" fmla="*/ 295137 w 282"/>
                  <a:gd name="T65" fmla="*/ 63842 h 842"/>
                  <a:gd name="T66" fmla="*/ 230249 w 282"/>
                  <a:gd name="T67" fmla="*/ 39770 h 842"/>
                  <a:gd name="T68" fmla="*/ 242808 w 282"/>
                  <a:gd name="T69" fmla="*/ 0 h 842"/>
                  <a:gd name="T70" fmla="*/ 15699 w 282"/>
                  <a:gd name="T71" fmla="*/ 727377 h 842"/>
                  <a:gd name="T72" fmla="*/ 295137 w 282"/>
                  <a:gd name="T73" fmla="*/ 836222 h 842"/>
                  <a:gd name="T74" fmla="*/ 295137 w 282"/>
                  <a:gd name="T75" fmla="*/ 881225 h 842"/>
                  <a:gd name="T76" fmla="*/ 0 w 282"/>
                  <a:gd name="T77" fmla="*/ 767147 h 842"/>
                  <a:gd name="T78" fmla="*/ 15699 w 282"/>
                  <a:gd name="T79" fmla="*/ 727377 h 842"/>
                  <a:gd name="T80" fmla="*/ 295137 w 282"/>
                  <a:gd name="T81" fmla="*/ 789125 h 842"/>
                  <a:gd name="T82" fmla="*/ 27211 w 282"/>
                  <a:gd name="T83" fmla="*/ 687607 h 842"/>
                  <a:gd name="T84" fmla="*/ 39770 w 282"/>
                  <a:gd name="T85" fmla="*/ 647836 h 842"/>
                  <a:gd name="T86" fmla="*/ 295137 w 282"/>
                  <a:gd name="T87" fmla="*/ 744122 h 842"/>
                  <a:gd name="T88" fmla="*/ 295137 w 282"/>
                  <a:gd name="T89" fmla="*/ 789125 h 842"/>
                  <a:gd name="T90" fmla="*/ 295137 w 282"/>
                  <a:gd name="T91" fmla="*/ 700166 h 842"/>
                  <a:gd name="T92" fmla="*/ 52329 w 282"/>
                  <a:gd name="T93" fmla="*/ 605973 h 842"/>
                  <a:gd name="T94" fmla="*/ 64888 w 282"/>
                  <a:gd name="T95" fmla="*/ 566203 h 842"/>
                  <a:gd name="T96" fmla="*/ 295137 w 282"/>
                  <a:gd name="T97" fmla="*/ 655163 h 842"/>
                  <a:gd name="T98" fmla="*/ 295137 w 282"/>
                  <a:gd name="T99" fmla="*/ 700166 h 8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82" h="842">
                    <a:moveTo>
                      <a:pt x="282" y="581"/>
                    </a:moveTo>
                    <a:lnTo>
                      <a:pt x="74" y="503"/>
                    </a:lnTo>
                    <a:lnTo>
                      <a:pt x="86" y="462"/>
                    </a:lnTo>
                    <a:lnTo>
                      <a:pt x="282" y="538"/>
                    </a:lnTo>
                    <a:lnTo>
                      <a:pt x="282" y="581"/>
                    </a:lnTo>
                    <a:close/>
                    <a:moveTo>
                      <a:pt x="282" y="365"/>
                    </a:moveTo>
                    <a:lnTo>
                      <a:pt x="282" y="408"/>
                    </a:lnTo>
                    <a:lnTo>
                      <a:pt x="123" y="346"/>
                    </a:lnTo>
                    <a:lnTo>
                      <a:pt x="135" y="308"/>
                    </a:lnTo>
                    <a:lnTo>
                      <a:pt x="282" y="365"/>
                    </a:lnTo>
                    <a:close/>
                    <a:moveTo>
                      <a:pt x="112" y="386"/>
                    </a:moveTo>
                    <a:lnTo>
                      <a:pt x="282" y="453"/>
                    </a:lnTo>
                    <a:lnTo>
                      <a:pt x="282" y="496"/>
                    </a:lnTo>
                    <a:lnTo>
                      <a:pt x="100" y="424"/>
                    </a:lnTo>
                    <a:lnTo>
                      <a:pt x="112" y="386"/>
                    </a:lnTo>
                    <a:close/>
                    <a:moveTo>
                      <a:pt x="159" y="232"/>
                    </a:moveTo>
                    <a:lnTo>
                      <a:pt x="282" y="280"/>
                    </a:lnTo>
                    <a:lnTo>
                      <a:pt x="282" y="322"/>
                    </a:lnTo>
                    <a:lnTo>
                      <a:pt x="147" y="270"/>
                    </a:lnTo>
                    <a:lnTo>
                      <a:pt x="159" y="232"/>
                    </a:lnTo>
                    <a:close/>
                    <a:moveTo>
                      <a:pt x="185" y="154"/>
                    </a:moveTo>
                    <a:lnTo>
                      <a:pt x="282" y="192"/>
                    </a:lnTo>
                    <a:lnTo>
                      <a:pt x="282" y="235"/>
                    </a:lnTo>
                    <a:lnTo>
                      <a:pt x="171" y="192"/>
                    </a:lnTo>
                    <a:lnTo>
                      <a:pt x="185" y="154"/>
                    </a:lnTo>
                    <a:close/>
                    <a:moveTo>
                      <a:pt x="194" y="116"/>
                    </a:moveTo>
                    <a:lnTo>
                      <a:pt x="209" y="78"/>
                    </a:lnTo>
                    <a:lnTo>
                      <a:pt x="282" y="106"/>
                    </a:lnTo>
                    <a:lnTo>
                      <a:pt x="282" y="149"/>
                    </a:lnTo>
                    <a:lnTo>
                      <a:pt x="194" y="116"/>
                    </a:lnTo>
                    <a:close/>
                    <a:moveTo>
                      <a:pt x="232" y="0"/>
                    </a:moveTo>
                    <a:lnTo>
                      <a:pt x="282" y="19"/>
                    </a:lnTo>
                    <a:lnTo>
                      <a:pt x="282" y="61"/>
                    </a:lnTo>
                    <a:lnTo>
                      <a:pt x="220" y="38"/>
                    </a:lnTo>
                    <a:lnTo>
                      <a:pt x="232" y="0"/>
                    </a:lnTo>
                    <a:close/>
                    <a:moveTo>
                      <a:pt x="15" y="695"/>
                    </a:moveTo>
                    <a:lnTo>
                      <a:pt x="282" y="799"/>
                    </a:lnTo>
                    <a:lnTo>
                      <a:pt x="282" y="842"/>
                    </a:lnTo>
                    <a:lnTo>
                      <a:pt x="0" y="733"/>
                    </a:lnTo>
                    <a:lnTo>
                      <a:pt x="15" y="695"/>
                    </a:lnTo>
                    <a:close/>
                    <a:moveTo>
                      <a:pt x="282" y="754"/>
                    </a:moveTo>
                    <a:lnTo>
                      <a:pt x="26" y="657"/>
                    </a:lnTo>
                    <a:lnTo>
                      <a:pt x="38" y="619"/>
                    </a:lnTo>
                    <a:lnTo>
                      <a:pt x="282" y="711"/>
                    </a:lnTo>
                    <a:lnTo>
                      <a:pt x="282" y="754"/>
                    </a:lnTo>
                    <a:close/>
                    <a:moveTo>
                      <a:pt x="282" y="669"/>
                    </a:moveTo>
                    <a:lnTo>
                      <a:pt x="50" y="579"/>
                    </a:lnTo>
                    <a:lnTo>
                      <a:pt x="62" y="541"/>
                    </a:lnTo>
                    <a:lnTo>
                      <a:pt x="282" y="626"/>
                    </a:lnTo>
                    <a:lnTo>
                      <a:pt x="282" y="669"/>
                    </a:lnTo>
                    <a:close/>
                  </a:path>
                </a:pathLst>
              </a:custGeom>
              <a:solidFill>
                <a:srgbClr val="578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80" name="Freeform 30"/>
              <p:cNvSpPr/>
              <p:nvPr/>
            </p:nvSpPr>
            <p:spPr bwMode="auto">
              <a:xfrm>
                <a:off x="297545" y="1774"/>
                <a:ext cx="292476" cy="1041971"/>
              </a:xfrm>
              <a:custGeom>
                <a:avLst/>
                <a:gdLst>
                  <a:gd name="T0" fmla="*/ 0 w 281"/>
                  <a:gd name="T1" fmla="*/ 0 h 1001"/>
                  <a:gd name="T2" fmla="*/ 110938 w 281"/>
                  <a:gd name="T3" fmla="*/ 352700 h 1001"/>
                  <a:gd name="T4" fmla="*/ 294091 w 281"/>
                  <a:gd name="T5" fmla="*/ 933555 h 1001"/>
                  <a:gd name="T6" fmla="*/ 0 w 281"/>
                  <a:gd name="T7" fmla="*/ 1047633 h 1001"/>
                  <a:gd name="T8" fmla="*/ 0 w 281"/>
                  <a:gd name="T9" fmla="*/ 1002630 h 1001"/>
                  <a:gd name="T10" fmla="*/ 0 w 281"/>
                  <a:gd name="T11" fmla="*/ 955533 h 1001"/>
                  <a:gd name="T12" fmla="*/ 0 w 281"/>
                  <a:gd name="T13" fmla="*/ 910530 h 1001"/>
                  <a:gd name="T14" fmla="*/ 0 w 281"/>
                  <a:gd name="T15" fmla="*/ 866574 h 1001"/>
                  <a:gd name="T16" fmla="*/ 0 w 281"/>
                  <a:gd name="T17" fmla="*/ 821570 h 1001"/>
                  <a:gd name="T18" fmla="*/ 0 w 281"/>
                  <a:gd name="T19" fmla="*/ 774474 h 1001"/>
                  <a:gd name="T20" fmla="*/ 0 w 281"/>
                  <a:gd name="T21" fmla="*/ 729471 h 1001"/>
                  <a:gd name="T22" fmla="*/ 0 w 281"/>
                  <a:gd name="T23" fmla="*/ 685514 h 1001"/>
                  <a:gd name="T24" fmla="*/ 0 w 281"/>
                  <a:gd name="T25" fmla="*/ 640511 h 1001"/>
                  <a:gd name="T26" fmla="*/ 0 w 281"/>
                  <a:gd name="T27" fmla="*/ 593414 h 1001"/>
                  <a:gd name="T28" fmla="*/ 0 w 281"/>
                  <a:gd name="T29" fmla="*/ 548411 h 1001"/>
                  <a:gd name="T30" fmla="*/ 0 w 281"/>
                  <a:gd name="T31" fmla="*/ 503408 h 1001"/>
                  <a:gd name="T32" fmla="*/ 0 w 281"/>
                  <a:gd name="T33" fmla="*/ 459451 h 1001"/>
                  <a:gd name="T34" fmla="*/ 0 w 281"/>
                  <a:gd name="T35" fmla="*/ 412355 h 1001"/>
                  <a:gd name="T36" fmla="*/ 0 w 281"/>
                  <a:gd name="T37" fmla="*/ 367352 h 1001"/>
                  <a:gd name="T38" fmla="*/ 0 w 281"/>
                  <a:gd name="T39" fmla="*/ 322349 h 1001"/>
                  <a:gd name="T40" fmla="*/ 0 w 281"/>
                  <a:gd name="T41" fmla="*/ 277345 h 1001"/>
                  <a:gd name="T42" fmla="*/ 0 w 281"/>
                  <a:gd name="T43" fmla="*/ 230249 h 1001"/>
                  <a:gd name="T44" fmla="*/ 0 w 281"/>
                  <a:gd name="T45" fmla="*/ 186292 h 1001"/>
                  <a:gd name="T46" fmla="*/ 0 w 281"/>
                  <a:gd name="T47" fmla="*/ 0 h 10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81" h="1001">
                    <a:moveTo>
                      <a:pt x="0" y="0"/>
                    </a:moveTo>
                    <a:lnTo>
                      <a:pt x="106" y="337"/>
                    </a:lnTo>
                    <a:lnTo>
                      <a:pt x="281" y="892"/>
                    </a:lnTo>
                    <a:lnTo>
                      <a:pt x="0" y="1001"/>
                    </a:lnTo>
                    <a:lnTo>
                      <a:pt x="0" y="958"/>
                    </a:lnTo>
                    <a:lnTo>
                      <a:pt x="0" y="913"/>
                    </a:lnTo>
                    <a:lnTo>
                      <a:pt x="0" y="870"/>
                    </a:lnTo>
                    <a:lnTo>
                      <a:pt x="0" y="828"/>
                    </a:lnTo>
                    <a:lnTo>
                      <a:pt x="0" y="785"/>
                    </a:lnTo>
                    <a:lnTo>
                      <a:pt x="0" y="740"/>
                    </a:lnTo>
                    <a:lnTo>
                      <a:pt x="0" y="697"/>
                    </a:lnTo>
                    <a:lnTo>
                      <a:pt x="0" y="655"/>
                    </a:lnTo>
                    <a:lnTo>
                      <a:pt x="0" y="612"/>
                    </a:lnTo>
                    <a:lnTo>
                      <a:pt x="0" y="567"/>
                    </a:lnTo>
                    <a:lnTo>
                      <a:pt x="0" y="524"/>
                    </a:lnTo>
                    <a:lnTo>
                      <a:pt x="0" y="481"/>
                    </a:lnTo>
                    <a:lnTo>
                      <a:pt x="0" y="439"/>
                    </a:lnTo>
                    <a:lnTo>
                      <a:pt x="0" y="394"/>
                    </a:lnTo>
                    <a:lnTo>
                      <a:pt x="0" y="351"/>
                    </a:lnTo>
                    <a:lnTo>
                      <a:pt x="0" y="308"/>
                    </a:lnTo>
                    <a:lnTo>
                      <a:pt x="0" y="265"/>
                    </a:lnTo>
                    <a:lnTo>
                      <a:pt x="0" y="220"/>
                    </a:lnTo>
                    <a:lnTo>
                      <a:pt x="0" y="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C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2081" name="等腰三角形 3"/>
              <p:cNvSpPr/>
              <p:nvPr/>
            </p:nvSpPr>
            <p:spPr bwMode="auto">
              <a:xfrm>
                <a:off x="266526" y="928462"/>
                <a:ext cx="881858" cy="124150"/>
              </a:xfrm>
              <a:custGeom>
                <a:avLst/>
                <a:gdLst>
                  <a:gd name="T0" fmla="*/ 0 w 913468"/>
                  <a:gd name="T1" fmla="*/ 126299 h 126323"/>
                  <a:gd name="T2" fmla="*/ 318737 w 913468"/>
                  <a:gd name="T3" fmla="*/ 0 h 126323"/>
                  <a:gd name="T4" fmla="*/ 884203 w 913468"/>
                  <a:gd name="T5" fmla="*/ 110110 h 126323"/>
                  <a:gd name="T6" fmla="*/ 0 w 913468"/>
                  <a:gd name="T7" fmla="*/ 126299 h 1263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3468" h="126323">
                    <a:moveTo>
                      <a:pt x="0" y="126323"/>
                    </a:moveTo>
                    <a:lnTo>
                      <a:pt x="329286" y="0"/>
                    </a:lnTo>
                    <a:lnTo>
                      <a:pt x="913468" y="110131"/>
                    </a:lnTo>
                    <a:lnTo>
                      <a:pt x="0" y="126323"/>
                    </a:lnTo>
                    <a:close/>
                  </a:path>
                </a:pathLst>
              </a:custGeom>
              <a:solidFill>
                <a:schemeClr val="tx1">
                  <a:alpha val="3294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 noProof="1"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72465"/>
            <a:ext cx="9144000" cy="4078605"/>
          </a:xfrm>
          <a:prstGeom prst="rect">
            <a:avLst/>
          </a:prstGeom>
          <a:solidFill>
            <a:schemeClr val="accent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736340"/>
            <a:ext cx="1118870" cy="1014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8870" y="3736340"/>
            <a:ext cx="1118870" cy="10147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7740" y="3736340"/>
            <a:ext cx="1118870" cy="1014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721610"/>
            <a:ext cx="1118870" cy="101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8870" y="2721610"/>
            <a:ext cx="1118870" cy="1014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180" y="1361440"/>
            <a:ext cx="3186430" cy="132207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zh-CN" altLang="en-US" sz="4000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</a:p>
          <a:p>
            <a:r>
              <a:rPr lang="en-US" altLang="zh-CN" sz="4000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89500" y="1556385"/>
            <a:ext cx="4112260" cy="438150"/>
            <a:chOff x="7474" y="2112"/>
            <a:chExt cx="6476" cy="690"/>
          </a:xfrm>
        </p:grpSpPr>
        <p:grpSp>
          <p:nvGrpSpPr>
            <p:cNvPr id="367" name="组合 366"/>
            <p:cNvGrpSpPr/>
            <p:nvPr/>
          </p:nvGrpSpPr>
          <p:grpSpPr>
            <a:xfrm>
              <a:off x="8688" y="2112"/>
              <a:ext cx="5262" cy="691"/>
              <a:chOff x="5305214" y="1392661"/>
              <a:chExt cx="2376264" cy="312048"/>
            </a:xfrm>
          </p:grpSpPr>
          <p:sp>
            <p:nvSpPr>
              <p:cNvPr id="370" name="圆角矩形 369"/>
              <p:cNvSpPr/>
              <p:nvPr/>
            </p:nvSpPr>
            <p:spPr>
              <a:xfrm>
                <a:off x="5305214" y="1392661"/>
                <a:ext cx="2376264" cy="312048"/>
              </a:xfrm>
              <a:prstGeom prst="roundRect">
                <a:avLst/>
              </a:prstGeom>
              <a:gradFill>
                <a:gsLst>
                  <a:gs pos="100000">
                    <a:srgbClr val="1971FF"/>
                  </a:gs>
                  <a:gs pos="31000">
                    <a:schemeClr val="accent1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1" name="TextBox 19"/>
              <p:cNvSpPr txBox="1"/>
              <p:nvPr/>
            </p:nvSpPr>
            <p:spPr>
              <a:xfrm>
                <a:off x="5305214" y="1412982"/>
                <a:ext cx="2375764" cy="24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85" spc="14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个人基本信息</a:t>
                </a:r>
              </a:p>
            </p:txBody>
          </p:sp>
        </p:grpSp>
        <p:sp>
          <p:nvSpPr>
            <p:cNvPr id="373" name="圆角矩形 372"/>
            <p:cNvSpPr/>
            <p:nvPr/>
          </p:nvSpPr>
          <p:spPr>
            <a:xfrm>
              <a:off x="7474" y="2112"/>
              <a:ext cx="908" cy="691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7474" y="2181"/>
              <a:ext cx="888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85" spc="14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05020" y="2289175"/>
            <a:ext cx="4112260" cy="438785"/>
            <a:chOff x="7474" y="2112"/>
            <a:chExt cx="6476" cy="691"/>
          </a:xfrm>
        </p:grpSpPr>
        <p:grpSp>
          <p:nvGrpSpPr>
            <p:cNvPr id="15" name="组合 14"/>
            <p:cNvGrpSpPr/>
            <p:nvPr/>
          </p:nvGrpSpPr>
          <p:grpSpPr>
            <a:xfrm>
              <a:off x="8688" y="2112"/>
              <a:ext cx="5262" cy="691"/>
              <a:chOff x="5305214" y="1392661"/>
              <a:chExt cx="2376264" cy="312048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5305214" y="1392661"/>
                <a:ext cx="2376264" cy="312048"/>
              </a:xfrm>
              <a:prstGeom prst="roundRect">
                <a:avLst/>
              </a:prstGeom>
              <a:gradFill>
                <a:gsLst>
                  <a:gs pos="100000">
                    <a:srgbClr val="1971FF"/>
                  </a:gs>
                  <a:gs pos="31000">
                    <a:schemeClr val="accent1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19"/>
              <p:cNvSpPr txBox="1"/>
              <p:nvPr/>
            </p:nvSpPr>
            <p:spPr>
              <a:xfrm>
                <a:off x="5305214" y="1412982"/>
                <a:ext cx="2375764" cy="24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85" spc="14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主要工作成果</a:t>
                </a: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7474" y="2112"/>
              <a:ext cx="908" cy="691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474" y="2181"/>
              <a:ext cx="888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85" spc="14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83380" y="3044825"/>
            <a:ext cx="4112260" cy="438785"/>
            <a:chOff x="7474" y="2112"/>
            <a:chExt cx="6476" cy="691"/>
          </a:xfrm>
        </p:grpSpPr>
        <p:grpSp>
          <p:nvGrpSpPr>
            <p:cNvPr id="21" name="组合 20"/>
            <p:cNvGrpSpPr/>
            <p:nvPr/>
          </p:nvGrpSpPr>
          <p:grpSpPr>
            <a:xfrm>
              <a:off x="8688" y="2112"/>
              <a:ext cx="5262" cy="691"/>
              <a:chOff x="5305214" y="1392661"/>
              <a:chExt cx="2376264" cy="312048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5305214" y="1392661"/>
                <a:ext cx="2376264" cy="312048"/>
              </a:xfrm>
              <a:prstGeom prst="roundRect">
                <a:avLst/>
              </a:prstGeom>
              <a:gradFill>
                <a:gsLst>
                  <a:gs pos="100000">
                    <a:srgbClr val="1971FF"/>
                  </a:gs>
                  <a:gs pos="31000">
                    <a:schemeClr val="accent1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19"/>
              <p:cNvSpPr txBox="1"/>
              <p:nvPr/>
            </p:nvSpPr>
            <p:spPr>
              <a:xfrm>
                <a:off x="5305214" y="1412982"/>
                <a:ext cx="2375764" cy="24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85" spc="14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关键能力举证</a:t>
                </a: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474" y="2112"/>
              <a:ext cx="908" cy="691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TextBox 19"/>
            <p:cNvSpPr txBox="1"/>
            <p:nvPr/>
          </p:nvSpPr>
          <p:spPr>
            <a:xfrm>
              <a:off x="7474" y="2181"/>
              <a:ext cx="888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85" spc="14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96030" y="3789045"/>
            <a:ext cx="4112260" cy="438785"/>
            <a:chOff x="7474" y="2112"/>
            <a:chExt cx="6476" cy="691"/>
          </a:xfrm>
        </p:grpSpPr>
        <p:grpSp>
          <p:nvGrpSpPr>
            <p:cNvPr id="29" name="组合 28"/>
            <p:cNvGrpSpPr/>
            <p:nvPr/>
          </p:nvGrpSpPr>
          <p:grpSpPr>
            <a:xfrm>
              <a:off x="8688" y="2112"/>
              <a:ext cx="5262" cy="691"/>
              <a:chOff x="5305214" y="1392661"/>
              <a:chExt cx="2376264" cy="312048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5305214" y="1392661"/>
                <a:ext cx="2376264" cy="312048"/>
              </a:xfrm>
              <a:prstGeom prst="roundRect">
                <a:avLst/>
              </a:prstGeom>
              <a:gradFill>
                <a:gsLst>
                  <a:gs pos="100000">
                    <a:srgbClr val="1971FF"/>
                  </a:gs>
                  <a:gs pos="31000">
                    <a:schemeClr val="accent1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TextBox 19"/>
              <p:cNvSpPr txBox="1"/>
              <p:nvPr/>
            </p:nvSpPr>
            <p:spPr>
              <a:xfrm>
                <a:off x="5305214" y="1412982"/>
                <a:ext cx="2375764" cy="24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85" spc="14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培训学习成果</a:t>
                </a:r>
              </a:p>
            </p:txBody>
          </p:sp>
        </p:grpSp>
        <p:sp>
          <p:nvSpPr>
            <p:cNvPr id="32" name="圆角矩形 31"/>
            <p:cNvSpPr/>
            <p:nvPr/>
          </p:nvSpPr>
          <p:spPr>
            <a:xfrm>
              <a:off x="7474" y="2112"/>
              <a:ext cx="908" cy="691"/>
            </a:xfrm>
            <a:prstGeom prst="roundRect">
              <a:avLst/>
            </a:prstGeom>
            <a:gradFill>
              <a:gsLst>
                <a:gs pos="100000">
                  <a:srgbClr val="1971FF"/>
                </a:gs>
                <a:gs pos="31000">
                  <a:schemeClr val="accent1"/>
                </a:gs>
              </a:gsLst>
              <a:lin ang="2700000" scaled="1"/>
            </a:gradFill>
            <a:ln w="12700">
              <a:solidFill>
                <a:schemeClr val="bg1"/>
              </a:solidFill>
            </a:ln>
            <a:effectLst>
              <a:outerShdw blurRad="419100" dist="190500" dir="2700000" sx="90000" sy="9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TextBox 19"/>
            <p:cNvSpPr txBox="1"/>
            <p:nvPr/>
          </p:nvSpPr>
          <p:spPr>
            <a:xfrm>
              <a:off x="7474" y="2181"/>
              <a:ext cx="888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85" spc="14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72465"/>
            <a:ext cx="9144000" cy="4078605"/>
          </a:xfrm>
          <a:prstGeom prst="rect">
            <a:avLst/>
          </a:prstGeom>
          <a:solidFill>
            <a:schemeClr val="accent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736340"/>
            <a:ext cx="1118870" cy="1014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8870" y="3736340"/>
            <a:ext cx="1118870" cy="10147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7740" y="3736340"/>
            <a:ext cx="1118870" cy="1014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721610"/>
            <a:ext cx="1118870" cy="101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8870" y="2721610"/>
            <a:ext cx="1118870" cy="1014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93035" y="2358390"/>
            <a:ext cx="3757930" cy="70675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lang="en-US" altLang="zh-CN" sz="4000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4000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个人基本信息 </a:t>
            </a:r>
            <a:endParaRPr lang="en-US" altLang="zh-CN" sz="4000" dirty="0">
              <a:solidFill>
                <a:srgbClr val="4A6B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74"/>
          <p:cNvSpPr>
            <a:spLocks noChangeArrowheads="1"/>
          </p:cNvSpPr>
          <p:nvPr/>
        </p:nvSpPr>
        <p:spPr bwMode="auto">
          <a:xfrm>
            <a:off x="88378" y="288102"/>
            <a:ext cx="374394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A6B98"/>
                </a:solidFill>
              </a:rPr>
              <a:t>个人基本信息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77029"/>
              </p:ext>
            </p:extLst>
          </p:nvPr>
        </p:nvGraphicFramePr>
        <p:xfrm>
          <a:off x="320040" y="784860"/>
          <a:ext cx="8477885" cy="3871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7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6715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（自我展示）</a:t>
                      </a: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请展示靓照一张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姓名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孙佳佳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584" marR="9558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工号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18642706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所在部门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基带部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584" marR="9558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现任职位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助理基带工程师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入职日期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2018.7.8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584" marR="9558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英语等级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六级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资格证书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所受奖惩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无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现任职级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P1-1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584" marR="95584"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认证职等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P1-2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">
                <a:tc grid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教育背景（从高中后填起）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1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起止时间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毕业院校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学历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专业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教育形式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6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2014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年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9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-2018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6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月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武汉纺织大学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本科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通信工程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全日制大学</a:t>
                      </a: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584" marR="9558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72465"/>
            <a:ext cx="9144000" cy="4078605"/>
          </a:xfrm>
          <a:prstGeom prst="rect">
            <a:avLst/>
          </a:prstGeom>
          <a:solidFill>
            <a:schemeClr val="accent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736340"/>
            <a:ext cx="1118870" cy="1014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8870" y="3736340"/>
            <a:ext cx="1118870" cy="10147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7740" y="3736340"/>
            <a:ext cx="1118870" cy="1014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721610"/>
            <a:ext cx="1118870" cy="101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8870" y="2721610"/>
            <a:ext cx="1118870" cy="1014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93035" y="2358390"/>
            <a:ext cx="3757930" cy="70675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lang="en-US" altLang="zh-CN" sz="4000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4000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主要工作成果 </a:t>
            </a:r>
            <a:endParaRPr lang="en-US" altLang="zh-CN" sz="4000" dirty="0">
              <a:solidFill>
                <a:srgbClr val="4A6B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74"/>
          <p:cNvSpPr>
            <a:spLocks noChangeArrowheads="1"/>
          </p:cNvSpPr>
          <p:nvPr/>
        </p:nvSpPr>
        <p:spPr bwMode="auto">
          <a:xfrm>
            <a:off x="88378" y="288102"/>
            <a:ext cx="374394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A6B98"/>
                </a:solidFill>
              </a:rPr>
              <a:t>主要工作成果</a:t>
            </a: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276621" y="850521"/>
            <a:ext cx="8590459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举证入职以来，个人为传音所作出的关键贡献和成绩，说明项目背景、目的、在过程中个人扮演的角色、采取的行动、结果等。</a:t>
            </a:r>
            <a:endParaRPr lang="zh-CN" altLang="en-US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08244"/>
              </p:ext>
            </p:extLst>
          </p:nvPr>
        </p:nvGraphicFramePr>
        <p:xfrm>
          <a:off x="276860" y="1378585"/>
          <a:ext cx="8518525" cy="2961907"/>
        </p:xfrm>
        <a:graphic>
          <a:graphicData uri="http://schemas.openxmlformats.org/drawingml/2006/table">
            <a:tbl>
              <a:tblPr/>
              <a:tblGrid>
                <a:gridCol w="31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3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5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90000" marR="90000" marT="46806" marB="468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工作成果</a:t>
                      </a:r>
                    </a:p>
                  </a:txBody>
                  <a:tcPr marL="90000" marR="90000" marT="46806" marB="468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产出说明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（时间、背景、具体工作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角色、输出结果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有文档的请附上文档）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6" marB="468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自评得分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满分</a:t>
                      </a: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0000" marR="90000" marT="46806" marB="468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0000" marR="90000" marT="46806" marB="468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LB8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项目基带助理调试</a:t>
                      </a:r>
                      <a:endParaRPr kumimoji="0" lang="zh-CN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配合基带工程师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PL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完成屏，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camera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，功耗等模块调试工作，并配合解决时序问题，熟悉基带最重要的两个环节，发板和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调试，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LB8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主板调试顺利完成</a:t>
                      </a: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35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0000" marR="90000" marT="46806" marB="468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B6031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基线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X653 BB4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项目负责人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B6031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基线项目是入职以来首个全程参与的完整项目，首先完成了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H6111,H6114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主板的调试，参与解决耳机电流声，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FM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射频干扰搜台少灵敏度低，可拆卸电池浪涌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300V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不达标等改版工作，独立负责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X653 BB4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项目，熟悉了整个项目的流程以及基带常见问题分析解决方法，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KC1,KC6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无问题顺利量产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0000" marR="90000" marT="46806" marB="468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新功率电感引入</a:t>
                      </a: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负责各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DCDC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模块功率电感替代料引入，如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3012,3010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背光电感、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1uH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充电电感引入，测量包括单体参数测试，转化效率测试等，目前此三颗料已导入项目量产</a:t>
                      </a:r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72465"/>
            <a:ext cx="9144000" cy="4078605"/>
          </a:xfrm>
          <a:prstGeom prst="rect">
            <a:avLst/>
          </a:prstGeom>
          <a:solidFill>
            <a:schemeClr val="accent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736340"/>
            <a:ext cx="1118870" cy="1014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8870" y="3736340"/>
            <a:ext cx="1118870" cy="10147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7740" y="3736340"/>
            <a:ext cx="1118870" cy="1014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721610"/>
            <a:ext cx="1118870" cy="101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8870" y="2721610"/>
            <a:ext cx="1118870" cy="1014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93035" y="2358390"/>
            <a:ext cx="3757930" cy="70675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lang="en-US" altLang="zh-CN" sz="4000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4000" dirty="0">
                <a:solidFill>
                  <a:srgbClr val="4A6B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关键能力举证 </a:t>
            </a:r>
            <a:endParaRPr lang="en-US" altLang="zh-CN" sz="4000" dirty="0">
              <a:solidFill>
                <a:srgbClr val="4A6B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74"/>
          <p:cNvSpPr>
            <a:spLocks noChangeArrowheads="1"/>
          </p:cNvSpPr>
          <p:nvPr/>
        </p:nvSpPr>
        <p:spPr bwMode="auto">
          <a:xfrm>
            <a:off x="88265" y="288290"/>
            <a:ext cx="47390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A6B98"/>
                </a:solidFill>
                <a:sym typeface="+mn-ea"/>
              </a:rPr>
              <a:t>关键能力举证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(1/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)--</a:t>
            </a:r>
            <a:r>
              <a:rPr lang="zh-CN" altLang="en-US" b="1" dirty="0">
                <a:solidFill>
                  <a:srgbClr val="4A6B98"/>
                </a:solidFill>
                <a:sym typeface="+mn-ea"/>
              </a:rPr>
              <a:t>分析能力</a:t>
            </a:r>
            <a:endParaRPr lang="en-US" altLang="zh-CN" b="1" dirty="0">
              <a:solidFill>
                <a:srgbClr val="4A6B98"/>
              </a:solidFill>
              <a:sym typeface="+mn-ea"/>
            </a:endParaRPr>
          </a:p>
        </p:txBody>
      </p:sp>
      <p:graphicFrame>
        <p:nvGraphicFramePr>
          <p:cNvPr id="6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81875"/>
              </p:ext>
            </p:extLst>
          </p:nvPr>
        </p:nvGraphicFramePr>
        <p:xfrm>
          <a:off x="572134" y="687070"/>
          <a:ext cx="7785735" cy="880140"/>
        </p:xfrm>
        <a:graphic>
          <a:graphicData uri="http://schemas.openxmlformats.org/drawingml/2006/table">
            <a:tbl>
              <a:tblPr/>
              <a:tblGrid>
                <a:gridCol w="657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能力描述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自评得分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（满分为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30">
                <a:tc>
                  <a:txBody>
                    <a:bodyPr/>
                    <a:lstStyle>
                      <a:lvl1pPr marL="114300" indent="-1143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在纷杂信息中做出分辨，还原问题原貌，对问题展开分析并提出有依据的可行的解决方案，确保问题被正确分析和有效解决。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67994"/>
              </p:ext>
            </p:extLst>
          </p:nvPr>
        </p:nvGraphicFramePr>
        <p:xfrm>
          <a:off x="552697" y="1588214"/>
          <a:ext cx="7785735" cy="2966688"/>
        </p:xfrm>
        <a:graphic>
          <a:graphicData uri="http://schemas.openxmlformats.org/drawingml/2006/table">
            <a:tbl>
              <a:tblPr/>
              <a:tblGrid>
                <a:gridCol w="778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能力举证</a:t>
                      </a:r>
                    </a:p>
                  </a:txBody>
                  <a:tcPr marL="68580" marR="68580" marT="34274" marB="34274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情境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和任务：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X653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项目距感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ESD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硬失效问题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我的行动：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、测量电信号，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SDA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只有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0.05V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I2C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被打挂，去掉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IC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后，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SDA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电压恢复正常，测量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IC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本体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SDA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电压异常，判断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IC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已坏；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、询问硬测人员打静电的位置，得知位置为听筒右侧，但是有从听筒右侧旁边缝隙进入的情况，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给出方案：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、通过“堵”的方式：询问了结构人员，缝隙处无法改变。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、通过“导”的方式：原理图上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SDA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处对地接的是一个电容，将该电容换成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TVS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，然后再去进行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ESD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验证，几百枪后距感没有出现问题，给硬测复测，最终没有出现距感失效问题。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业务结果：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B6031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基线相关项目（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X653 X653C BB4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）的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SDA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对地电容换成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TVS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，解决距感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ESD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失效问题，避免其他项目再次出现此问题。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7500" marR="67500" marT="35084" marB="3508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74"/>
          <p:cNvSpPr>
            <a:spLocks noChangeArrowheads="1"/>
          </p:cNvSpPr>
          <p:nvPr/>
        </p:nvSpPr>
        <p:spPr bwMode="auto">
          <a:xfrm>
            <a:off x="88265" y="288290"/>
            <a:ext cx="47390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323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A6B98"/>
                </a:solidFill>
                <a:sym typeface="+mn-ea"/>
              </a:rPr>
              <a:t>关键能力举证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(2/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altLang="zh-CN" b="1" dirty="0">
                <a:solidFill>
                  <a:srgbClr val="4A6B98"/>
                </a:solidFill>
                <a:sym typeface="+mn-ea"/>
              </a:rPr>
              <a:t>)--</a:t>
            </a:r>
            <a:r>
              <a:rPr lang="zh-CN" altLang="en-US" b="1" dirty="0">
                <a:solidFill>
                  <a:srgbClr val="4A6B98"/>
                </a:solidFill>
                <a:sym typeface="+mn-ea"/>
              </a:rPr>
              <a:t>制定计划</a:t>
            </a:r>
          </a:p>
        </p:txBody>
      </p:sp>
      <p:graphicFrame>
        <p:nvGraphicFramePr>
          <p:cNvPr id="6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70884"/>
              </p:ext>
            </p:extLst>
          </p:nvPr>
        </p:nvGraphicFramePr>
        <p:xfrm>
          <a:off x="468057" y="687070"/>
          <a:ext cx="7785735" cy="880140"/>
        </p:xfrm>
        <a:graphic>
          <a:graphicData uri="http://schemas.openxmlformats.org/drawingml/2006/table">
            <a:tbl>
              <a:tblPr/>
              <a:tblGrid>
                <a:gridCol w="657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能力描述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自评得分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08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（满分为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30">
                <a:tc>
                  <a:txBody>
                    <a:bodyPr/>
                    <a:lstStyle>
                      <a:lvl1pPr marL="114300" indent="-1143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在依照工作优先级、准确评估资源前提下设定具体可执行的工作计划，告知和协调相关者，同时在计划中体现预见性，从而确保按部就班推进工作，降低执行风险。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34305" marB="3430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70480"/>
              </p:ext>
            </p:extLst>
          </p:nvPr>
        </p:nvGraphicFramePr>
        <p:xfrm>
          <a:off x="468056" y="1579422"/>
          <a:ext cx="7785735" cy="3058748"/>
        </p:xfrm>
        <a:graphic>
          <a:graphicData uri="http://schemas.openxmlformats.org/drawingml/2006/table">
            <a:tbl>
              <a:tblPr/>
              <a:tblGrid>
                <a:gridCol w="778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0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能力举证</a:t>
                      </a:r>
                    </a:p>
                  </a:txBody>
                  <a:tcPr marL="68580" marR="68580" marT="34274" marB="34274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情境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和任务：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工厂生产时背光电感烧毁，充电电感顺络独供，背光，充电功率电感引入计划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我的行动：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、明确需求：直流耐压高，饱和电流大，转化效率高，射频干扰小。</a:t>
                      </a:r>
                      <a:endParaRPr kumimoji="0" lang="en-US" altLang="zh-C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、搜集主供应商满足此需求的电感选型。</a:t>
                      </a:r>
                      <a:endParaRPr kumimoji="0" lang="en-US" altLang="zh-C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、筛选大批量生产且为其他竞品公司常用物料，避免特殊料以及供货紧张。</a:t>
                      </a:r>
                      <a:endParaRPr kumimoji="0" lang="en-US" altLang="zh-C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、进行样品研发测试，如单体参数测试，转化效率测试，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直流耐压测试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等。</a:t>
                      </a:r>
                      <a:endParaRPr kumimoji="0" lang="en-US" altLang="zh-C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、提供样品给射频进行干扰测试，筛选合格样品。</a:t>
                      </a:r>
                      <a:endParaRPr kumimoji="0" lang="en-US" altLang="zh-C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、单独项目独立物料小批量生产全程跟踪。</a:t>
                      </a:r>
                      <a:endParaRPr kumimoji="0" lang="en-US" altLang="zh-C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、纳入标准库，按成本，性能分配采购份额，量产项目导入。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业务结果：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3012,3010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背光电感、</a:t>
                      </a:r>
                      <a:r>
                        <a:rPr kumimoji="0" lang="en-US" altLang="zh-C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1uH</a:t>
                      </a:r>
                      <a:r>
                        <a:rPr kumimoji="0" lang="zh-CN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充电电感已引入，目前产线无烧电感现象，射频无干扰，规避了电感独供现象</a:t>
                      </a:r>
                    </a:p>
                  </a:txBody>
                  <a:tcPr marL="67500" marR="67500" marT="35084" marB="3508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 anchor="b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1935</Words>
  <Application>Microsoft Office PowerPoint</Application>
  <PresentationFormat>全屏显示(16:9)</PresentationFormat>
  <Paragraphs>183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田煜</dc:creator>
  <cp:lastModifiedBy>jiajia.sun(孙佳佳)</cp:lastModifiedBy>
  <cp:revision>1179</cp:revision>
  <dcterms:created xsi:type="dcterms:W3CDTF">2016-11-08T04:03:00Z</dcterms:created>
  <dcterms:modified xsi:type="dcterms:W3CDTF">2019-08-20T03:37:51Z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