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294" y="397200"/>
            <a:ext cx="896581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294" y="397199"/>
            <a:ext cx="896581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2493" y="2065479"/>
            <a:ext cx="5953413" cy="19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onholle.web.unc.edu/files/2015/02/slides.20150226.pdf" TargetMode="External"/><Relationship Id="rId3" Type="http://schemas.openxmlformats.org/officeDocument/2006/relationships/hyperlink" Target="http://vonholle.web.unc.edu/files/2015/02/slides-epid726-avh-20150409.pdf" TargetMode="External"/><Relationship Id="rId4" Type="http://schemas.openxmlformats.org/officeDocument/2006/relationships/hyperlink" Target="https://github.com/avonholle/ms-201608-1" TargetMode="External"/><Relationship Id="rId5" Type="http://schemas.openxmlformats.org/officeDocument/2006/relationships/hyperlink" Target="https://vonholle.web.unc.edu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371/journal.pone.0146081" TargetMode="External"/><Relationship Id="rId3" Type="http://schemas.openxmlformats.org/officeDocument/2006/relationships/hyperlink" Target="https://doi.org/10.1371/journal.pbio.1001661" TargetMode="External"/><Relationship Id="rId4" Type="http://schemas.openxmlformats.org/officeDocument/2006/relationships/hyperlink" Target="https://doi.org/10.1375/twin.10.5.703" TargetMode="External"/><Relationship Id="rId5" Type="http://schemas.openxmlformats.org/officeDocument/2006/relationships/hyperlink" Target="https://doi.org/10.1016/j.jacl.2008.06.003" TargetMode="External"/><Relationship Id="rId6" Type="http://schemas.openxmlformats.org/officeDocument/2006/relationships/hyperlink" Target="https://doi.org/10.1038/nature09270" TargetMode="External"/><Relationship Id="rId7" Type="http://schemas.openxmlformats.org/officeDocument/2006/relationships/hyperlink" Target="https://doi.org/10.1161/CIRCGENETICS.111.960369" TargetMode="External"/><Relationship Id="rId8" Type="http://schemas.openxmlformats.org/officeDocument/2006/relationships/hyperlink" Target="https://doi.org/10.1038/ng.2797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i.org/10.1038/ng.2797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6708" y="1245786"/>
            <a:ext cx="4624070" cy="3429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Genetic Variants and</a:t>
            </a:r>
            <a:r>
              <a:rPr dirty="0" spc="-85"/>
              <a:t> </a:t>
            </a:r>
            <a:r>
              <a:rPr dirty="0" spc="-5"/>
              <a:t>Dyslipidemia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5212" y="1811403"/>
            <a:ext cx="146113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 sz="1400">
                <a:latin typeface="Gill Sans MT"/>
                <a:cs typeface="Gill Sans MT"/>
              </a:rPr>
              <a:t>Dr. Kari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North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Gill Sans MT"/>
                <a:cs typeface="Gill Sans MT"/>
              </a:rPr>
              <a:t>09 December,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2016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82946" y="1560143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2946" y="1912928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2946" y="234199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0848" y="274245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1714" y="5959"/>
                </a:moveTo>
                <a:lnTo>
                  <a:pt x="5959" y="5959"/>
                </a:lnTo>
                <a:lnTo>
                  <a:pt x="13408" y="1490"/>
                </a:lnTo>
                <a:lnTo>
                  <a:pt x="23836" y="0"/>
                </a:lnTo>
                <a:lnTo>
                  <a:pt x="34265" y="1490"/>
                </a:lnTo>
                <a:lnTo>
                  <a:pt x="41714" y="5959"/>
                </a:lnTo>
                <a:close/>
              </a:path>
              <a:path w="48259" h="48260">
                <a:moveTo>
                  <a:pt x="47673" y="23836"/>
                </a:moveTo>
                <a:lnTo>
                  <a:pt x="0" y="23836"/>
                </a:lnTo>
                <a:lnTo>
                  <a:pt x="1489" y="13408"/>
                </a:lnTo>
                <a:lnTo>
                  <a:pt x="46183" y="13408"/>
                </a:lnTo>
                <a:lnTo>
                  <a:pt x="47673" y="23836"/>
                </a:lnTo>
                <a:close/>
              </a:path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3"/>
                </a:lnTo>
                <a:lnTo>
                  <a:pt x="41714" y="41713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8751" y="303802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138" y="19069"/>
                </a:moveTo>
                <a:lnTo>
                  <a:pt x="36947" y="27413"/>
                </a:lnTo>
                <a:lnTo>
                  <a:pt x="33371" y="33372"/>
                </a:lnTo>
                <a:lnTo>
                  <a:pt x="27412" y="36947"/>
                </a:lnTo>
                <a:lnTo>
                  <a:pt x="19069" y="38138"/>
                </a:lnTo>
                <a:lnTo>
                  <a:pt x="10726" y="36947"/>
                </a:lnTo>
                <a:lnTo>
                  <a:pt x="4767" y="33372"/>
                </a:lnTo>
                <a:lnTo>
                  <a:pt x="1191" y="27413"/>
                </a:lnTo>
                <a:lnTo>
                  <a:pt x="0" y="19069"/>
                </a:lnTo>
                <a:lnTo>
                  <a:pt x="1191" y="10725"/>
                </a:lnTo>
                <a:lnTo>
                  <a:pt x="4767" y="4766"/>
                </a:lnTo>
                <a:lnTo>
                  <a:pt x="10726" y="1191"/>
                </a:lnTo>
                <a:lnTo>
                  <a:pt x="19069" y="0"/>
                </a:lnTo>
                <a:lnTo>
                  <a:pt x="27412" y="1191"/>
                </a:lnTo>
                <a:lnTo>
                  <a:pt x="33371" y="4766"/>
                </a:lnTo>
                <a:lnTo>
                  <a:pt x="36947" y="10725"/>
                </a:lnTo>
                <a:lnTo>
                  <a:pt x="38138" y="1906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3266" y="959728"/>
            <a:ext cx="7287259" cy="1506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Proportion of variance explained by lipid-related</a:t>
            </a:r>
            <a:r>
              <a:rPr dirty="0" sz="2100" spc="-5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SNPs</a:t>
            </a:r>
            <a:endParaRPr sz="2100">
              <a:latin typeface="Gill Sans MT"/>
              <a:cs typeface="Gill Sans MT"/>
            </a:endParaRPr>
          </a:p>
          <a:p>
            <a:pPr marL="12700" marR="5080">
              <a:lnSpc>
                <a:spcPct val="165300"/>
              </a:lnSpc>
              <a:spcBef>
                <a:spcPts val="310"/>
              </a:spcBef>
            </a:pPr>
            <a:r>
              <a:rPr dirty="0" sz="1400">
                <a:latin typeface="Gill Sans MT"/>
                <a:cs typeface="Gill Sans MT"/>
              </a:rPr>
              <a:t>Linear models containing all SNPs related to a specific phenotype, such as HDL-C, will be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covariates.  The continuous lipid phenotype is the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outcome.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dirty="0" sz="1400">
                <a:latin typeface="Gill Sans MT"/>
                <a:cs typeface="Gill Sans MT"/>
              </a:rPr>
              <a:t>Differences in R^2 will be calculated between models with and without the SNPs to estimate</a:t>
            </a:r>
            <a:r>
              <a:rPr dirty="0" sz="1400" spc="-250">
                <a:latin typeface="Gill Sans MT"/>
                <a:cs typeface="Gill Sans MT"/>
              </a:rPr>
              <a:t> </a:t>
            </a:r>
            <a:r>
              <a:rPr dirty="0" sz="1400" spc="50">
                <a:latin typeface="Gill Sans MT"/>
                <a:cs typeface="Gill Sans MT"/>
              </a:rPr>
              <a:t>h</a:t>
            </a:r>
            <a:r>
              <a:rPr dirty="0" baseline="40740" sz="1125" spc="75">
                <a:latin typeface="Tahoma"/>
                <a:cs typeface="Tahoma"/>
              </a:rPr>
              <a:t>2 </a:t>
            </a:r>
            <a:r>
              <a:rPr dirty="0" sz="1400">
                <a:latin typeface="Gill Sans MT"/>
                <a:cs typeface="Gill Sans MT"/>
              </a:rPr>
              <a:t>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239" y="2666328"/>
            <a:ext cx="7663815" cy="151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i="1">
                <a:latin typeface="Gill Sans MT"/>
                <a:cs typeface="Gill Sans MT"/>
              </a:rPr>
              <a:t>Model for</a:t>
            </a:r>
            <a:r>
              <a:rPr dirty="0" sz="1200" spc="-95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HDL:</a:t>
            </a:r>
            <a:endParaRPr sz="1200">
              <a:latin typeface="Gill Sans MT"/>
              <a:cs typeface="Gill Sans MT"/>
            </a:endParaRPr>
          </a:p>
          <a:p>
            <a:pPr marL="239395" marR="5080">
              <a:lnSpc>
                <a:spcPct val="94700"/>
              </a:lnSpc>
              <a:spcBef>
                <a:spcPts val="810"/>
              </a:spcBef>
              <a:tabLst>
                <a:tab pos="706120" algn="l"/>
              </a:tabLst>
            </a:pPr>
            <a:r>
              <a:rPr dirty="0" baseline="5050" sz="1650" spc="270">
                <a:latin typeface="Century"/>
                <a:cs typeface="Century"/>
              </a:rPr>
              <a:t>HD	</a:t>
            </a:r>
            <a:r>
              <a:rPr dirty="0" sz="1200">
                <a:latin typeface="Gill Sans MT"/>
                <a:cs typeface="Gill Sans MT"/>
              </a:rPr>
              <a:t>= b0 + b1 * rs4660293 + b2 * rs2814944 + b3 * rs4731702 + b4 * rs2923084 + b5 * rs7134375 +</a:t>
            </a:r>
            <a:r>
              <a:rPr dirty="0" sz="1200" spc="-55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b6</a:t>
            </a:r>
            <a:r>
              <a:rPr dirty="0" sz="1200" spc="-5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* </a:t>
            </a:r>
            <a:r>
              <a:rPr dirty="0" sz="120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rs7134594 + b7 * rs1532085 + b8 * rs3764261 + b9 * rs2925979 + b10 * rs4148008 + b11 * rs4129767 + b12 *  rs737337 + b13 * rs1800961 + b14 * rs6065906 + b15 * rs1689800 + b16 * rs4846914 + b17 * rs12328675 + b18 *  rs2972146 + b19 * rs6450176 + b20 * rs605066 + b21 * rs1084651 + b22 * rs9987289 + b23 * rs2293889 + b24 *  rs581080 + b25 * rs1883025 + b26 * rs3136441 + b27 * rs4759375 + b28 * rs4765127 + b29 * rs838880 + b30 *  rs2652834 + b31 * rs16942887 + b32 * rs11869286 + b33 * rs7241918 + b34 * rs12967135 + b35 * rs7255436 + b36</a:t>
            </a:r>
            <a:r>
              <a:rPr dirty="0" sz="1200" spc="-5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*  rs386000 + b37 * rs181362 + b38 * rs13107325</a:t>
            </a:r>
            <a:r>
              <a:rPr dirty="0" sz="1200" spc="-8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+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959725"/>
            <a:ext cx="6409055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Descriptive</a:t>
            </a:r>
            <a:r>
              <a:rPr dirty="0" sz="2100" spc="-8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statistics</a:t>
            </a:r>
            <a:endParaRPr sz="2100">
              <a:latin typeface="Gill Sans MT"/>
              <a:cs typeface="Gill Sans MT"/>
            </a:endParaRPr>
          </a:p>
          <a:p>
            <a:pPr marL="2038350">
              <a:lnSpc>
                <a:spcPct val="100000"/>
              </a:lnSpc>
              <a:spcBef>
                <a:spcPts val="1480"/>
              </a:spcBef>
            </a:pPr>
            <a:r>
              <a:rPr dirty="0" sz="1400">
                <a:latin typeface="Gill Sans MT"/>
                <a:cs typeface="Gill Sans MT"/>
              </a:rPr>
              <a:t>Descriptive statistics by gender, median (interquartile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range)</a:t>
            </a:r>
            <a:endParaRPr sz="14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28259" y="1731765"/>
          <a:ext cx="4424680" cy="219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598"/>
                <a:gridCol w="1220445"/>
                <a:gridCol w="162090"/>
                <a:gridCol w="1229980"/>
              </a:tblGrid>
              <a:tr h="281274"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984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Female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76507">
                <a:tc>
                  <a:txBody>
                    <a:bodyPr/>
                    <a:lstStyle/>
                    <a:p>
                      <a:pPr algn="ctr" marR="1638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(n=263)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(n=283)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7534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(mmol/l)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4.2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(2.26)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3.99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(2.53)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26697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LDL-C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(mmol/l)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5.26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(1.55)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5.02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(1.53)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HDL-C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(mmol/l)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2.3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(0.77)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2.05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(0.66)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(mmol/l)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8.55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(1.79)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7.96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(1.65)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Age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(years)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16.77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16.76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(0.31)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7289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BMI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(kg/m2)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23.25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(5.33)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22.31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(5.12)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959725"/>
            <a:ext cx="7060565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Explained</a:t>
            </a:r>
            <a:r>
              <a:rPr dirty="0" sz="2100" spc="-85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variance</a:t>
            </a:r>
            <a:endParaRPr sz="2100">
              <a:latin typeface="Gill Sans MT"/>
              <a:cs typeface="Gill Sans MT"/>
            </a:endParaRPr>
          </a:p>
          <a:p>
            <a:pPr marL="1380490">
              <a:lnSpc>
                <a:spcPct val="100000"/>
              </a:lnSpc>
              <a:spcBef>
                <a:spcPts val="1480"/>
              </a:spcBef>
            </a:pPr>
            <a:r>
              <a:rPr dirty="0" sz="1400">
                <a:latin typeface="Gill Sans MT"/>
                <a:cs typeface="Gill Sans MT"/>
              </a:rPr>
              <a:t>Proportion of lipid traits variance explained by lipid-related variants, by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gender</a:t>
            </a:r>
            <a:endParaRPr sz="14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70363" y="1731766"/>
          <a:ext cx="574040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605"/>
                <a:gridCol w="247902"/>
                <a:gridCol w="1353931"/>
                <a:gridCol w="247902"/>
                <a:gridCol w="1277653"/>
                <a:gridCol w="247902"/>
                <a:gridCol w="963007"/>
              </a:tblGrid>
              <a:tr h="281274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Gender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HDL-C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75348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female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0.137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0.049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0.125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272898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0.199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0.037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0.066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2946" y="3448017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3266" y="3311931"/>
            <a:ext cx="7867015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dirty="0" sz="1400">
                <a:latin typeface="Gill Sans MT"/>
                <a:cs typeface="Gill Sans MT"/>
              </a:rPr>
              <a:t>The lipid loci explained the least amount of total variance for LDL (males=4% and females=5%) and the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most  amount of variance for HDL (males=20% and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females=14%).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959722"/>
            <a:ext cx="524446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Explained variance by gender and</a:t>
            </a:r>
            <a:r>
              <a:rPr dirty="0" sz="2100" spc="-65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country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6425" y="1455253"/>
            <a:ext cx="7627783" cy="5720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959727"/>
            <a:ext cx="7026909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Candidate single variant tests of</a:t>
            </a:r>
            <a:r>
              <a:rPr dirty="0" sz="2100" spc="-6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association</a:t>
            </a:r>
            <a:endParaRPr sz="2100">
              <a:latin typeface="Gill Sans MT"/>
              <a:cs typeface="Gill Sans MT"/>
            </a:endParaRPr>
          </a:p>
          <a:p>
            <a:pPr marL="1414145">
              <a:lnSpc>
                <a:spcPct val="100000"/>
              </a:lnSpc>
              <a:spcBef>
                <a:spcPts val="1480"/>
              </a:spcBef>
            </a:pPr>
            <a:r>
              <a:rPr dirty="0" sz="1400">
                <a:latin typeface="Gill Sans MT"/>
                <a:cs typeface="Gill Sans MT"/>
              </a:rPr>
              <a:t>Association between single variants and and serum lipid levels, additive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model</a:t>
            </a:r>
            <a:endParaRPr sz="14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8967" y="1731767"/>
          <a:ext cx="5673725" cy="191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19"/>
                <a:gridCol w="715629"/>
                <a:gridCol w="1335341"/>
                <a:gridCol w="616228"/>
                <a:gridCol w="1219262"/>
                <a:gridCol w="895781"/>
              </a:tblGrid>
              <a:tr h="281274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rsid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Ref/Min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allele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MAF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Effect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(se)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p-value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75348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rs1532085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0.33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0.053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(0.038)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0.1655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rs3764261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0.31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0.158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(0.04)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1e-04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rs6511720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-0.013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(0.158)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0.9318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rs1260326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0.31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0.36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(0.15)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0.0165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rs964184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0.37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0.326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(0.148)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0.0277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72898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rs6511720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0.125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(0.165)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0.4481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2946" y="3924755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3266" y="3788669"/>
            <a:ext cx="7802245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dirty="0" sz="1400">
                <a:latin typeface="Gill Sans MT"/>
                <a:cs typeface="Gill Sans MT"/>
              </a:rPr>
              <a:t>For each significant variant, direction of effect matched the multiethnic adult GWAS from which SNPs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were  selected.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959729"/>
            <a:ext cx="834834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Candidate single variant tests of association by variant and</a:t>
            </a:r>
            <a:r>
              <a:rPr dirty="0" sz="2100" spc="-4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country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6425" y="1455265"/>
            <a:ext cx="7627783" cy="5720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095" y="1255026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 h="0">
                <a:moveTo>
                  <a:pt x="0" y="0"/>
                </a:moveTo>
                <a:lnTo>
                  <a:pt x="2650654" y="0"/>
                </a:lnTo>
              </a:path>
            </a:pathLst>
          </a:custGeom>
          <a:ln w="19069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79144" y="1255026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 h="0">
                <a:moveTo>
                  <a:pt x="0" y="0"/>
                </a:moveTo>
                <a:lnTo>
                  <a:pt x="123951" y="0"/>
                </a:lnTo>
              </a:path>
            </a:pathLst>
          </a:custGeom>
          <a:ln w="19069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8489" y="1255026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 h="0">
                <a:moveTo>
                  <a:pt x="0" y="0"/>
                </a:moveTo>
                <a:lnTo>
                  <a:pt x="2650654" y="0"/>
                </a:lnTo>
              </a:path>
            </a:pathLst>
          </a:custGeom>
          <a:ln w="19069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04537" y="1255026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 h="0">
                <a:moveTo>
                  <a:pt x="0" y="0"/>
                </a:moveTo>
                <a:lnTo>
                  <a:pt x="123951" y="0"/>
                </a:lnTo>
              </a:path>
            </a:pathLst>
          </a:custGeom>
          <a:ln w="19069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7349" y="1255026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80" h="0">
                <a:moveTo>
                  <a:pt x="0" y="0"/>
                </a:moveTo>
                <a:lnTo>
                  <a:pt x="1287188" y="0"/>
                </a:lnTo>
              </a:path>
            </a:pathLst>
          </a:custGeom>
          <a:ln w="19069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17349" y="1255026"/>
            <a:ext cx="6836409" cy="0"/>
          </a:xfrm>
          <a:custGeom>
            <a:avLst/>
            <a:gdLst/>
            <a:ahLst/>
            <a:cxnLst/>
            <a:rect l="l" t="t" r="r" b="b"/>
            <a:pathLst>
              <a:path w="6836409" h="0">
                <a:moveTo>
                  <a:pt x="0" y="0"/>
                </a:moveTo>
                <a:lnTo>
                  <a:pt x="6836400" y="0"/>
                </a:lnTo>
              </a:path>
            </a:pathLst>
          </a:custGeom>
          <a:ln w="19069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Results: Polygenic risk score (PRS) regression</a:t>
            </a:r>
            <a:r>
              <a:rPr dirty="0" spc="-50"/>
              <a:t> </a:t>
            </a:r>
            <a:r>
              <a:rPr dirty="0" spc="-5"/>
              <a:t>coefficients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33253" y="991413"/>
            <a:ext cx="5892165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Gill Sans MT"/>
                <a:cs typeface="Gill Sans MT"/>
              </a:rPr>
              <a:t>Association between the genetic risk score and serum lipid levels, coefficient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(SE)</a:t>
            </a:r>
            <a:endParaRPr sz="1400">
              <a:latin typeface="Gill Sans MT"/>
              <a:cs typeface="Gill Sans MT"/>
            </a:endParaRPr>
          </a:p>
          <a:p>
            <a:pPr marL="2411730">
              <a:lnSpc>
                <a:spcPct val="100000"/>
              </a:lnSpc>
              <a:spcBef>
                <a:spcPts val="570"/>
              </a:spcBef>
              <a:tabLst>
                <a:tab pos="5295900" algn="l"/>
              </a:tabLst>
            </a:pPr>
            <a:r>
              <a:rPr dirty="0" sz="1400" b="1">
                <a:latin typeface="Gill Sans MT"/>
                <a:cs typeface="Gill Sans MT"/>
              </a:rPr>
              <a:t>Female	Male</a:t>
            </a:r>
            <a:endParaRPr sz="1400">
              <a:latin typeface="Gill Sans MT"/>
              <a:cs typeface="Gill Sans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17349" y="1536301"/>
          <a:ext cx="6836409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139"/>
                <a:gridCol w="1148984"/>
                <a:gridCol w="1501670"/>
                <a:gridCol w="123951"/>
                <a:gridCol w="1148984"/>
                <a:gridCol w="1501670"/>
              </a:tblGrid>
              <a:tr h="276507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Outcome/trait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Not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adjusted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Adjusted for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BMI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Not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adjusted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Adjusted for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BMI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75348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0.13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0.13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0.14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(0.04)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0.14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(0.04)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0.16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(0.08)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0.17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(0.08)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0.23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(0.08)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0.24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(0.08)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72898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0.34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(0.15)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0.08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(0.02)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0.24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(0.13)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0.05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(0.02)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82946" y="2923604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3266" y="2822082"/>
            <a:ext cx="188087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Gill Sans MT"/>
                <a:cs typeface="Gill Sans MT"/>
              </a:rPr>
              <a:t>All estimates significant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at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6593" y="2822082"/>
            <a:ext cx="3989704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Gill Sans MT"/>
                <a:cs typeface="Gill Sans MT"/>
              </a:rPr>
              <a:t>level of 0.05 with the exception of TG levels for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males.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94" y="415742"/>
            <a:ext cx="7651750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630"/>
              </a:lnSpc>
            </a:pPr>
            <a:r>
              <a:rPr dirty="0" spc="-5"/>
              <a:t>Results: Polygenic risk score (PRS) regression</a:t>
            </a:r>
            <a:r>
              <a:rPr dirty="0" spc="-50"/>
              <a:t> </a:t>
            </a:r>
            <a:r>
              <a:rPr dirty="0" spc="-5"/>
              <a:t>coefficients  (no adjustment for BMI) by country and</a:t>
            </a:r>
            <a:r>
              <a:rPr dirty="0" spc="-85"/>
              <a:t> </a:t>
            </a:r>
            <a:r>
              <a:rPr dirty="0" spc="-5"/>
              <a:t>gender</a:t>
            </a:r>
          </a:p>
        </p:txBody>
      </p:sp>
      <p:sp>
        <p:nvSpPr>
          <p:cNvPr id="3" name="object 3"/>
          <p:cNvSpPr/>
          <p:nvPr/>
        </p:nvSpPr>
        <p:spPr>
          <a:xfrm>
            <a:off x="1226425" y="1283642"/>
            <a:ext cx="7627783" cy="5720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2946" y="156014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3266" y="959725"/>
            <a:ext cx="5768975" cy="712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Dyslipidemia in</a:t>
            </a:r>
            <a:r>
              <a:rPr dirty="0" sz="2100" spc="-8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children</a:t>
            </a:r>
            <a:endParaRPr sz="2100">
              <a:latin typeface="Gill Sans MT"/>
              <a:cs typeface="Gill Sans MT"/>
            </a:endParaRPr>
          </a:p>
          <a:p>
            <a:pPr marL="190500">
              <a:lnSpc>
                <a:spcPct val="100000"/>
              </a:lnSpc>
              <a:spcBef>
                <a:spcPts val="1405"/>
              </a:spcBef>
            </a:pPr>
            <a:r>
              <a:rPr dirty="0" sz="1400">
                <a:latin typeface="Gill Sans MT"/>
                <a:cs typeface="Gill Sans MT"/>
              </a:rPr>
              <a:t>Dyslipidemia is an important risk factor for chronic cardiometabolic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diseases.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2946" y="1989203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0848" y="262803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4"/>
                </a:lnTo>
                <a:lnTo>
                  <a:pt x="1489" y="34265"/>
                </a:lnTo>
                <a:lnTo>
                  <a:pt x="0" y="23836"/>
                </a:lnTo>
                <a:lnTo>
                  <a:pt x="1489" y="13408"/>
                </a:lnTo>
                <a:lnTo>
                  <a:pt x="5959" y="5959"/>
                </a:lnTo>
                <a:lnTo>
                  <a:pt x="13408" y="1489"/>
                </a:lnTo>
                <a:lnTo>
                  <a:pt x="23836" y="0"/>
                </a:lnTo>
                <a:lnTo>
                  <a:pt x="34265" y="1489"/>
                </a:lnTo>
                <a:lnTo>
                  <a:pt x="41714" y="5959"/>
                </a:lnTo>
                <a:lnTo>
                  <a:pt x="46183" y="13408"/>
                </a:lnTo>
                <a:lnTo>
                  <a:pt x="47673" y="23836"/>
                </a:lnTo>
                <a:lnTo>
                  <a:pt x="46183" y="34265"/>
                </a:lnTo>
                <a:lnTo>
                  <a:pt x="41714" y="41714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848" y="293314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4"/>
                </a:lnTo>
                <a:lnTo>
                  <a:pt x="1489" y="34265"/>
                </a:lnTo>
                <a:lnTo>
                  <a:pt x="0" y="23836"/>
                </a:lnTo>
                <a:lnTo>
                  <a:pt x="1489" y="13408"/>
                </a:lnTo>
                <a:lnTo>
                  <a:pt x="5959" y="5959"/>
                </a:lnTo>
                <a:lnTo>
                  <a:pt x="13408" y="1489"/>
                </a:lnTo>
                <a:lnTo>
                  <a:pt x="23836" y="0"/>
                </a:lnTo>
                <a:lnTo>
                  <a:pt x="34265" y="1489"/>
                </a:lnTo>
                <a:lnTo>
                  <a:pt x="41714" y="5959"/>
                </a:lnTo>
                <a:lnTo>
                  <a:pt x="46183" y="13408"/>
                </a:lnTo>
                <a:lnTo>
                  <a:pt x="47673" y="23836"/>
                </a:lnTo>
                <a:lnTo>
                  <a:pt x="46183" y="34265"/>
                </a:lnTo>
                <a:lnTo>
                  <a:pt x="41714" y="41714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0848" y="322871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4"/>
                </a:lnTo>
                <a:lnTo>
                  <a:pt x="1489" y="34265"/>
                </a:lnTo>
                <a:lnTo>
                  <a:pt x="0" y="23836"/>
                </a:lnTo>
                <a:lnTo>
                  <a:pt x="1489" y="13408"/>
                </a:lnTo>
                <a:lnTo>
                  <a:pt x="5959" y="5959"/>
                </a:lnTo>
                <a:lnTo>
                  <a:pt x="13408" y="1489"/>
                </a:lnTo>
                <a:lnTo>
                  <a:pt x="23836" y="0"/>
                </a:lnTo>
                <a:lnTo>
                  <a:pt x="34265" y="1489"/>
                </a:lnTo>
                <a:lnTo>
                  <a:pt x="41714" y="5959"/>
                </a:lnTo>
                <a:lnTo>
                  <a:pt x="46183" y="13408"/>
                </a:lnTo>
                <a:lnTo>
                  <a:pt x="47673" y="23836"/>
                </a:lnTo>
                <a:lnTo>
                  <a:pt x="46183" y="34265"/>
                </a:lnTo>
                <a:lnTo>
                  <a:pt x="41714" y="41714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0848" y="353383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4"/>
                </a:lnTo>
                <a:lnTo>
                  <a:pt x="1489" y="34265"/>
                </a:lnTo>
                <a:lnTo>
                  <a:pt x="0" y="23836"/>
                </a:lnTo>
                <a:lnTo>
                  <a:pt x="1489" y="13408"/>
                </a:lnTo>
                <a:lnTo>
                  <a:pt x="5959" y="5959"/>
                </a:lnTo>
                <a:lnTo>
                  <a:pt x="13408" y="1489"/>
                </a:lnTo>
                <a:lnTo>
                  <a:pt x="23836" y="0"/>
                </a:lnTo>
                <a:lnTo>
                  <a:pt x="34265" y="1489"/>
                </a:lnTo>
                <a:lnTo>
                  <a:pt x="41714" y="5959"/>
                </a:lnTo>
                <a:lnTo>
                  <a:pt x="46183" y="13408"/>
                </a:lnTo>
                <a:lnTo>
                  <a:pt x="47673" y="23836"/>
                </a:lnTo>
                <a:lnTo>
                  <a:pt x="46183" y="34265"/>
                </a:lnTo>
                <a:lnTo>
                  <a:pt x="41714" y="41714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1149" y="1853117"/>
            <a:ext cx="8039734" cy="180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dirty="0" sz="1400">
                <a:latin typeface="Gill Sans MT"/>
                <a:cs typeface="Gill Sans MT"/>
              </a:rPr>
              <a:t>Dsylipidemia represents any abnormal levels of lipid, lipoprotein, or apolipoprotein factors (Kwiterovich</a:t>
            </a:r>
            <a:r>
              <a:rPr dirty="0" sz="1400" spc="-80">
                <a:latin typeface="Gill Sans MT"/>
                <a:cs typeface="Gill Sans MT"/>
              </a:rPr>
              <a:t> </a:t>
            </a:r>
            <a:r>
              <a:rPr dirty="0" sz="1400" spc="-5">
                <a:latin typeface="Gill Sans MT"/>
                <a:cs typeface="Gill Sans MT"/>
              </a:rPr>
              <a:t>2008),  </a:t>
            </a:r>
            <a:r>
              <a:rPr dirty="0" sz="1400">
                <a:latin typeface="Gill Sans MT"/>
                <a:cs typeface="Gill Sans MT"/>
              </a:rPr>
              <a:t>including: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1200" spc="-5" i="1">
                <a:latin typeface="Gill Sans MT"/>
                <a:cs typeface="Gill Sans MT"/>
              </a:rPr>
              <a:t>total cholesterol</a:t>
            </a:r>
            <a:r>
              <a:rPr dirty="0" sz="1200" spc="-75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(TC)</a:t>
            </a:r>
            <a:endParaRPr sz="1200">
              <a:latin typeface="Gill Sans MT"/>
              <a:cs typeface="Gill Sans MT"/>
            </a:endParaRPr>
          </a:p>
          <a:p>
            <a:pPr marL="101600" marR="5554980">
              <a:lnSpc>
                <a:spcPct val="161600"/>
              </a:lnSpc>
              <a:spcBef>
                <a:spcPts val="75"/>
              </a:spcBef>
            </a:pPr>
            <a:r>
              <a:rPr dirty="0" sz="1200" spc="-5" i="1">
                <a:latin typeface="Gill Sans MT"/>
                <a:cs typeface="Gill Sans MT"/>
              </a:rPr>
              <a:t>low density lipoprotein cholesterol</a:t>
            </a:r>
            <a:r>
              <a:rPr dirty="0" sz="1200" spc="-45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(LDL-C)  </a:t>
            </a:r>
            <a:r>
              <a:rPr dirty="0" sz="1200" spc="-5" i="1">
                <a:latin typeface="Gill Sans MT"/>
                <a:cs typeface="Gill Sans MT"/>
              </a:rPr>
              <a:t>triglycerides</a:t>
            </a:r>
            <a:r>
              <a:rPr dirty="0" sz="1200" spc="-80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(TG)</a:t>
            </a:r>
            <a:endParaRPr sz="1200">
              <a:latin typeface="Gill Sans MT"/>
              <a:cs typeface="Gill Sans MT"/>
            </a:endParaRPr>
          </a:p>
          <a:p>
            <a:pPr marL="101600">
              <a:lnSpc>
                <a:spcPct val="100000"/>
              </a:lnSpc>
              <a:spcBef>
                <a:spcPts val="960"/>
              </a:spcBef>
            </a:pPr>
            <a:r>
              <a:rPr dirty="0" sz="1200" spc="-5" i="1">
                <a:latin typeface="Gill Sans MT"/>
                <a:cs typeface="Gill Sans MT"/>
              </a:rPr>
              <a:t>high density lipoprotein choleseterol</a:t>
            </a:r>
            <a:r>
              <a:rPr dirty="0" sz="1200" spc="-45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(HDL-C)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682946" y="1560138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2946" y="2237103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2946" y="3152437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3266" y="959722"/>
            <a:ext cx="8103234" cy="281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Evidence for</a:t>
            </a:r>
            <a:r>
              <a:rPr dirty="0" sz="2100" spc="-8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associations</a:t>
            </a:r>
            <a:endParaRPr sz="2100">
              <a:latin typeface="Gill Sans MT"/>
              <a:cs typeface="Gill Sans MT"/>
            </a:endParaRPr>
          </a:p>
          <a:p>
            <a:pPr marL="190500" marR="187325">
              <a:lnSpc>
                <a:spcPct val="116199"/>
              </a:lnSpc>
              <a:spcBef>
                <a:spcPts val="1135"/>
              </a:spcBef>
            </a:pPr>
            <a:r>
              <a:rPr dirty="0" sz="1400">
                <a:latin typeface="Gill Sans MT"/>
                <a:cs typeface="Gill Sans MT"/>
              </a:rPr>
              <a:t>There is evidence that lipid loci from a HL sample of adolescents contain similar associations as those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from  European children and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adults.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90500" marR="5080">
              <a:lnSpc>
                <a:spcPct val="116199"/>
              </a:lnSpc>
            </a:pPr>
            <a:r>
              <a:rPr dirty="0" sz="1400">
                <a:latin typeface="Gill Sans MT"/>
                <a:cs typeface="Gill Sans MT"/>
              </a:rPr>
              <a:t>Despite the small sample size and possibility for bias with different ancestral groups we found meaningful and  statistically significant associations relating lipid loci in a HL cohort of Chilean adolescents with those found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in  European ancestral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groups.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90500" marR="189865">
              <a:lnSpc>
                <a:spcPct val="116199"/>
              </a:lnSpc>
            </a:pPr>
            <a:r>
              <a:rPr dirty="0" sz="1400">
                <a:latin typeface="Gill Sans MT"/>
                <a:cs typeface="Gill Sans MT"/>
              </a:rPr>
              <a:t>These associations emphasize the importance of adolescence as a time for disease prevention given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studies  demonstrating both the persistence of associations between PRS and lipids over the life course and the  increasing role PRS plays in predicting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disease.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94" y="415744"/>
            <a:ext cx="7950200" cy="6680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630"/>
              </a:lnSpc>
            </a:pPr>
            <a:r>
              <a:rPr dirty="0" spc="-5"/>
              <a:t>Extra slides, estimates from Tikkanen et al. (Tikkanen et</a:t>
            </a:r>
            <a:r>
              <a:rPr dirty="0" spc="-55"/>
              <a:t> </a:t>
            </a:r>
            <a:r>
              <a:rPr dirty="0" spc="-5"/>
              <a:t>al.  2011)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1293447"/>
            <a:ext cx="4112895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Descriptive</a:t>
            </a:r>
            <a:r>
              <a:rPr dirty="0" sz="2100" spc="-8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statistics</a:t>
            </a:r>
            <a:endParaRPr sz="2100">
              <a:latin typeface="Gill Sans MT"/>
              <a:cs typeface="Gill Sans MT"/>
            </a:endParaRPr>
          </a:p>
          <a:p>
            <a:pPr marL="2610485">
              <a:lnSpc>
                <a:spcPct val="100000"/>
              </a:lnSpc>
              <a:spcBef>
                <a:spcPts val="1480"/>
              </a:spcBef>
            </a:pPr>
            <a:r>
              <a:rPr dirty="0" sz="1400">
                <a:latin typeface="Gill Sans MT"/>
                <a:cs typeface="Gill Sans MT"/>
              </a:rPr>
              <a:t>Descriptive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statistics</a:t>
            </a:r>
            <a:endParaRPr sz="14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00343" y="2065487"/>
          <a:ext cx="3280410" cy="164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862"/>
                <a:gridCol w="123951"/>
                <a:gridCol w="848590"/>
                <a:gridCol w="123951"/>
                <a:gridCol w="848590"/>
              </a:tblGrid>
              <a:tr h="281274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Outcome/Trait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Female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7534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661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555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26697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(log(mmol/l))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0.90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(0.37)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0.91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(0.39)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LDL-C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(mmol/l)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3.07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(0.79)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2.91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(0.79)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HDL-C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(mmol/l)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1.55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(0.29)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1.34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(0.24)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7289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(mmol/l)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5.02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(0.89)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4.67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(0.84)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94" y="415740"/>
            <a:ext cx="7950200" cy="6680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630"/>
              </a:lnSpc>
            </a:pPr>
            <a:r>
              <a:rPr dirty="0" spc="-5"/>
              <a:t>Extra slides, estimates from Tikkanen et al. (Tikkanen et</a:t>
            </a:r>
            <a:r>
              <a:rPr dirty="0" spc="-55"/>
              <a:t> </a:t>
            </a:r>
            <a:r>
              <a:rPr dirty="0" spc="-5"/>
              <a:t>al.  2011)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1293443"/>
            <a:ext cx="7060565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Proportion variance explained by lipid</a:t>
            </a:r>
            <a:r>
              <a:rPr dirty="0" sz="2100" spc="-6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variants</a:t>
            </a:r>
            <a:endParaRPr sz="2100">
              <a:latin typeface="Gill Sans MT"/>
              <a:cs typeface="Gill Sans MT"/>
            </a:endParaRPr>
          </a:p>
          <a:p>
            <a:pPr marL="1380490">
              <a:lnSpc>
                <a:spcPct val="100000"/>
              </a:lnSpc>
              <a:spcBef>
                <a:spcPts val="1480"/>
              </a:spcBef>
            </a:pPr>
            <a:r>
              <a:rPr dirty="0" sz="1400">
                <a:latin typeface="Gill Sans MT"/>
                <a:cs typeface="Gill Sans MT"/>
              </a:rPr>
              <a:t>Proportion of lipid traits variance explained by lipid-related variants, by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gender</a:t>
            </a:r>
            <a:endParaRPr sz="14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70363" y="2065483"/>
          <a:ext cx="574040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381"/>
                <a:gridCol w="1571808"/>
                <a:gridCol w="1491881"/>
                <a:gridCol w="1527835"/>
              </a:tblGrid>
              <a:tr h="28127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Gender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HDL-C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7534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Female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0.159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0.166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0.128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27289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0.152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0.137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0.118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94" y="415736"/>
            <a:ext cx="7950200" cy="6680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630"/>
              </a:lnSpc>
            </a:pPr>
            <a:r>
              <a:rPr dirty="0" spc="-5"/>
              <a:t>Extra slides, estimates from Tikkanen et al. (Tikkanen et</a:t>
            </a:r>
            <a:r>
              <a:rPr dirty="0" spc="-55"/>
              <a:t> </a:t>
            </a:r>
            <a:r>
              <a:rPr dirty="0" spc="-5"/>
              <a:t>al.  2011)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1293439"/>
            <a:ext cx="7160259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Single variant association</a:t>
            </a:r>
            <a:r>
              <a:rPr dirty="0" sz="2100" spc="-75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tests</a:t>
            </a:r>
            <a:endParaRPr sz="2100">
              <a:latin typeface="Gill Sans MT"/>
              <a:cs typeface="Gill Sans MT"/>
            </a:endParaRPr>
          </a:p>
          <a:p>
            <a:pPr marL="1280795">
              <a:lnSpc>
                <a:spcPct val="100000"/>
              </a:lnSpc>
              <a:spcBef>
                <a:spcPts val="1480"/>
              </a:spcBef>
            </a:pPr>
            <a:r>
              <a:rPr dirty="0" sz="1400">
                <a:latin typeface="Gill Sans MT"/>
                <a:cs typeface="Gill Sans MT"/>
              </a:rPr>
              <a:t>Association between the genetic risk score and serum lipid levels, coefficient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(SE)</a:t>
            </a:r>
            <a:endParaRPr sz="14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5481" y="2065479"/>
          <a:ext cx="5940425" cy="191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93"/>
                <a:gridCol w="811797"/>
                <a:gridCol w="1360598"/>
                <a:gridCol w="1762613"/>
                <a:gridCol w="1066532"/>
              </a:tblGrid>
              <a:tr h="281274"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rs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id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Effect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(se)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83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Locus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p-value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75348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rs3764261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0.0676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(0.012)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CETP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1.5e-08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rs1532085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0.0435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(0.011)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LIPC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6.9e-05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rs6511720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LDL-C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0.2370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(0.048)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7.1e-07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rs1260326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0.0693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(0.016)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GCKR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1.7e-05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rs964184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0.1278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(0.022)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APOA1-C3-A4-A5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5.8e-09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72898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rs6511720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0.2320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(0.055)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2.2e-05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94" y="415732"/>
            <a:ext cx="7950200" cy="6680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630"/>
              </a:lnSpc>
            </a:pPr>
            <a:r>
              <a:rPr dirty="0" spc="-5"/>
              <a:t>Extra slides, estimates from Tikkanen et al. (Tikkanen et</a:t>
            </a:r>
            <a:r>
              <a:rPr dirty="0" spc="-55"/>
              <a:t> </a:t>
            </a:r>
            <a:r>
              <a:rPr dirty="0" spc="-5"/>
              <a:t>al.  2011)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1293435"/>
            <a:ext cx="7160259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Polygenic risk</a:t>
            </a:r>
            <a:r>
              <a:rPr dirty="0" sz="2100" spc="-85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score</a:t>
            </a:r>
            <a:endParaRPr sz="2100">
              <a:latin typeface="Gill Sans MT"/>
              <a:cs typeface="Gill Sans MT"/>
            </a:endParaRPr>
          </a:p>
          <a:p>
            <a:pPr marL="1280795">
              <a:lnSpc>
                <a:spcPct val="100000"/>
              </a:lnSpc>
              <a:spcBef>
                <a:spcPts val="1480"/>
              </a:spcBef>
            </a:pPr>
            <a:r>
              <a:rPr dirty="0" sz="1400">
                <a:latin typeface="Gill Sans MT"/>
                <a:cs typeface="Gill Sans MT"/>
              </a:rPr>
              <a:t>Association between the genetic risk score and serum lipid levels, coefficient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(SE)</a:t>
            </a:r>
            <a:endParaRPr sz="14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5481" y="2065476"/>
          <a:ext cx="5940425" cy="111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74"/>
                <a:gridCol w="1936611"/>
                <a:gridCol w="219298"/>
                <a:gridCol w="1535091"/>
                <a:gridCol w="219298"/>
                <a:gridCol w="1554160"/>
              </a:tblGrid>
              <a:tr h="281274"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Outcome/Trait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Female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Male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19069">
                      <a:solidFill>
                        <a:srgbClr val="808080"/>
                      </a:solidFill>
                      <a:prstDash val="solid"/>
                    </a:lnT>
                    <a:lnB w="953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75348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0.08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(0.01)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0.06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(0.01)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34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26697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0.25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0.18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(0.03)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72898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0.11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(0.02)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0.09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(0.02)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19069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94" y="415741"/>
            <a:ext cx="7614920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630"/>
              </a:lnSpc>
            </a:pPr>
            <a:r>
              <a:rPr dirty="0" spc="-5"/>
              <a:t>Extra slides: effect sizes used in </a:t>
            </a:r>
            <a:r>
              <a:rPr dirty="0" spc="-10"/>
              <a:t>PRS </a:t>
            </a:r>
            <a:r>
              <a:rPr dirty="0" spc="-5"/>
              <a:t>from Teslovich et al.  2010 (T. M. Teslovich et al.</a:t>
            </a:r>
            <a:r>
              <a:rPr dirty="0" spc="-85"/>
              <a:t> </a:t>
            </a:r>
            <a:r>
              <a:rPr dirty="0" spc="-5"/>
              <a:t>2010).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2325" y="1287342"/>
          <a:ext cx="6366510" cy="602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623"/>
                <a:gridCol w="409930"/>
                <a:gridCol w="935327"/>
                <a:gridCol w="915345"/>
                <a:gridCol w="1129113"/>
                <a:gridCol w="1140894"/>
                <a:gridCol w="916834"/>
              </a:tblGrid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Locus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Chr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SNP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Other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Alleles/MAF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Effect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size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LDLRAP1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rs12027135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T/A/0.45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PABPC4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rs4660293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A/G/0.23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PCSK9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rs2479409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A/G/0.30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2.01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ANGPTL3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rs2131925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T/G/0.32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-4.94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EVI5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rs7515577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A/C/0.21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-1.18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SORT1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rs629301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T/G/0.22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-5.65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ZNF648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rs1689800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A/G/0.35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MOSC1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rs2642442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T/C/0.32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-1.39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GALNT2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rs4846914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A/G/0.40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-0.61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IRF2BP2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rs514230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T/A/0.48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-1.36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APOB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rs1367117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G/A/0.30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4.05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rs1042034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-5.99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GCKR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rs1260326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C/T/0.41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8.76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ABCG5/8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rs4299376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T/G/0.30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2.75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RAB3GAP1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rs7570971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C/A/0.34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1.25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COBLL1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rs10195252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T/C/0.40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-2.01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rs12328675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T/C/0.13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0.68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IRS1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rs2972146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T/G/0.37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0.46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RAF1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rs2290159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G/C/0.22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-1.42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MSL2L1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rs645040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T/G/0.22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-2.22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325" y="372003"/>
          <a:ext cx="6366510" cy="688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302"/>
                <a:gridCol w="483252"/>
                <a:gridCol w="935327"/>
                <a:gridCol w="915345"/>
                <a:gridCol w="1129113"/>
                <a:gridCol w="1140894"/>
                <a:gridCol w="916834"/>
              </a:tblGrid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Locus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Chr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SNP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Other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Alleles/MAF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Effect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size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KLHL8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rs442177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T/G/0.41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-2.25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SLC39A8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rs13107325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C/T/0.07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-0.84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ARL15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rs6450176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G/A/0.26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MAP3K1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rs9686661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2.57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HMGCR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rs12916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T/C/0.39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2.84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TIMD4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rs6882076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C/T/0.35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-1.98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MYLIP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rs3757354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-1.43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HFE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rs1800562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G/A/0.06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-2.22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HLA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rs3177928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G/A/0.16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2.31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rs2247056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C/T/0.25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-2.99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C6orf106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rs2814944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G/A/0.16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rs2814982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-1.86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FRK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rs9488822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A/T/0.35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-1.18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CITED2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rs605066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T/C/0.42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-0.39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LPA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rs1564348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T/C/0.17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-0.56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rs1084651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G/A/0.16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1.95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DNAH11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rs12670798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T/C/0.23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1.43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NPC1L1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rs2072183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G/C/0.25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2.01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TYW1B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rs13238203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C/T/0.04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-7.91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MLXIPL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rs17145738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-9.32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KLF14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rs4731702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C/T/0.48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0.59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PPP1R3B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rs9987289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G/A/0.09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-1.21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PINX1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rs11776767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G/C/0.37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2.01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325" y="371999"/>
          <a:ext cx="6366510" cy="688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471"/>
                <a:gridCol w="433082"/>
                <a:gridCol w="935327"/>
                <a:gridCol w="915345"/>
                <a:gridCol w="1162559"/>
                <a:gridCol w="1107448"/>
                <a:gridCol w="916834"/>
              </a:tblGrid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Locus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Chr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SNP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Other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Alleles/MAF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Effect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size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NAT2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rs1495741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2.85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LPL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rs12678919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-13.64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CYP7A1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rs2081687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C/T/0.35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1.23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TRPS1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rs2293889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G/T/0.41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rs2737229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A/C/0.30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TRIB1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rs2954029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TC, LDL,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A/T/0.47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-5.64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PLEC1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rs11136341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A/G/0.40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11.40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TTC39B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rs581080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C/G/0.18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-0.65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ABCA1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rs1883025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C/T/0.25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-0.94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ABO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rs9411489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2.24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JMJD1C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rs10761731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A/T/0.43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-2.38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CYP26A1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rs2068888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G/A/0.46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-2.28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GPAM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rs2255141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G/A/0.30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1.14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AMPD3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rs2923084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A/G/0.17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SPTY2D1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rs10128711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C/T/0.28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-1.04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LRP4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rs3136441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T/C/0.15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0.78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FADS1-2-3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rs174546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HDL, TC,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C/T/0.34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3.82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APOA1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rs964184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TC, HDL,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C/G/0.13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16.95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UBASH3B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rs7941030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T/C/0.38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0.97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ST3GAL4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rs11220462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G/A/0.14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1.95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PDE3A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rs7134375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C/A/0.42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10.40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LRP1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rs11613352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C/T/0.23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22.70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MVK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rs7134594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T/C/0.47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325" y="372008"/>
          <a:ext cx="6366510" cy="688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792"/>
                <a:gridCol w="450713"/>
                <a:gridCol w="935375"/>
                <a:gridCol w="915345"/>
                <a:gridCol w="1129113"/>
                <a:gridCol w="1140894"/>
                <a:gridCol w="916834"/>
              </a:tblGrid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Locus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Chr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SNP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Other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Alleles/MAF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Effect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size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BRAP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rs11065987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A/G/0.42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-0.96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HNF1A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rs1169288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A/C/0.33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1.42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SBNO1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rs4759375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C/T/0.06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0.86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ZNF664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rs4765127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G/T/0.34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0.44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SCARB1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rs838880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T/C/0.31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0.61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NYNRIN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rs8017377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G/A/0.47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1.14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CAPN3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rs2412710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G/A/0.02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7.00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FRMD5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rs2929282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A/T/0.05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5.13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LIPC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rs1532085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G/A/0.39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1.45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LACTB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rs2652834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-0.39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CTF1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rs11649653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C/G/0.40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-2.13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CETP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rs3764261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TC, LDL,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C/A/0.32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3.39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LCAT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rs16942887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G/A/0.12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1.27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HPR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rs2000999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2.34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CMIP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rs2925979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C/T/0.30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STARD3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rs11869286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C/G/0.34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OSBPL7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rs7206971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G/A/0.49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0.78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ABCA8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rs4148008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C/G/0.32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PGS1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rs4129767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A/G/0.49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-0.39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LIPG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rs7241918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T/G/0.17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-1.31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MC4R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rs12967135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G/A/0.23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ANGPTL4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rs7255436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A/C/0.47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rs6511720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G/T/0.11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-6.99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2946" y="156014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2946" y="2237106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3266" y="959725"/>
            <a:ext cx="8229600" cy="164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Heritability of</a:t>
            </a:r>
            <a:r>
              <a:rPr dirty="0" sz="2100" spc="-75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dyslipidemia</a:t>
            </a:r>
            <a:endParaRPr sz="2100">
              <a:latin typeface="Gill Sans MT"/>
              <a:cs typeface="Gill Sans MT"/>
            </a:endParaRPr>
          </a:p>
          <a:p>
            <a:pPr marL="190500" marR="122555">
              <a:lnSpc>
                <a:spcPct val="116199"/>
              </a:lnSpc>
              <a:spcBef>
                <a:spcPts val="1135"/>
              </a:spcBef>
            </a:pPr>
            <a:r>
              <a:rPr dirty="0" sz="1400">
                <a:latin typeface="Gill Sans MT"/>
                <a:cs typeface="Gill Sans MT"/>
              </a:rPr>
              <a:t>Lipid traits are heritable </a:t>
            </a:r>
            <a:r>
              <a:rPr dirty="0" sz="1400" spc="30">
                <a:latin typeface="Gill Sans MT"/>
                <a:cs typeface="Gill Sans MT"/>
              </a:rPr>
              <a:t>(h</a:t>
            </a:r>
            <a:r>
              <a:rPr dirty="0" baseline="40740" sz="1125" spc="44">
                <a:latin typeface="Tahoma"/>
                <a:cs typeface="Tahoma"/>
              </a:rPr>
              <a:t>2 </a:t>
            </a:r>
            <a:r>
              <a:rPr dirty="0" sz="1400">
                <a:latin typeface="Gill Sans MT"/>
                <a:cs typeface="Gill Sans MT"/>
              </a:rPr>
              <a:t>can exceed 0.50) (Goode et al. 2007) and strongly associated with cardiovascular  disease sustaining strong interest in genetic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research.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90500" marR="5080">
              <a:lnSpc>
                <a:spcPct val="116199"/>
              </a:lnSpc>
            </a:pPr>
            <a:r>
              <a:rPr dirty="0" sz="1400">
                <a:latin typeface="Gill Sans MT"/>
                <a:cs typeface="Gill Sans MT"/>
              </a:rPr>
              <a:t>By 2013, researchers have identified more than 150 established loci influencing lipid levels in adults (C. J.</a:t>
            </a:r>
            <a:r>
              <a:rPr dirty="0" sz="1400" spc="-105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Willer  et al.</a:t>
            </a:r>
            <a:r>
              <a:rPr dirty="0" sz="1400" spc="-75">
                <a:latin typeface="Gill Sans MT"/>
                <a:cs typeface="Gill Sans MT"/>
              </a:rPr>
              <a:t> </a:t>
            </a:r>
            <a:r>
              <a:rPr dirty="0" sz="1400" spc="-5">
                <a:latin typeface="Gill Sans MT"/>
                <a:cs typeface="Gill Sans MT"/>
              </a:rPr>
              <a:t>2013).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325" y="372004"/>
          <a:ext cx="6366510" cy="40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208"/>
                <a:gridCol w="430346"/>
                <a:gridCol w="935327"/>
                <a:gridCol w="915345"/>
                <a:gridCol w="1129113"/>
                <a:gridCol w="1140894"/>
                <a:gridCol w="916834"/>
              </a:tblGrid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Locus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Chr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SNP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Lead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Other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traits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Alleles/MAF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b="1">
                          <a:latin typeface="Gill Sans MT"/>
                          <a:cs typeface="Gill Sans MT"/>
                        </a:rPr>
                        <a:t>Effect</a:t>
                      </a:r>
                      <a:r>
                        <a:rPr dirty="0" sz="1400" spc="-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 b="1">
                          <a:latin typeface="Gill Sans MT"/>
                          <a:cs typeface="Gill Sans MT"/>
                        </a:rPr>
                        <a:t>size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LOC55908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rs737337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T/C/0.08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-0.64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CILP2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rs10401969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T/C/0.07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-4.74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APOE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rs4420638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TC,</a:t>
                      </a:r>
                      <a:r>
                        <a:rPr dirty="0" sz="1400" spc="-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A/G/0.17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7.14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NA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rs439401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C/T/0.36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25.50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FLJ36070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rs492602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A/G/0.49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1.27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LILRA3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rs386000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G/C/0.20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0.83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ERGIC3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rs2277862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C/T/0.15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-1.19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MAFB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rs2902940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A/G/0.29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-1.38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TOP1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rs6029526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LDL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T/A/0.47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1.39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HNF4A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rs1800961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TC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C/T/0.03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-1.88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PLTP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rs6065906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T/C/0.18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-0.93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860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UBE2L3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rs181362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HDL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C/T/0.20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-0.46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  <a:tr h="2954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PLA2G6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22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rs5756931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TG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T/C/0.40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Gill Sans MT"/>
                          <a:cs typeface="Gill Sans MT"/>
                        </a:rPr>
                        <a:t>-1.54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Extra slides: Other</a:t>
            </a:r>
            <a:r>
              <a:rPr dirty="0" spc="-90"/>
              <a:t> </a:t>
            </a:r>
            <a:r>
              <a:rPr dirty="0" spc="-5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079" y="947326"/>
            <a:ext cx="7831455" cy="203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1475" marR="5080" indent="-358775">
              <a:lnSpc>
                <a:spcPct val="116199"/>
              </a:lnSpc>
              <a:buClr>
                <a:srgbClr val="000000"/>
              </a:buClr>
              <a:buAutoNum type="arabicPeriod"/>
              <a:tabLst>
                <a:tab pos="371475" algn="l"/>
                <a:tab pos="372110" algn="l"/>
              </a:tabLst>
            </a:pPr>
            <a:r>
              <a:rPr dirty="0" sz="1400">
                <a:solidFill>
                  <a:srgbClr val="000080"/>
                </a:solidFill>
                <a:latin typeface="Gill Sans MT"/>
                <a:cs typeface="Gill Sans MT"/>
                <a:hlinkClick r:id="rId2"/>
              </a:rPr>
              <a:t>AHA EPI/Lifestyle 2015 Poster: Childhood body mass index (BMI) z-scores associated with low</a:t>
            </a:r>
            <a:r>
              <a:rPr dirty="0" sz="1400" spc="-100">
                <a:solidFill>
                  <a:srgbClr val="000080"/>
                </a:solidFill>
                <a:latin typeface="Gill Sans MT"/>
                <a:cs typeface="Gill Sans MT"/>
                <a:hlinkClick r:id="rId2"/>
              </a:rPr>
              <a:t> </a:t>
            </a:r>
            <a:r>
              <a:rPr dirty="0" sz="1400">
                <a:solidFill>
                  <a:srgbClr val="000080"/>
                </a:solidFill>
                <a:latin typeface="Gill Sans MT"/>
                <a:cs typeface="Gill Sans MT"/>
                <a:hlinkClick r:id="rId2"/>
              </a:rPr>
              <a:t>HDL-C  levels in adolescence in a Chilean</a:t>
            </a:r>
            <a:r>
              <a:rPr dirty="0" sz="1400" spc="-100">
                <a:solidFill>
                  <a:srgbClr val="000080"/>
                </a:solidFill>
                <a:latin typeface="Gill Sans MT"/>
                <a:cs typeface="Gill Sans MT"/>
                <a:hlinkClick r:id="rId2"/>
              </a:rPr>
              <a:t> </a:t>
            </a:r>
            <a:r>
              <a:rPr dirty="0" sz="1400">
                <a:solidFill>
                  <a:srgbClr val="000080"/>
                </a:solidFill>
                <a:latin typeface="Gill Sans MT"/>
                <a:cs typeface="Gill Sans MT"/>
                <a:hlinkClick r:id="rId2"/>
              </a:rPr>
              <a:t>cohort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Gill Sans MT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371475" marR="56515" indent="-358775">
              <a:lnSpc>
                <a:spcPct val="116199"/>
              </a:lnSpc>
              <a:buClr>
                <a:srgbClr val="000000"/>
              </a:buClr>
              <a:buAutoNum type="arabicPeriod"/>
              <a:tabLst>
                <a:tab pos="371475" algn="l"/>
                <a:tab pos="372110" algn="l"/>
              </a:tabLst>
            </a:pPr>
            <a:r>
              <a:rPr dirty="0" sz="1400">
                <a:solidFill>
                  <a:srgbClr val="000080"/>
                </a:solidFill>
                <a:latin typeface="Gill Sans MT"/>
                <a:cs typeface="Gill Sans MT"/>
                <a:hlinkClick r:id="rId3"/>
              </a:rPr>
              <a:t>UNC EPID 726 class presentation in advance of AHA predoctoral (successful) grant application</a:t>
            </a:r>
            <a:r>
              <a:rPr dirty="0" sz="1400" spc="-100">
                <a:solidFill>
                  <a:srgbClr val="000080"/>
                </a:solidFill>
                <a:latin typeface="Gill Sans MT"/>
                <a:cs typeface="Gill Sans MT"/>
                <a:hlinkClick r:id="rId3"/>
              </a:rPr>
              <a:t> </a:t>
            </a:r>
            <a:r>
              <a:rPr dirty="0" sz="1400">
                <a:solidFill>
                  <a:srgbClr val="000080"/>
                </a:solidFill>
                <a:latin typeface="Gill Sans MT"/>
                <a:cs typeface="Gill Sans MT"/>
                <a:hlinkClick r:id="rId3"/>
              </a:rPr>
              <a:t>(2016-  2018)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Gill Sans MT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71475" indent="-35877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71475" algn="l"/>
                <a:tab pos="372110" algn="l"/>
              </a:tabLst>
            </a:pPr>
            <a:r>
              <a:rPr dirty="0" sz="1400">
                <a:solidFill>
                  <a:srgbClr val="000080"/>
                </a:solidFill>
                <a:latin typeface="Gill Sans MT"/>
                <a:cs typeface="Gill Sans MT"/>
                <a:hlinkClick r:id="rId4"/>
              </a:rPr>
              <a:t>Questions about analyses? Please visit the github web</a:t>
            </a:r>
            <a:r>
              <a:rPr dirty="0" sz="1400" spc="-100">
                <a:solidFill>
                  <a:srgbClr val="000080"/>
                </a:solidFill>
                <a:latin typeface="Gill Sans MT"/>
                <a:cs typeface="Gill Sans MT"/>
                <a:hlinkClick r:id="rId4"/>
              </a:rPr>
              <a:t> </a:t>
            </a:r>
            <a:r>
              <a:rPr dirty="0" sz="1400">
                <a:solidFill>
                  <a:srgbClr val="000080"/>
                </a:solidFill>
                <a:latin typeface="Gill Sans MT"/>
                <a:cs typeface="Gill Sans MT"/>
                <a:hlinkClick r:id="rId4"/>
              </a:rPr>
              <a:t>page!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ill Sans MT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71475" indent="-35877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71475" algn="l"/>
                <a:tab pos="372110" algn="l"/>
              </a:tabLst>
            </a:pPr>
            <a:r>
              <a:rPr dirty="0" sz="1400">
                <a:solidFill>
                  <a:srgbClr val="000080"/>
                </a:solidFill>
                <a:latin typeface="Gill Sans MT"/>
                <a:cs typeface="Gill Sans MT"/>
                <a:hlinkClick r:id="rId5"/>
              </a:rPr>
              <a:t>Assistance with slides by Ann Von Holle, doctoral</a:t>
            </a:r>
            <a:r>
              <a:rPr dirty="0" sz="1400" spc="-100">
                <a:solidFill>
                  <a:srgbClr val="000080"/>
                </a:solidFill>
                <a:latin typeface="Gill Sans MT"/>
                <a:cs typeface="Gill Sans MT"/>
                <a:hlinkClick r:id="rId5"/>
              </a:rPr>
              <a:t> </a:t>
            </a:r>
            <a:r>
              <a:rPr dirty="0" sz="1400">
                <a:solidFill>
                  <a:srgbClr val="000080"/>
                </a:solidFill>
                <a:latin typeface="Gill Sans MT"/>
                <a:cs typeface="Gill Sans MT"/>
                <a:hlinkClick r:id="rId5"/>
              </a:rPr>
              <a:t>student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246" y="935890"/>
            <a:ext cx="8677275" cy="41135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04470">
              <a:lnSpc>
                <a:spcPct val="144900"/>
              </a:lnSpc>
            </a:pPr>
            <a:r>
              <a:rPr dirty="0" sz="950" spc="10">
                <a:latin typeface="Gill Sans MT"/>
                <a:cs typeface="Gill Sans MT"/>
              </a:rPr>
              <a:t>Buscot, Marie-jeanne, Costan G. Magnussen, Markus Juonala, Niina Pitkänen, Terho Lehtimäki, Jorma </a:t>
            </a:r>
            <a:r>
              <a:rPr dirty="0" sz="950" spc="5">
                <a:latin typeface="Gill Sans MT"/>
                <a:cs typeface="Gill Sans MT"/>
              </a:rPr>
              <a:t>S. </a:t>
            </a:r>
            <a:r>
              <a:rPr dirty="0" sz="950" spc="10">
                <a:latin typeface="Gill Sans MT"/>
                <a:cs typeface="Gill Sans MT"/>
              </a:rPr>
              <a:t>A. </a:t>
            </a:r>
            <a:r>
              <a:rPr dirty="0" sz="950" spc="5">
                <a:latin typeface="Gill Sans MT"/>
                <a:cs typeface="Gill Sans MT"/>
              </a:rPr>
              <a:t>Viikari, </a:t>
            </a:r>
            <a:r>
              <a:rPr dirty="0" sz="950" spc="10">
                <a:latin typeface="Gill Sans MT"/>
                <a:cs typeface="Gill Sans MT"/>
              </a:rPr>
              <a:t>Mika Kähönen, et </a:t>
            </a:r>
            <a:r>
              <a:rPr dirty="0" sz="950" spc="5">
                <a:latin typeface="Gill Sans MT"/>
                <a:cs typeface="Gill Sans MT"/>
              </a:rPr>
              <a:t>al. </a:t>
            </a:r>
            <a:r>
              <a:rPr dirty="0" sz="950" spc="10">
                <a:latin typeface="Gill Sans MT"/>
                <a:cs typeface="Gill Sans MT"/>
              </a:rPr>
              <a:t>2016. “The Combined </a:t>
            </a:r>
            <a:r>
              <a:rPr dirty="0" sz="950" spc="5">
                <a:latin typeface="Gill Sans MT"/>
                <a:cs typeface="Gill Sans MT"/>
              </a:rPr>
              <a:t>Effect </a:t>
            </a:r>
            <a:r>
              <a:rPr dirty="0" sz="950" spc="10">
                <a:latin typeface="Gill Sans MT"/>
                <a:cs typeface="Gill Sans MT"/>
              </a:rPr>
              <a:t>of  </a:t>
            </a:r>
            <a:r>
              <a:rPr dirty="0" sz="950" spc="15">
                <a:latin typeface="Gill Sans MT"/>
                <a:cs typeface="Gill Sans MT"/>
              </a:rPr>
              <a:t>Common </a:t>
            </a:r>
            <a:r>
              <a:rPr dirty="0" sz="950" spc="10">
                <a:latin typeface="Gill Sans MT"/>
                <a:cs typeface="Gill Sans MT"/>
              </a:rPr>
              <a:t>Genetic Risk Variants on Circulating Lipoproteins </a:t>
            </a:r>
            <a:r>
              <a:rPr dirty="0" sz="950" spc="5">
                <a:latin typeface="Gill Sans MT"/>
                <a:cs typeface="Gill Sans MT"/>
              </a:rPr>
              <a:t>Is </a:t>
            </a:r>
            <a:r>
              <a:rPr dirty="0" sz="950" spc="10">
                <a:latin typeface="Gill Sans MT"/>
                <a:cs typeface="Gill Sans MT"/>
              </a:rPr>
              <a:t>Evident </a:t>
            </a:r>
            <a:r>
              <a:rPr dirty="0" sz="950" spc="5">
                <a:latin typeface="Gill Sans MT"/>
                <a:cs typeface="Gill Sans MT"/>
              </a:rPr>
              <a:t>in </a:t>
            </a:r>
            <a:r>
              <a:rPr dirty="0" sz="950" spc="10">
                <a:latin typeface="Gill Sans MT"/>
                <a:cs typeface="Gill Sans MT"/>
              </a:rPr>
              <a:t>Childhood: </a:t>
            </a:r>
            <a:r>
              <a:rPr dirty="0" sz="950" spc="15">
                <a:latin typeface="Gill Sans MT"/>
                <a:cs typeface="Gill Sans MT"/>
              </a:rPr>
              <a:t>A </a:t>
            </a:r>
            <a:r>
              <a:rPr dirty="0" sz="950" spc="10">
                <a:latin typeface="Gill Sans MT"/>
                <a:cs typeface="Gill Sans MT"/>
              </a:rPr>
              <a:t>Longitudinal Analysis of the Cardiovascular Risk </a:t>
            </a:r>
            <a:r>
              <a:rPr dirty="0" sz="950" spc="5">
                <a:latin typeface="Gill Sans MT"/>
                <a:cs typeface="Gill Sans MT"/>
              </a:rPr>
              <a:t>in </a:t>
            </a:r>
            <a:r>
              <a:rPr dirty="0" sz="950" spc="10">
                <a:latin typeface="Gill Sans MT"/>
                <a:cs typeface="Gill Sans MT"/>
              </a:rPr>
              <a:t>Young Finns Study.” Edited by  David Fardo. </a:t>
            </a:r>
            <a:r>
              <a:rPr dirty="0" sz="950" spc="10" i="1">
                <a:latin typeface="Gill Sans MT"/>
                <a:cs typeface="Gill Sans MT"/>
              </a:rPr>
              <a:t>PLOS </a:t>
            </a:r>
            <a:r>
              <a:rPr dirty="0" sz="950" spc="15" i="1">
                <a:latin typeface="Gill Sans MT"/>
                <a:cs typeface="Gill Sans MT"/>
              </a:rPr>
              <a:t>ONE </a:t>
            </a:r>
            <a:r>
              <a:rPr dirty="0" sz="950" spc="10">
                <a:latin typeface="Gill Sans MT"/>
                <a:cs typeface="Gill Sans MT"/>
              </a:rPr>
              <a:t>11 </a:t>
            </a:r>
            <a:r>
              <a:rPr dirty="0" sz="950" spc="5">
                <a:latin typeface="Gill Sans MT"/>
                <a:cs typeface="Gill Sans MT"/>
              </a:rPr>
              <a:t>(1): </a:t>
            </a:r>
            <a:r>
              <a:rPr dirty="0" sz="950" spc="10">
                <a:latin typeface="Gill Sans MT"/>
                <a:cs typeface="Gill Sans MT"/>
              </a:rPr>
              <a:t>e0146081.</a:t>
            </a:r>
            <a:r>
              <a:rPr dirty="0" sz="950" spc="-30">
                <a:latin typeface="Gill Sans MT"/>
                <a:cs typeface="Gill Sans MT"/>
              </a:rPr>
              <a:t> </a:t>
            </a:r>
            <a:r>
              <a:rPr dirty="0" sz="950" spc="10">
                <a:latin typeface="Gill Sans MT"/>
                <a:cs typeface="Gill Sans MT"/>
              </a:rPr>
              <a:t>doi:</a:t>
            </a:r>
            <a:r>
              <a:rPr dirty="0" sz="950" spc="10">
                <a:solidFill>
                  <a:srgbClr val="000080"/>
                </a:solidFill>
                <a:latin typeface="Gill Sans MT"/>
                <a:cs typeface="Gill Sans MT"/>
                <a:hlinkClick r:id="rId2"/>
              </a:rPr>
              <a:t>10.1371/journal.pone.0146081</a:t>
            </a:r>
            <a:r>
              <a:rPr dirty="0" sz="950" spc="10">
                <a:latin typeface="Gill Sans MT"/>
                <a:cs typeface="Gill Sans MT"/>
              </a:rPr>
              <a:t>.</a:t>
            </a:r>
            <a:endParaRPr sz="9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9055">
              <a:lnSpc>
                <a:spcPct val="144900"/>
              </a:lnSpc>
            </a:pPr>
            <a:r>
              <a:rPr dirty="0" sz="950" spc="10">
                <a:latin typeface="Gill Sans MT"/>
                <a:cs typeface="Gill Sans MT"/>
              </a:rPr>
              <a:t>Carlson, Christopher </a:t>
            </a:r>
            <a:r>
              <a:rPr dirty="0" sz="950" spc="5">
                <a:latin typeface="Gill Sans MT"/>
                <a:cs typeface="Gill Sans MT"/>
              </a:rPr>
              <a:t>S., </a:t>
            </a:r>
            <a:r>
              <a:rPr dirty="0" sz="950" spc="10">
                <a:latin typeface="Gill Sans MT"/>
                <a:cs typeface="Gill Sans MT"/>
              </a:rPr>
              <a:t>Tara C. Matise, Kari </a:t>
            </a:r>
            <a:r>
              <a:rPr dirty="0" sz="950" spc="5">
                <a:latin typeface="Gill Sans MT"/>
                <a:cs typeface="Gill Sans MT"/>
              </a:rPr>
              <a:t>E. </a:t>
            </a:r>
            <a:r>
              <a:rPr dirty="0" sz="950" spc="10">
                <a:latin typeface="Gill Sans MT"/>
                <a:cs typeface="Gill Sans MT"/>
              </a:rPr>
              <a:t>North, Christopher A. Haiman, Megan D. Fesinmeyer, Steven Buyske, Fredrick R. Schumacher, et </a:t>
            </a:r>
            <a:r>
              <a:rPr dirty="0" sz="950" spc="5">
                <a:latin typeface="Gill Sans MT"/>
                <a:cs typeface="Gill Sans MT"/>
              </a:rPr>
              <a:t>al. </a:t>
            </a:r>
            <a:r>
              <a:rPr dirty="0" sz="950" spc="10">
                <a:latin typeface="Gill Sans MT"/>
                <a:cs typeface="Gill Sans MT"/>
              </a:rPr>
              <a:t>2013. “Generalization  and Dilution of Association Results from European </a:t>
            </a:r>
            <a:r>
              <a:rPr dirty="0" sz="950" spc="15">
                <a:latin typeface="Gill Sans MT"/>
                <a:cs typeface="Gill Sans MT"/>
              </a:rPr>
              <a:t>GWAS </a:t>
            </a:r>
            <a:r>
              <a:rPr dirty="0" sz="950" spc="5">
                <a:latin typeface="Gill Sans MT"/>
                <a:cs typeface="Gill Sans MT"/>
              </a:rPr>
              <a:t>in </a:t>
            </a:r>
            <a:r>
              <a:rPr dirty="0" sz="950" spc="10">
                <a:latin typeface="Gill Sans MT"/>
                <a:cs typeface="Gill Sans MT"/>
              </a:rPr>
              <a:t>Populations of Non-European Ancestry: The </a:t>
            </a:r>
            <a:r>
              <a:rPr dirty="0" sz="950" spc="15">
                <a:latin typeface="Gill Sans MT"/>
                <a:cs typeface="Gill Sans MT"/>
              </a:rPr>
              <a:t>PAGE </a:t>
            </a:r>
            <a:r>
              <a:rPr dirty="0" sz="950" spc="10">
                <a:latin typeface="Gill Sans MT"/>
                <a:cs typeface="Gill Sans MT"/>
              </a:rPr>
              <a:t>Study.” Edited by Greg Gibson. </a:t>
            </a:r>
            <a:r>
              <a:rPr dirty="0" sz="950" spc="10" i="1">
                <a:latin typeface="Gill Sans MT"/>
                <a:cs typeface="Gill Sans MT"/>
              </a:rPr>
              <a:t>PLoS </a:t>
            </a:r>
            <a:r>
              <a:rPr dirty="0" sz="950" spc="5" i="1">
                <a:latin typeface="Gill Sans MT"/>
                <a:cs typeface="Gill Sans MT"/>
              </a:rPr>
              <a:t>Biology </a:t>
            </a:r>
            <a:r>
              <a:rPr dirty="0" sz="950" spc="10">
                <a:latin typeface="Gill Sans MT"/>
                <a:cs typeface="Gill Sans MT"/>
              </a:rPr>
              <a:t>11 </a:t>
            </a:r>
            <a:r>
              <a:rPr dirty="0" sz="950" spc="5">
                <a:latin typeface="Gill Sans MT"/>
                <a:cs typeface="Gill Sans MT"/>
              </a:rPr>
              <a:t>(9):  </a:t>
            </a:r>
            <a:r>
              <a:rPr dirty="0" sz="950" spc="10">
                <a:latin typeface="Gill Sans MT"/>
                <a:cs typeface="Gill Sans MT"/>
              </a:rPr>
              <a:t>e1001661.</a:t>
            </a:r>
            <a:r>
              <a:rPr dirty="0" sz="950" spc="-60">
                <a:latin typeface="Gill Sans MT"/>
                <a:cs typeface="Gill Sans MT"/>
              </a:rPr>
              <a:t> </a:t>
            </a:r>
            <a:r>
              <a:rPr dirty="0" sz="950" spc="10">
                <a:latin typeface="Gill Sans MT"/>
                <a:cs typeface="Gill Sans MT"/>
              </a:rPr>
              <a:t>doi:</a:t>
            </a:r>
            <a:r>
              <a:rPr dirty="0" sz="950" spc="10">
                <a:solidFill>
                  <a:srgbClr val="000080"/>
                </a:solidFill>
                <a:latin typeface="Gill Sans MT"/>
                <a:cs typeface="Gill Sans MT"/>
                <a:hlinkClick r:id="rId3"/>
              </a:rPr>
              <a:t>10.1371/journal.pbio.1001661</a:t>
            </a:r>
            <a:r>
              <a:rPr dirty="0" sz="950" spc="10">
                <a:latin typeface="Gill Sans MT"/>
                <a:cs typeface="Gill Sans MT"/>
              </a:rPr>
              <a:t>.</a:t>
            </a:r>
            <a:endParaRPr sz="9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209550">
              <a:lnSpc>
                <a:spcPct val="144900"/>
              </a:lnSpc>
            </a:pPr>
            <a:r>
              <a:rPr dirty="0" sz="950" spc="10">
                <a:latin typeface="Gill Sans MT"/>
                <a:cs typeface="Gill Sans MT"/>
              </a:rPr>
              <a:t>Goode, Ellen </a:t>
            </a:r>
            <a:r>
              <a:rPr dirty="0" sz="950" spc="5">
                <a:latin typeface="Gill Sans MT"/>
                <a:cs typeface="Gill Sans MT"/>
              </a:rPr>
              <a:t>L., </a:t>
            </a:r>
            <a:r>
              <a:rPr dirty="0" sz="950" spc="10">
                <a:latin typeface="Gill Sans MT"/>
                <a:cs typeface="Gill Sans MT"/>
              </a:rPr>
              <a:t>Stacey </a:t>
            </a:r>
            <a:r>
              <a:rPr dirty="0" sz="950" spc="5">
                <a:latin typeface="Gill Sans MT"/>
                <a:cs typeface="Gill Sans MT"/>
              </a:rPr>
              <a:t>S. </a:t>
            </a:r>
            <a:r>
              <a:rPr dirty="0" sz="950" spc="10">
                <a:latin typeface="Gill Sans MT"/>
                <a:cs typeface="Gill Sans MT"/>
              </a:rPr>
              <a:t>Cherny, Joe C. Christian, Gail </a:t>
            </a:r>
            <a:r>
              <a:rPr dirty="0" sz="950" spc="5">
                <a:latin typeface="Gill Sans MT"/>
                <a:cs typeface="Gill Sans MT"/>
              </a:rPr>
              <a:t>P. Jarvik, </a:t>
            </a:r>
            <a:r>
              <a:rPr dirty="0" sz="950" spc="10">
                <a:latin typeface="Gill Sans MT"/>
                <a:cs typeface="Gill Sans MT"/>
              </a:rPr>
              <a:t>and Mariza de Andrade. 2007. </a:t>
            </a:r>
            <a:r>
              <a:rPr dirty="0" sz="950" spc="5">
                <a:latin typeface="Gill Sans MT"/>
                <a:cs typeface="Gill Sans MT"/>
              </a:rPr>
              <a:t>“Heritability </a:t>
            </a:r>
            <a:r>
              <a:rPr dirty="0" sz="950" spc="10">
                <a:latin typeface="Gill Sans MT"/>
                <a:cs typeface="Gill Sans MT"/>
              </a:rPr>
              <a:t>of Longitudinal Measures of Body Mass Index and Lipid and  Lipoprotein Levels </a:t>
            </a:r>
            <a:r>
              <a:rPr dirty="0" sz="950" spc="5">
                <a:latin typeface="Gill Sans MT"/>
                <a:cs typeface="Gill Sans MT"/>
              </a:rPr>
              <a:t>in </a:t>
            </a:r>
            <a:r>
              <a:rPr dirty="0" sz="950" spc="10">
                <a:latin typeface="Gill Sans MT"/>
                <a:cs typeface="Gill Sans MT"/>
              </a:rPr>
              <a:t>Aging Twins.” </a:t>
            </a:r>
            <a:r>
              <a:rPr dirty="0" sz="950" spc="10" i="1">
                <a:latin typeface="Gill Sans MT"/>
                <a:cs typeface="Gill Sans MT"/>
              </a:rPr>
              <a:t>Twin Research and Human Genetics </a:t>
            </a:r>
            <a:r>
              <a:rPr dirty="0" sz="950" spc="10">
                <a:latin typeface="Gill Sans MT"/>
                <a:cs typeface="Gill Sans MT"/>
              </a:rPr>
              <a:t>10 </a:t>
            </a:r>
            <a:r>
              <a:rPr dirty="0" sz="950" spc="5">
                <a:latin typeface="Gill Sans MT"/>
                <a:cs typeface="Gill Sans MT"/>
              </a:rPr>
              <a:t>(5): </a:t>
            </a:r>
            <a:r>
              <a:rPr dirty="0" sz="950" spc="10">
                <a:latin typeface="Gill Sans MT"/>
                <a:cs typeface="Gill Sans MT"/>
              </a:rPr>
              <a:t>703–11.</a:t>
            </a:r>
            <a:r>
              <a:rPr dirty="0" sz="950" spc="-15">
                <a:latin typeface="Gill Sans MT"/>
                <a:cs typeface="Gill Sans MT"/>
              </a:rPr>
              <a:t> </a:t>
            </a:r>
            <a:r>
              <a:rPr dirty="0" sz="950" spc="10">
                <a:latin typeface="Gill Sans MT"/>
                <a:cs typeface="Gill Sans MT"/>
              </a:rPr>
              <a:t>doi:</a:t>
            </a:r>
            <a:r>
              <a:rPr dirty="0" sz="950" spc="10">
                <a:solidFill>
                  <a:srgbClr val="000080"/>
                </a:solidFill>
                <a:latin typeface="Gill Sans MT"/>
                <a:cs typeface="Gill Sans MT"/>
                <a:hlinkClick r:id="rId4"/>
              </a:rPr>
              <a:t>10.1375/twin.10.5.703</a:t>
            </a:r>
            <a:r>
              <a:rPr dirty="0" sz="950" spc="10">
                <a:latin typeface="Gill Sans MT"/>
                <a:cs typeface="Gill Sans MT"/>
              </a:rPr>
              <a:t>.</a:t>
            </a:r>
            <a:endParaRPr sz="9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44900"/>
              </a:lnSpc>
            </a:pPr>
            <a:r>
              <a:rPr dirty="0" sz="950" spc="10">
                <a:latin typeface="Gill Sans MT"/>
                <a:cs typeface="Gill Sans MT"/>
              </a:rPr>
              <a:t>Kwiterovich, Peter O. 2008. </a:t>
            </a:r>
            <a:r>
              <a:rPr dirty="0" sz="950" spc="5">
                <a:latin typeface="Gill Sans MT"/>
                <a:cs typeface="Gill Sans MT"/>
              </a:rPr>
              <a:t>“Clinical </a:t>
            </a:r>
            <a:r>
              <a:rPr dirty="0" sz="950" spc="10">
                <a:latin typeface="Gill Sans MT"/>
                <a:cs typeface="Gill Sans MT"/>
              </a:rPr>
              <a:t>and Laboratory Assessment of Cardiovascular Risk </a:t>
            </a:r>
            <a:r>
              <a:rPr dirty="0" sz="950" spc="5">
                <a:latin typeface="Gill Sans MT"/>
                <a:cs typeface="Gill Sans MT"/>
              </a:rPr>
              <a:t>in </a:t>
            </a:r>
            <a:r>
              <a:rPr dirty="0" sz="950" spc="10">
                <a:latin typeface="Gill Sans MT"/>
                <a:cs typeface="Gill Sans MT"/>
              </a:rPr>
              <a:t>Children: Guidelines for Screening, Evaluation, and Treatment.” </a:t>
            </a:r>
            <a:r>
              <a:rPr dirty="0" sz="950" spc="5" i="1">
                <a:latin typeface="Gill Sans MT"/>
                <a:cs typeface="Gill Sans MT"/>
              </a:rPr>
              <a:t>Journal of Clinical  </a:t>
            </a:r>
            <a:r>
              <a:rPr dirty="0" sz="950" spc="5" i="1">
                <a:latin typeface="Gill Sans MT"/>
                <a:cs typeface="Gill Sans MT"/>
              </a:rPr>
              <a:t>Lipidology </a:t>
            </a:r>
            <a:r>
              <a:rPr dirty="0" sz="950" spc="10">
                <a:latin typeface="Gill Sans MT"/>
                <a:cs typeface="Gill Sans MT"/>
              </a:rPr>
              <a:t>2 </a:t>
            </a:r>
            <a:r>
              <a:rPr dirty="0" sz="950" spc="5">
                <a:latin typeface="Gill Sans MT"/>
                <a:cs typeface="Gill Sans MT"/>
              </a:rPr>
              <a:t>(4): </a:t>
            </a:r>
            <a:r>
              <a:rPr dirty="0" sz="950" spc="10">
                <a:latin typeface="Gill Sans MT"/>
                <a:cs typeface="Gill Sans MT"/>
              </a:rPr>
              <a:t>248–66.</a:t>
            </a:r>
            <a:r>
              <a:rPr dirty="0" sz="950" spc="125">
                <a:latin typeface="Gill Sans MT"/>
                <a:cs typeface="Gill Sans MT"/>
              </a:rPr>
              <a:t> </a:t>
            </a:r>
            <a:r>
              <a:rPr dirty="0" sz="950" spc="5">
                <a:latin typeface="Gill Sans MT"/>
                <a:cs typeface="Gill Sans MT"/>
              </a:rPr>
              <a:t>doi:</a:t>
            </a:r>
            <a:r>
              <a:rPr dirty="0" sz="950" spc="5">
                <a:solidFill>
                  <a:srgbClr val="000080"/>
                </a:solidFill>
                <a:latin typeface="Gill Sans MT"/>
                <a:cs typeface="Gill Sans MT"/>
                <a:hlinkClick r:id="rId5"/>
              </a:rPr>
              <a:t>10.1016/j.jacl.2008.06.003</a:t>
            </a:r>
            <a:r>
              <a:rPr dirty="0" sz="950" spc="5">
                <a:latin typeface="Gill Sans MT"/>
                <a:cs typeface="Gill Sans MT"/>
              </a:rPr>
              <a:t>.</a:t>
            </a:r>
            <a:endParaRPr sz="9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106680">
              <a:lnSpc>
                <a:spcPct val="144900"/>
              </a:lnSpc>
            </a:pPr>
            <a:r>
              <a:rPr dirty="0" sz="950" spc="10">
                <a:latin typeface="Gill Sans MT"/>
                <a:cs typeface="Gill Sans MT"/>
              </a:rPr>
              <a:t>Teslovich, Tanya M., Kiran Musunuru, Albert V. Smith, Andrew C. Edmondson, Ioannis M. Stylianou, Masahiro Koseki, James </a:t>
            </a:r>
            <a:r>
              <a:rPr dirty="0" sz="950" spc="5">
                <a:latin typeface="Gill Sans MT"/>
                <a:cs typeface="Gill Sans MT"/>
              </a:rPr>
              <a:t>P. </a:t>
            </a:r>
            <a:r>
              <a:rPr dirty="0" sz="950" spc="10">
                <a:latin typeface="Gill Sans MT"/>
                <a:cs typeface="Gill Sans MT"/>
              </a:rPr>
              <a:t>Pirruccello, et </a:t>
            </a:r>
            <a:r>
              <a:rPr dirty="0" sz="950" spc="5">
                <a:latin typeface="Gill Sans MT"/>
                <a:cs typeface="Gill Sans MT"/>
              </a:rPr>
              <a:t>al. </a:t>
            </a:r>
            <a:r>
              <a:rPr dirty="0" sz="950" spc="10">
                <a:latin typeface="Gill Sans MT"/>
                <a:cs typeface="Gill Sans MT"/>
              </a:rPr>
              <a:t>2010. </a:t>
            </a:r>
            <a:r>
              <a:rPr dirty="0" sz="950" spc="5">
                <a:latin typeface="Gill Sans MT"/>
                <a:cs typeface="Gill Sans MT"/>
              </a:rPr>
              <a:t>“Biological, Clinical  </a:t>
            </a:r>
            <a:r>
              <a:rPr dirty="0" sz="950" spc="10">
                <a:latin typeface="Gill Sans MT"/>
                <a:cs typeface="Gill Sans MT"/>
              </a:rPr>
              <a:t>and Population Relevance of 95 Loci for Blood </a:t>
            </a:r>
            <a:r>
              <a:rPr dirty="0" sz="950" spc="5">
                <a:latin typeface="Gill Sans MT"/>
                <a:cs typeface="Gill Sans MT"/>
              </a:rPr>
              <a:t>Lipids.” </a:t>
            </a:r>
            <a:r>
              <a:rPr dirty="0" sz="950" spc="10" i="1">
                <a:latin typeface="Gill Sans MT"/>
                <a:cs typeface="Gill Sans MT"/>
              </a:rPr>
              <a:t>Nature </a:t>
            </a:r>
            <a:r>
              <a:rPr dirty="0" sz="950" spc="10">
                <a:latin typeface="Gill Sans MT"/>
                <a:cs typeface="Gill Sans MT"/>
              </a:rPr>
              <a:t>466 (7307): 707–13.</a:t>
            </a:r>
            <a:r>
              <a:rPr dirty="0" sz="950">
                <a:latin typeface="Gill Sans MT"/>
                <a:cs typeface="Gill Sans MT"/>
              </a:rPr>
              <a:t> </a:t>
            </a:r>
            <a:r>
              <a:rPr dirty="0" sz="950" spc="10">
                <a:latin typeface="Gill Sans MT"/>
                <a:cs typeface="Gill Sans MT"/>
              </a:rPr>
              <a:t>doi:</a:t>
            </a:r>
            <a:r>
              <a:rPr dirty="0" sz="950" spc="10">
                <a:solidFill>
                  <a:srgbClr val="000080"/>
                </a:solidFill>
                <a:latin typeface="Gill Sans MT"/>
                <a:cs typeface="Gill Sans MT"/>
                <a:hlinkClick r:id="rId6"/>
              </a:rPr>
              <a:t>10.1038/nature09270</a:t>
            </a:r>
            <a:r>
              <a:rPr dirty="0" sz="950" spc="10">
                <a:latin typeface="Gill Sans MT"/>
                <a:cs typeface="Gill Sans MT"/>
              </a:rPr>
              <a:t>.</a:t>
            </a:r>
            <a:endParaRPr sz="9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233679">
              <a:lnSpc>
                <a:spcPct val="144900"/>
              </a:lnSpc>
            </a:pPr>
            <a:r>
              <a:rPr dirty="0" sz="950" spc="10">
                <a:latin typeface="Gill Sans MT"/>
                <a:cs typeface="Gill Sans MT"/>
              </a:rPr>
              <a:t>Tikkanen, </a:t>
            </a:r>
            <a:r>
              <a:rPr dirty="0" sz="950" spc="5">
                <a:latin typeface="Gill Sans MT"/>
                <a:cs typeface="Gill Sans MT"/>
              </a:rPr>
              <a:t>E., </a:t>
            </a:r>
            <a:r>
              <a:rPr dirty="0" sz="950" spc="10">
                <a:latin typeface="Gill Sans MT"/>
                <a:cs typeface="Gill Sans MT"/>
              </a:rPr>
              <a:t>T. Tuovinen, </a:t>
            </a:r>
            <a:r>
              <a:rPr dirty="0" sz="950" spc="5">
                <a:latin typeface="Gill Sans MT"/>
                <a:cs typeface="Gill Sans MT"/>
              </a:rPr>
              <a:t>E. </a:t>
            </a:r>
            <a:r>
              <a:rPr dirty="0" sz="950" spc="10">
                <a:latin typeface="Gill Sans MT"/>
                <a:cs typeface="Gill Sans MT"/>
              </a:rPr>
              <a:t>Widen, T. Lehtimaki, </a:t>
            </a:r>
            <a:r>
              <a:rPr dirty="0" sz="950" spc="5">
                <a:latin typeface="Gill Sans MT"/>
                <a:cs typeface="Gill Sans MT"/>
              </a:rPr>
              <a:t>J. Viikari, </a:t>
            </a:r>
            <a:r>
              <a:rPr dirty="0" sz="950" spc="10">
                <a:latin typeface="Gill Sans MT"/>
                <a:cs typeface="Gill Sans MT"/>
              </a:rPr>
              <a:t>M. Kahonen, </a:t>
            </a:r>
            <a:r>
              <a:rPr dirty="0" sz="950" spc="5">
                <a:latin typeface="Gill Sans MT"/>
                <a:cs typeface="Gill Sans MT"/>
              </a:rPr>
              <a:t>L. </a:t>
            </a:r>
            <a:r>
              <a:rPr dirty="0" sz="950" spc="10">
                <a:latin typeface="Gill Sans MT"/>
                <a:cs typeface="Gill Sans MT"/>
              </a:rPr>
              <a:t>Peltonen, O. T. </a:t>
            </a:r>
            <a:r>
              <a:rPr dirty="0" sz="950" spc="5">
                <a:latin typeface="Gill Sans MT"/>
                <a:cs typeface="Gill Sans MT"/>
              </a:rPr>
              <a:t>Raitakari, </a:t>
            </a:r>
            <a:r>
              <a:rPr dirty="0" sz="950" spc="10">
                <a:latin typeface="Gill Sans MT"/>
                <a:cs typeface="Gill Sans MT"/>
              </a:rPr>
              <a:t>and </a:t>
            </a:r>
            <a:r>
              <a:rPr dirty="0" sz="950" spc="5">
                <a:latin typeface="Gill Sans MT"/>
                <a:cs typeface="Gill Sans MT"/>
              </a:rPr>
              <a:t>S. Ripatti. </a:t>
            </a:r>
            <a:r>
              <a:rPr dirty="0" sz="950" spc="10">
                <a:latin typeface="Gill Sans MT"/>
                <a:cs typeface="Gill Sans MT"/>
              </a:rPr>
              <a:t>2011. “Association of </a:t>
            </a:r>
            <a:r>
              <a:rPr dirty="0" sz="950" spc="15">
                <a:latin typeface="Gill Sans MT"/>
                <a:cs typeface="Gill Sans MT"/>
              </a:rPr>
              <a:t>Known </a:t>
            </a:r>
            <a:r>
              <a:rPr dirty="0" sz="950" spc="10">
                <a:latin typeface="Gill Sans MT"/>
                <a:cs typeface="Gill Sans MT"/>
              </a:rPr>
              <a:t>Loci with Lipid Levels  </a:t>
            </a:r>
            <a:r>
              <a:rPr dirty="0" sz="950" spc="15">
                <a:latin typeface="Gill Sans MT"/>
                <a:cs typeface="Gill Sans MT"/>
              </a:rPr>
              <a:t>Among </a:t>
            </a:r>
            <a:r>
              <a:rPr dirty="0" sz="950" spc="10">
                <a:latin typeface="Gill Sans MT"/>
                <a:cs typeface="Gill Sans MT"/>
              </a:rPr>
              <a:t>Children and Prediction of Dyslipidemia </a:t>
            </a:r>
            <a:r>
              <a:rPr dirty="0" sz="950" spc="5">
                <a:latin typeface="Gill Sans MT"/>
                <a:cs typeface="Gill Sans MT"/>
              </a:rPr>
              <a:t>in </a:t>
            </a:r>
            <a:r>
              <a:rPr dirty="0" sz="950" spc="10">
                <a:latin typeface="Gill Sans MT"/>
                <a:cs typeface="Gill Sans MT"/>
              </a:rPr>
              <a:t>Adults.” </a:t>
            </a:r>
            <a:r>
              <a:rPr dirty="0" sz="950" spc="5" i="1">
                <a:latin typeface="Gill Sans MT"/>
                <a:cs typeface="Gill Sans MT"/>
              </a:rPr>
              <a:t>Circulation: </a:t>
            </a:r>
            <a:r>
              <a:rPr dirty="0" sz="950" spc="10" i="1">
                <a:latin typeface="Gill Sans MT"/>
                <a:cs typeface="Gill Sans MT"/>
              </a:rPr>
              <a:t>Cardiovascular Genetics </a:t>
            </a:r>
            <a:r>
              <a:rPr dirty="0" sz="950" spc="10">
                <a:latin typeface="Gill Sans MT"/>
                <a:cs typeface="Gill Sans MT"/>
              </a:rPr>
              <a:t>4 </a:t>
            </a:r>
            <a:r>
              <a:rPr dirty="0" sz="950" spc="5">
                <a:latin typeface="Gill Sans MT"/>
                <a:cs typeface="Gill Sans MT"/>
              </a:rPr>
              <a:t>(6): </a:t>
            </a:r>
            <a:r>
              <a:rPr dirty="0" sz="950" spc="10">
                <a:latin typeface="Gill Sans MT"/>
                <a:cs typeface="Gill Sans MT"/>
              </a:rPr>
              <a:t>673–80.</a:t>
            </a:r>
            <a:r>
              <a:rPr dirty="0" sz="950" spc="60">
                <a:latin typeface="Gill Sans MT"/>
                <a:cs typeface="Gill Sans MT"/>
              </a:rPr>
              <a:t> </a:t>
            </a:r>
            <a:r>
              <a:rPr dirty="0" sz="950" spc="10">
                <a:latin typeface="Gill Sans MT"/>
                <a:cs typeface="Gill Sans MT"/>
              </a:rPr>
              <a:t>doi:</a:t>
            </a:r>
            <a:r>
              <a:rPr dirty="0" sz="950" spc="10">
                <a:solidFill>
                  <a:srgbClr val="000080"/>
                </a:solidFill>
                <a:latin typeface="Gill Sans MT"/>
                <a:cs typeface="Gill Sans MT"/>
                <a:hlinkClick r:id="rId7"/>
              </a:rPr>
              <a:t>10.1161/CIRCGENETICS.111.960369</a:t>
            </a:r>
            <a:r>
              <a:rPr dirty="0" sz="950" spc="10">
                <a:latin typeface="Gill Sans MT"/>
                <a:cs typeface="Gill Sans MT"/>
              </a:rPr>
              <a:t>.</a:t>
            </a:r>
            <a:endParaRPr sz="9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209550">
              <a:lnSpc>
                <a:spcPct val="144900"/>
              </a:lnSpc>
            </a:pPr>
            <a:r>
              <a:rPr dirty="0" sz="950" spc="10">
                <a:latin typeface="Gill Sans MT"/>
                <a:cs typeface="Gill Sans MT"/>
              </a:rPr>
              <a:t>Willer, Cristen </a:t>
            </a:r>
            <a:r>
              <a:rPr dirty="0" sz="950" spc="5">
                <a:latin typeface="Gill Sans MT"/>
                <a:cs typeface="Gill Sans MT"/>
              </a:rPr>
              <a:t>J, </a:t>
            </a:r>
            <a:r>
              <a:rPr dirty="0" sz="950" spc="10">
                <a:latin typeface="Gill Sans MT"/>
                <a:cs typeface="Gill Sans MT"/>
              </a:rPr>
              <a:t>Ellen </a:t>
            </a:r>
            <a:r>
              <a:rPr dirty="0" sz="950" spc="20">
                <a:latin typeface="Gill Sans MT"/>
                <a:cs typeface="Gill Sans MT"/>
              </a:rPr>
              <a:t>M </a:t>
            </a:r>
            <a:r>
              <a:rPr dirty="0" sz="950" spc="10">
                <a:latin typeface="Gill Sans MT"/>
                <a:cs typeface="Gill Sans MT"/>
              </a:rPr>
              <a:t>Schmidt, Sebanti Sengupta, Gina </a:t>
            </a:r>
            <a:r>
              <a:rPr dirty="0" sz="950" spc="20">
                <a:latin typeface="Gill Sans MT"/>
                <a:cs typeface="Gill Sans MT"/>
              </a:rPr>
              <a:t>M </a:t>
            </a:r>
            <a:r>
              <a:rPr dirty="0" sz="950" spc="10">
                <a:latin typeface="Gill Sans MT"/>
                <a:cs typeface="Gill Sans MT"/>
              </a:rPr>
              <a:t>Peloso, Stefan Gustafsson, Stavroula Kanoni, Andrea Ganna, et </a:t>
            </a:r>
            <a:r>
              <a:rPr dirty="0" sz="950" spc="5">
                <a:latin typeface="Gill Sans MT"/>
                <a:cs typeface="Gill Sans MT"/>
              </a:rPr>
              <a:t>al. </a:t>
            </a:r>
            <a:r>
              <a:rPr dirty="0" sz="950" spc="10">
                <a:latin typeface="Gill Sans MT"/>
                <a:cs typeface="Gill Sans MT"/>
              </a:rPr>
              <a:t>2013. “Discovery and Refinement of Loci  Associated with Lipid Levels.” </a:t>
            </a:r>
            <a:r>
              <a:rPr dirty="0" sz="950" spc="10" i="1">
                <a:latin typeface="Gill Sans MT"/>
                <a:cs typeface="Gill Sans MT"/>
              </a:rPr>
              <a:t>Nature Genetics </a:t>
            </a:r>
            <a:r>
              <a:rPr dirty="0" sz="950" spc="10">
                <a:latin typeface="Gill Sans MT"/>
                <a:cs typeface="Gill Sans MT"/>
              </a:rPr>
              <a:t>45 </a:t>
            </a:r>
            <a:r>
              <a:rPr dirty="0" sz="950" spc="5">
                <a:latin typeface="Gill Sans MT"/>
                <a:cs typeface="Gill Sans MT"/>
              </a:rPr>
              <a:t>(11): </a:t>
            </a:r>
            <a:r>
              <a:rPr dirty="0" sz="950" spc="10">
                <a:latin typeface="Gill Sans MT"/>
                <a:cs typeface="Gill Sans MT"/>
              </a:rPr>
              <a:t>1274–83.</a:t>
            </a:r>
            <a:r>
              <a:rPr dirty="0" sz="950" spc="-45">
                <a:latin typeface="Gill Sans MT"/>
                <a:cs typeface="Gill Sans MT"/>
              </a:rPr>
              <a:t> </a:t>
            </a:r>
            <a:r>
              <a:rPr dirty="0" sz="950" spc="10">
                <a:latin typeface="Gill Sans MT"/>
                <a:cs typeface="Gill Sans MT"/>
              </a:rPr>
              <a:t>doi:</a:t>
            </a:r>
            <a:r>
              <a:rPr dirty="0" sz="950" spc="10">
                <a:solidFill>
                  <a:srgbClr val="000080"/>
                </a:solidFill>
                <a:latin typeface="Gill Sans MT"/>
                <a:cs typeface="Gill Sans MT"/>
                <a:hlinkClick r:id="rId8"/>
              </a:rPr>
              <a:t>10.1038/ng.2797</a:t>
            </a:r>
            <a:r>
              <a:rPr dirty="0" sz="950" spc="10">
                <a:latin typeface="Gill Sans MT"/>
                <a:cs typeface="Gill Sans MT"/>
              </a:rPr>
              <a:t>.</a:t>
            </a:r>
            <a:endParaRPr sz="9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266" y="959725"/>
            <a:ext cx="170942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Lipid</a:t>
            </a:r>
            <a:r>
              <a:rPr dirty="0" sz="2100" spc="-9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variants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9898" y="1455258"/>
            <a:ext cx="5720837" cy="5511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235" y="412886"/>
            <a:ext cx="767270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>
                <a:latin typeface="Gill Sans MT"/>
                <a:cs typeface="Gill Sans MT"/>
              </a:rPr>
              <a:t>Source: Willer, C. J., Schmidt, E. M., Sengupta, S., Peloso, G. M., Gustafsson, S., Kanoni, S., Abecasis, G. R. (2013). Discovery and refinement of loci associated with lipid levels. Nature Genetics, 45(11),</a:t>
            </a:r>
            <a:r>
              <a:rPr dirty="0" sz="700" spc="-100">
                <a:latin typeface="Gill Sans MT"/>
                <a:cs typeface="Gill Sans MT"/>
              </a:rPr>
              <a:t> </a:t>
            </a:r>
            <a:r>
              <a:rPr dirty="0" sz="700">
                <a:latin typeface="Gill Sans MT"/>
                <a:cs typeface="Gill Sans MT"/>
              </a:rPr>
              <a:t>1274–1283.</a:t>
            </a:r>
            <a:endParaRPr sz="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00">
                <a:solidFill>
                  <a:srgbClr val="000080"/>
                </a:solidFill>
                <a:latin typeface="Gill Sans MT"/>
                <a:cs typeface="Gill Sans MT"/>
                <a:hlinkClick r:id="rId2"/>
              </a:rPr>
              <a:t>https://doi.org/10.1038/ng.2797</a:t>
            </a:r>
            <a:endParaRPr sz="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2946" y="1560139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3266" y="959724"/>
            <a:ext cx="8055609" cy="960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Generalizability across ancestral</a:t>
            </a:r>
            <a:r>
              <a:rPr dirty="0" sz="2100" spc="-65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groups</a:t>
            </a:r>
            <a:endParaRPr sz="2100">
              <a:latin typeface="Gill Sans MT"/>
              <a:cs typeface="Gill Sans MT"/>
            </a:endParaRPr>
          </a:p>
          <a:p>
            <a:pPr marL="12700" marR="5080">
              <a:lnSpc>
                <a:spcPct val="116199"/>
              </a:lnSpc>
              <a:spcBef>
                <a:spcPts val="1135"/>
              </a:spcBef>
            </a:pPr>
            <a:r>
              <a:rPr dirty="0" sz="1400">
                <a:latin typeface="Gill Sans MT"/>
                <a:cs typeface="Gill Sans MT"/>
              </a:rPr>
              <a:t>Results found for adults have been found to generalize to children in a Finnish population (Tikkanen et al.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2011;  Buscot et al.</a:t>
            </a:r>
            <a:r>
              <a:rPr dirty="0" sz="1400" spc="-75">
                <a:latin typeface="Gill Sans MT"/>
                <a:cs typeface="Gill Sans MT"/>
              </a:rPr>
              <a:t> </a:t>
            </a:r>
            <a:r>
              <a:rPr dirty="0" sz="1400" spc="-5">
                <a:latin typeface="Gill Sans MT"/>
                <a:cs typeface="Gill Sans MT"/>
              </a:rPr>
              <a:t>2016).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9898" y="2055946"/>
            <a:ext cx="5720836" cy="1296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2946" y="3600572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848" y="415358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6183" y="34264"/>
                </a:moveTo>
                <a:lnTo>
                  <a:pt x="1489" y="34264"/>
                </a:lnTo>
                <a:lnTo>
                  <a:pt x="0" y="23836"/>
                </a:lnTo>
                <a:lnTo>
                  <a:pt x="1489" y="13408"/>
                </a:lnTo>
                <a:lnTo>
                  <a:pt x="5959" y="5959"/>
                </a:lnTo>
                <a:lnTo>
                  <a:pt x="13408" y="1489"/>
                </a:lnTo>
                <a:lnTo>
                  <a:pt x="23836" y="0"/>
                </a:lnTo>
                <a:lnTo>
                  <a:pt x="34265" y="1489"/>
                </a:lnTo>
                <a:lnTo>
                  <a:pt x="41714" y="5959"/>
                </a:lnTo>
                <a:lnTo>
                  <a:pt x="46183" y="13408"/>
                </a:lnTo>
                <a:lnTo>
                  <a:pt x="47673" y="23836"/>
                </a:lnTo>
                <a:lnTo>
                  <a:pt x="46183" y="34264"/>
                </a:lnTo>
                <a:close/>
              </a:path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3"/>
                </a:lnTo>
                <a:lnTo>
                  <a:pt x="41714" y="41713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8751" y="443962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138" y="19069"/>
                </a:moveTo>
                <a:lnTo>
                  <a:pt x="36947" y="27413"/>
                </a:lnTo>
                <a:lnTo>
                  <a:pt x="33371" y="33372"/>
                </a:lnTo>
                <a:lnTo>
                  <a:pt x="27412" y="36947"/>
                </a:lnTo>
                <a:lnTo>
                  <a:pt x="19069" y="38138"/>
                </a:lnTo>
                <a:lnTo>
                  <a:pt x="10726" y="36947"/>
                </a:lnTo>
                <a:lnTo>
                  <a:pt x="4767" y="33372"/>
                </a:lnTo>
                <a:lnTo>
                  <a:pt x="1191" y="27413"/>
                </a:lnTo>
                <a:lnTo>
                  <a:pt x="0" y="19069"/>
                </a:lnTo>
                <a:lnTo>
                  <a:pt x="1191" y="10725"/>
                </a:lnTo>
                <a:lnTo>
                  <a:pt x="4767" y="4766"/>
                </a:lnTo>
                <a:lnTo>
                  <a:pt x="10726" y="1191"/>
                </a:lnTo>
                <a:lnTo>
                  <a:pt x="19069" y="0"/>
                </a:lnTo>
                <a:lnTo>
                  <a:pt x="27412" y="1191"/>
                </a:lnTo>
                <a:lnTo>
                  <a:pt x="33371" y="4766"/>
                </a:lnTo>
                <a:lnTo>
                  <a:pt x="36947" y="10725"/>
                </a:lnTo>
                <a:lnTo>
                  <a:pt x="38138" y="1906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8751" y="468753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138" y="19069"/>
                </a:moveTo>
                <a:lnTo>
                  <a:pt x="36947" y="27413"/>
                </a:lnTo>
                <a:lnTo>
                  <a:pt x="33371" y="33372"/>
                </a:lnTo>
                <a:lnTo>
                  <a:pt x="27412" y="36947"/>
                </a:lnTo>
                <a:lnTo>
                  <a:pt x="19069" y="38138"/>
                </a:lnTo>
                <a:lnTo>
                  <a:pt x="10726" y="36947"/>
                </a:lnTo>
                <a:lnTo>
                  <a:pt x="4767" y="33372"/>
                </a:lnTo>
                <a:lnTo>
                  <a:pt x="1191" y="27413"/>
                </a:lnTo>
                <a:lnTo>
                  <a:pt x="0" y="19069"/>
                </a:lnTo>
                <a:lnTo>
                  <a:pt x="1191" y="10725"/>
                </a:lnTo>
                <a:lnTo>
                  <a:pt x="4767" y="4766"/>
                </a:lnTo>
                <a:lnTo>
                  <a:pt x="10726" y="1191"/>
                </a:lnTo>
                <a:lnTo>
                  <a:pt x="19069" y="0"/>
                </a:lnTo>
                <a:lnTo>
                  <a:pt x="27412" y="1191"/>
                </a:lnTo>
                <a:lnTo>
                  <a:pt x="33371" y="4766"/>
                </a:lnTo>
                <a:lnTo>
                  <a:pt x="36947" y="10725"/>
                </a:lnTo>
                <a:lnTo>
                  <a:pt x="38138" y="1906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2946" y="4992642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13266" y="3464485"/>
            <a:ext cx="8123555" cy="1900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dirty="0" sz="1400">
                <a:latin typeface="Gill Sans MT"/>
                <a:cs typeface="Gill Sans MT"/>
              </a:rPr>
              <a:t>Certain variants that associate with a trait such as dyslipdemia in one ancestral group may not associate in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other  groups (Carlson et al.</a:t>
            </a:r>
            <a:r>
              <a:rPr dirty="0" sz="1400" spc="-75">
                <a:latin typeface="Gill Sans MT"/>
                <a:cs typeface="Gill Sans MT"/>
              </a:rPr>
              <a:t> </a:t>
            </a:r>
            <a:r>
              <a:rPr dirty="0" sz="1400" spc="-5">
                <a:latin typeface="Gill Sans MT"/>
                <a:cs typeface="Gill Sans MT"/>
              </a:rPr>
              <a:t>2013).</a:t>
            </a:r>
            <a:endParaRPr sz="1400">
              <a:latin typeface="Gill Sans MT"/>
              <a:cs typeface="Gill Sans MT"/>
            </a:endParaRPr>
          </a:p>
          <a:p>
            <a:pPr marL="279400">
              <a:lnSpc>
                <a:spcPct val="100000"/>
              </a:lnSpc>
              <a:spcBef>
                <a:spcPts val="919"/>
              </a:spcBef>
            </a:pPr>
            <a:r>
              <a:rPr dirty="0" sz="1200" spc="-5" i="1">
                <a:latin typeface="Gill Sans MT"/>
                <a:cs typeface="Gill Sans MT"/>
              </a:rPr>
              <a:t>Why? Differences across ancestral groups</a:t>
            </a:r>
            <a:r>
              <a:rPr dirty="0" sz="1200" spc="-50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include:</a:t>
            </a:r>
            <a:endParaRPr sz="1200">
              <a:latin typeface="Gill Sans MT"/>
              <a:cs typeface="Gill Sans MT"/>
            </a:endParaRPr>
          </a:p>
          <a:p>
            <a:pPr marL="506095" marR="6459855">
              <a:lnSpc>
                <a:spcPct val="162700"/>
              </a:lnSpc>
              <a:spcBef>
                <a:spcPts val="110"/>
              </a:spcBef>
            </a:pPr>
            <a:r>
              <a:rPr dirty="0" sz="1000" spc="5">
                <a:latin typeface="Gill Sans MT"/>
                <a:cs typeface="Gill Sans MT"/>
              </a:rPr>
              <a:t>Variant frequencies  Linkage</a:t>
            </a:r>
            <a:r>
              <a:rPr dirty="0" sz="1000" spc="-35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disequilibrium</a:t>
            </a:r>
            <a:endParaRPr sz="1000">
              <a:latin typeface="Gill Sans MT"/>
              <a:cs typeface="Gill Sans MT"/>
            </a:endParaRPr>
          </a:p>
          <a:p>
            <a:pPr marL="12700" marR="67945">
              <a:lnSpc>
                <a:spcPct val="116199"/>
              </a:lnSpc>
              <a:spcBef>
                <a:spcPts val="680"/>
              </a:spcBef>
            </a:pPr>
            <a:r>
              <a:rPr dirty="0" sz="1400">
                <a:latin typeface="Gill Sans MT"/>
                <a:cs typeface="Gill Sans MT"/>
              </a:rPr>
              <a:t>No research exists examining the association between genetic variants and dyslipidemia in Hispanic/Latino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(HL)  children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2946" y="1560140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0848" y="211315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1714" y="5959"/>
                </a:moveTo>
                <a:lnTo>
                  <a:pt x="5959" y="5959"/>
                </a:lnTo>
                <a:lnTo>
                  <a:pt x="13408" y="1490"/>
                </a:lnTo>
                <a:lnTo>
                  <a:pt x="23836" y="0"/>
                </a:lnTo>
                <a:lnTo>
                  <a:pt x="34265" y="1490"/>
                </a:lnTo>
                <a:lnTo>
                  <a:pt x="41714" y="5959"/>
                </a:lnTo>
                <a:close/>
              </a:path>
              <a:path w="48259" h="48260">
                <a:moveTo>
                  <a:pt x="47673" y="23836"/>
                </a:moveTo>
                <a:lnTo>
                  <a:pt x="0" y="23836"/>
                </a:lnTo>
                <a:lnTo>
                  <a:pt x="1489" y="13408"/>
                </a:lnTo>
                <a:lnTo>
                  <a:pt x="46183" y="13408"/>
                </a:lnTo>
                <a:lnTo>
                  <a:pt x="47673" y="23836"/>
                </a:lnTo>
                <a:close/>
              </a:path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3"/>
                </a:lnTo>
                <a:lnTo>
                  <a:pt x="41714" y="41713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3266" y="959724"/>
            <a:ext cx="8287384" cy="1260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Primary</a:t>
            </a:r>
            <a:r>
              <a:rPr dirty="0" sz="2100" spc="-90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Aim</a:t>
            </a:r>
            <a:endParaRPr sz="2100">
              <a:latin typeface="Gill Sans MT"/>
              <a:cs typeface="Gill Sans MT"/>
            </a:endParaRPr>
          </a:p>
          <a:p>
            <a:pPr marL="12700" marR="5080">
              <a:lnSpc>
                <a:spcPct val="116199"/>
              </a:lnSpc>
              <a:spcBef>
                <a:spcPts val="1135"/>
              </a:spcBef>
            </a:pPr>
            <a:r>
              <a:rPr dirty="0" sz="1400">
                <a:latin typeface="Gill Sans MT"/>
                <a:cs typeface="Gill Sans MT"/>
              </a:rPr>
              <a:t>Examine the association of known lipid variants with lipid traits identified in large study of adult participants from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a  Chilean infancy cohort of primarily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European-descent.</a:t>
            </a:r>
            <a:endParaRPr sz="1400">
              <a:latin typeface="Gill Sans MT"/>
              <a:cs typeface="Gill Sans MT"/>
            </a:endParaRPr>
          </a:p>
          <a:p>
            <a:pPr marL="279400">
              <a:lnSpc>
                <a:spcPct val="100000"/>
              </a:lnSpc>
              <a:spcBef>
                <a:spcPts val="919"/>
              </a:spcBef>
            </a:pPr>
            <a:r>
              <a:rPr dirty="0" sz="1200" spc="-5" i="1">
                <a:latin typeface="Gill Sans MT"/>
                <a:cs typeface="Gill Sans MT"/>
              </a:rPr>
              <a:t>Compare results to those found in a Finnish</a:t>
            </a:r>
            <a:r>
              <a:rPr dirty="0" sz="1200" spc="-45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population.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82946" y="1560142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3266" y="959727"/>
            <a:ext cx="8065770" cy="1208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Association</a:t>
            </a:r>
            <a:r>
              <a:rPr dirty="0" sz="2100" spc="-85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tests</a:t>
            </a:r>
            <a:endParaRPr sz="2100">
              <a:latin typeface="Gill Sans MT"/>
              <a:cs typeface="Gill Sans MT"/>
            </a:endParaRPr>
          </a:p>
          <a:p>
            <a:pPr marL="190500" marR="5080">
              <a:lnSpc>
                <a:spcPct val="116199"/>
              </a:lnSpc>
              <a:spcBef>
                <a:spcPts val="1135"/>
              </a:spcBef>
            </a:pPr>
            <a:r>
              <a:rPr dirty="0" sz="1400">
                <a:latin typeface="Gill Sans MT"/>
                <a:cs typeface="Gill Sans MT"/>
              </a:rPr>
              <a:t>We assessed single variant associations using linear regression for high density lipoprotein cholesterol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(HDL-  C), low density lipoprotein cholesterol (LDL-C) and triglycerides (TG), assuming an additive genetic model,  adjusted for sex and ancestry (via principal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components).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2946" y="248501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0848" y="279012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1714" y="5959"/>
                </a:moveTo>
                <a:lnTo>
                  <a:pt x="5959" y="5959"/>
                </a:lnTo>
                <a:lnTo>
                  <a:pt x="13408" y="1490"/>
                </a:lnTo>
                <a:lnTo>
                  <a:pt x="23836" y="0"/>
                </a:lnTo>
                <a:lnTo>
                  <a:pt x="34265" y="1490"/>
                </a:lnTo>
                <a:lnTo>
                  <a:pt x="41714" y="5959"/>
                </a:lnTo>
                <a:close/>
              </a:path>
              <a:path w="48259" h="48260">
                <a:moveTo>
                  <a:pt x="47673" y="23836"/>
                </a:moveTo>
                <a:lnTo>
                  <a:pt x="0" y="23836"/>
                </a:lnTo>
                <a:lnTo>
                  <a:pt x="1489" y="13408"/>
                </a:lnTo>
                <a:lnTo>
                  <a:pt x="46183" y="13408"/>
                </a:lnTo>
                <a:lnTo>
                  <a:pt x="47673" y="23836"/>
                </a:lnTo>
                <a:close/>
              </a:path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3"/>
                </a:lnTo>
                <a:lnTo>
                  <a:pt x="41714" y="41713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848" y="309523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1714" y="5959"/>
                </a:moveTo>
                <a:lnTo>
                  <a:pt x="5959" y="5959"/>
                </a:lnTo>
                <a:lnTo>
                  <a:pt x="13408" y="1490"/>
                </a:lnTo>
                <a:lnTo>
                  <a:pt x="23836" y="0"/>
                </a:lnTo>
                <a:lnTo>
                  <a:pt x="34265" y="1490"/>
                </a:lnTo>
                <a:lnTo>
                  <a:pt x="41714" y="5959"/>
                </a:lnTo>
                <a:close/>
              </a:path>
              <a:path w="48259" h="48260">
                <a:moveTo>
                  <a:pt x="47673" y="23836"/>
                </a:moveTo>
                <a:lnTo>
                  <a:pt x="0" y="23836"/>
                </a:lnTo>
                <a:lnTo>
                  <a:pt x="1489" y="13408"/>
                </a:lnTo>
                <a:lnTo>
                  <a:pt x="46183" y="13408"/>
                </a:lnTo>
                <a:lnTo>
                  <a:pt x="47673" y="23836"/>
                </a:lnTo>
                <a:close/>
              </a:path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3"/>
                </a:lnTo>
                <a:lnTo>
                  <a:pt x="41714" y="41713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0239" y="3228875"/>
            <a:ext cx="225806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i="1">
                <a:latin typeface="Gill Sans MT"/>
                <a:cs typeface="Gill Sans MT"/>
              </a:rPr>
              <a:t>when imputed.” (Tikkanen et al.</a:t>
            </a:r>
            <a:r>
              <a:rPr dirty="0" sz="1200" spc="-70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2011)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2946" y="371499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1149" y="3578905"/>
            <a:ext cx="7827009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dirty="0" sz="1400">
                <a:latin typeface="Gill Sans MT"/>
                <a:cs typeface="Gill Sans MT"/>
              </a:rPr>
              <a:t>Only six variants from the Chilean sample met the </a:t>
            </a:r>
            <a:r>
              <a:rPr dirty="0" sz="1400" i="1">
                <a:latin typeface="Gill Sans MT"/>
                <a:cs typeface="Gill Sans MT"/>
              </a:rPr>
              <a:t>a priori </a:t>
            </a:r>
            <a:r>
              <a:rPr dirty="0" sz="1400">
                <a:latin typeface="Gill Sans MT"/>
                <a:cs typeface="Gill Sans MT"/>
              </a:rPr>
              <a:t>threshold of power &gt; 0.8 to detect an</a:t>
            </a:r>
            <a:r>
              <a:rPr dirty="0" sz="1400" spc="-11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association  based on effect sizes from GWAS (T. M. Teslovich et al.</a:t>
            </a:r>
            <a:r>
              <a:rPr dirty="0" sz="1400" spc="-80">
                <a:latin typeface="Gill Sans MT"/>
                <a:cs typeface="Gill Sans MT"/>
              </a:rPr>
              <a:t> </a:t>
            </a:r>
            <a:r>
              <a:rPr dirty="0" sz="1400" spc="-5">
                <a:latin typeface="Gill Sans MT"/>
                <a:cs typeface="Gill Sans MT"/>
              </a:rPr>
              <a:t>2010).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3266" y="2383489"/>
            <a:ext cx="8169909" cy="913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Gill Sans MT"/>
                <a:cs typeface="Gill Sans MT"/>
              </a:rPr>
              <a:t>Sample Model for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HDL</a:t>
            </a:r>
            <a:endParaRPr sz="1400">
              <a:latin typeface="Gill Sans MT"/>
              <a:cs typeface="Gill Sans MT"/>
            </a:endParaRPr>
          </a:p>
          <a:p>
            <a:pPr marL="279400">
              <a:lnSpc>
                <a:spcPct val="100000"/>
              </a:lnSpc>
              <a:spcBef>
                <a:spcPts val="1019"/>
              </a:spcBef>
              <a:tabLst>
                <a:tab pos="741045" algn="l"/>
                <a:tab pos="1637664" algn="l"/>
                <a:tab pos="2256155" algn="l"/>
                <a:tab pos="3567429" algn="l"/>
              </a:tabLst>
            </a:pPr>
            <a:r>
              <a:rPr dirty="0" sz="1100" spc="170">
                <a:latin typeface="Century"/>
                <a:cs typeface="Century"/>
              </a:rPr>
              <a:t>HD	</a:t>
            </a:r>
            <a:r>
              <a:rPr dirty="0" sz="900" spc="305">
                <a:latin typeface="Tahoma"/>
                <a:cs typeface="Tahoma"/>
              </a:rPr>
              <a:t>= </a:t>
            </a:r>
            <a:r>
              <a:rPr dirty="0" sz="1100" spc="135">
                <a:latin typeface="Century"/>
                <a:cs typeface="Century"/>
              </a:rPr>
              <a:t>β</a:t>
            </a:r>
            <a:r>
              <a:rPr dirty="0" sz="1100" spc="150">
                <a:latin typeface="Century"/>
                <a:cs typeface="Century"/>
              </a:rPr>
              <a:t> </a:t>
            </a:r>
            <a:r>
              <a:rPr dirty="0" sz="900" spc="305">
                <a:latin typeface="Tahoma"/>
                <a:cs typeface="Tahoma"/>
              </a:rPr>
              <a:t>+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1100" spc="110">
                <a:latin typeface="Century"/>
                <a:cs typeface="Century"/>
              </a:rPr>
              <a:t>SN	</a:t>
            </a:r>
            <a:r>
              <a:rPr dirty="0" sz="1100" spc="135">
                <a:latin typeface="Century"/>
                <a:cs typeface="Century"/>
              </a:rPr>
              <a:t>β</a:t>
            </a:r>
            <a:r>
              <a:rPr dirty="0" sz="1100" spc="430">
                <a:latin typeface="Century"/>
                <a:cs typeface="Century"/>
              </a:rPr>
              <a:t> </a:t>
            </a:r>
            <a:r>
              <a:rPr dirty="0" sz="900" spc="305">
                <a:latin typeface="Tahoma"/>
                <a:cs typeface="Tahoma"/>
              </a:rPr>
              <a:t>+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1100" spc="45">
                <a:latin typeface="Century"/>
                <a:cs typeface="Century"/>
              </a:rPr>
              <a:t>se	</a:t>
            </a:r>
            <a:r>
              <a:rPr dirty="0" sz="1100" spc="135">
                <a:latin typeface="Century"/>
                <a:cs typeface="Century"/>
              </a:rPr>
              <a:t>β</a:t>
            </a:r>
            <a:r>
              <a:rPr dirty="0" sz="1100" spc="434">
                <a:latin typeface="Century"/>
                <a:cs typeface="Century"/>
              </a:rPr>
              <a:t> </a:t>
            </a:r>
            <a:r>
              <a:rPr dirty="0" sz="900" spc="305">
                <a:latin typeface="Tahoma"/>
                <a:cs typeface="Tahoma"/>
              </a:rPr>
              <a:t>+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1100" spc="155">
                <a:latin typeface="Century"/>
                <a:cs typeface="Century"/>
              </a:rPr>
              <a:t>ANCESTR	</a:t>
            </a:r>
            <a:r>
              <a:rPr dirty="0" sz="1100" spc="254">
                <a:latin typeface="Times New Roman"/>
                <a:cs typeface="Times New Roman"/>
              </a:rPr>
              <a:t>β</a:t>
            </a:r>
            <a:r>
              <a:rPr dirty="0" sz="1100" spc="-150">
                <a:latin typeface="Times New Roman"/>
                <a:cs typeface="Times New Roman"/>
              </a:rPr>
              <a:t> </a:t>
            </a:r>
            <a:r>
              <a:rPr dirty="0" sz="900" spc="305">
                <a:latin typeface="Tahoma"/>
                <a:cs typeface="Tahoma"/>
              </a:rPr>
              <a:t>+</a:t>
            </a:r>
            <a:endParaRPr sz="900">
              <a:latin typeface="Tahoma"/>
              <a:cs typeface="Tahoma"/>
            </a:endParaRPr>
          </a:p>
          <a:p>
            <a:pPr marL="279400">
              <a:lnSpc>
                <a:spcPct val="100000"/>
              </a:lnSpc>
              <a:spcBef>
                <a:spcPts val="980"/>
              </a:spcBef>
              <a:tabLst>
                <a:tab pos="727075" algn="l"/>
              </a:tabLst>
            </a:pPr>
            <a:r>
              <a:rPr dirty="0" sz="1100" spc="110">
                <a:latin typeface="Century"/>
                <a:cs typeface="Century"/>
              </a:rPr>
              <a:t>SN	</a:t>
            </a:r>
            <a:r>
              <a:rPr dirty="0" sz="1200" spc="-5" i="1">
                <a:latin typeface="Gill Sans MT"/>
                <a:cs typeface="Gill Sans MT"/>
              </a:rPr>
              <a:t>represents one SNP with “genotypes were coded as 0, 1, or 2 when directly genotyped or as a predicted allele dosage (range,</a:t>
            </a:r>
            <a:r>
              <a:rPr dirty="0" sz="1200" spc="25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0–2)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82946" y="156014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3266" y="959725"/>
            <a:ext cx="5706110" cy="712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b="1">
                <a:latin typeface="Gill Sans MT"/>
                <a:cs typeface="Gill Sans MT"/>
              </a:rPr>
              <a:t>Polygenic risk</a:t>
            </a:r>
            <a:r>
              <a:rPr dirty="0" sz="2100" spc="-85" b="1">
                <a:latin typeface="Gill Sans MT"/>
                <a:cs typeface="Gill Sans MT"/>
              </a:rPr>
              <a:t> </a:t>
            </a:r>
            <a:r>
              <a:rPr dirty="0" sz="2100" b="1">
                <a:latin typeface="Gill Sans MT"/>
                <a:cs typeface="Gill Sans MT"/>
              </a:rPr>
              <a:t>scores</a:t>
            </a:r>
            <a:endParaRPr sz="2100">
              <a:latin typeface="Gill Sans MT"/>
              <a:cs typeface="Gill Sans MT"/>
            </a:endParaRPr>
          </a:p>
          <a:p>
            <a:pPr marL="190500">
              <a:lnSpc>
                <a:spcPct val="100000"/>
              </a:lnSpc>
              <a:spcBef>
                <a:spcPts val="1405"/>
              </a:spcBef>
            </a:pPr>
            <a:r>
              <a:rPr dirty="0" sz="1400">
                <a:latin typeface="Gill Sans MT"/>
                <a:cs typeface="Gill Sans MT"/>
              </a:rPr>
              <a:t>Regress phenotypes onto weighted trait-specific polygenic risk scores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(PRS).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2946" y="1989204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0848" y="229431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1714" y="5959"/>
                </a:moveTo>
                <a:lnTo>
                  <a:pt x="5959" y="5959"/>
                </a:lnTo>
                <a:lnTo>
                  <a:pt x="13408" y="1490"/>
                </a:lnTo>
                <a:lnTo>
                  <a:pt x="23836" y="0"/>
                </a:lnTo>
                <a:lnTo>
                  <a:pt x="34265" y="1490"/>
                </a:lnTo>
                <a:lnTo>
                  <a:pt x="41714" y="5959"/>
                </a:lnTo>
                <a:close/>
              </a:path>
              <a:path w="48259" h="48260">
                <a:moveTo>
                  <a:pt x="47673" y="23836"/>
                </a:moveTo>
                <a:lnTo>
                  <a:pt x="0" y="23836"/>
                </a:lnTo>
                <a:lnTo>
                  <a:pt x="1489" y="13408"/>
                </a:lnTo>
                <a:lnTo>
                  <a:pt x="46183" y="13408"/>
                </a:lnTo>
                <a:lnTo>
                  <a:pt x="47673" y="23836"/>
                </a:lnTo>
                <a:close/>
              </a:path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3"/>
                </a:lnTo>
                <a:lnTo>
                  <a:pt x="41714" y="41713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848" y="259942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1714" y="5959"/>
                </a:moveTo>
                <a:lnTo>
                  <a:pt x="5959" y="5959"/>
                </a:lnTo>
                <a:lnTo>
                  <a:pt x="13408" y="1490"/>
                </a:lnTo>
                <a:lnTo>
                  <a:pt x="23836" y="0"/>
                </a:lnTo>
                <a:lnTo>
                  <a:pt x="34265" y="1490"/>
                </a:lnTo>
                <a:lnTo>
                  <a:pt x="41714" y="5959"/>
                </a:lnTo>
                <a:close/>
              </a:path>
              <a:path w="48259" h="48260">
                <a:moveTo>
                  <a:pt x="47673" y="23836"/>
                </a:moveTo>
                <a:lnTo>
                  <a:pt x="0" y="23836"/>
                </a:lnTo>
                <a:lnTo>
                  <a:pt x="1489" y="13408"/>
                </a:lnTo>
                <a:lnTo>
                  <a:pt x="46183" y="13408"/>
                </a:lnTo>
                <a:lnTo>
                  <a:pt x="47673" y="23836"/>
                </a:lnTo>
                <a:close/>
              </a:path>
              <a:path w="48259" h="48260">
                <a:moveTo>
                  <a:pt x="23836" y="47673"/>
                </a:moveTo>
                <a:lnTo>
                  <a:pt x="13408" y="46183"/>
                </a:lnTo>
                <a:lnTo>
                  <a:pt x="5959" y="41713"/>
                </a:lnTo>
                <a:lnTo>
                  <a:pt x="41714" y="41713"/>
                </a:lnTo>
                <a:lnTo>
                  <a:pt x="34265" y="46183"/>
                </a:lnTo>
                <a:lnTo>
                  <a:pt x="23836" y="47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8751" y="288546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138" y="19069"/>
                </a:moveTo>
                <a:lnTo>
                  <a:pt x="36947" y="27413"/>
                </a:lnTo>
                <a:lnTo>
                  <a:pt x="33371" y="33372"/>
                </a:lnTo>
                <a:lnTo>
                  <a:pt x="27412" y="36947"/>
                </a:lnTo>
                <a:lnTo>
                  <a:pt x="19069" y="38138"/>
                </a:lnTo>
                <a:lnTo>
                  <a:pt x="10726" y="36947"/>
                </a:lnTo>
                <a:lnTo>
                  <a:pt x="4767" y="33372"/>
                </a:lnTo>
                <a:lnTo>
                  <a:pt x="1191" y="27413"/>
                </a:lnTo>
                <a:lnTo>
                  <a:pt x="0" y="19069"/>
                </a:lnTo>
                <a:lnTo>
                  <a:pt x="1191" y="10725"/>
                </a:lnTo>
                <a:lnTo>
                  <a:pt x="4767" y="4766"/>
                </a:lnTo>
                <a:lnTo>
                  <a:pt x="10726" y="1191"/>
                </a:lnTo>
                <a:lnTo>
                  <a:pt x="19069" y="0"/>
                </a:lnTo>
                <a:lnTo>
                  <a:pt x="27412" y="1191"/>
                </a:lnTo>
                <a:lnTo>
                  <a:pt x="33371" y="4766"/>
                </a:lnTo>
                <a:lnTo>
                  <a:pt x="36947" y="10725"/>
                </a:lnTo>
                <a:lnTo>
                  <a:pt x="38138" y="1906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2946" y="4287073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08"/>
                </a:lnTo>
              </a:path>
            </a:pathLst>
          </a:custGeom>
          <a:ln w="57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3266" y="1887682"/>
            <a:ext cx="8183245" cy="277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Gill Sans MT"/>
                <a:cs typeface="Gill Sans MT"/>
              </a:rPr>
              <a:t>Sample model for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HDL</a:t>
            </a:r>
            <a:endParaRPr sz="1400">
              <a:latin typeface="Gill Sans MT"/>
              <a:cs typeface="Gill Sans MT"/>
            </a:endParaRPr>
          </a:p>
          <a:p>
            <a:pPr marL="279400">
              <a:lnSpc>
                <a:spcPct val="100000"/>
              </a:lnSpc>
              <a:spcBef>
                <a:spcPts val="1019"/>
              </a:spcBef>
              <a:tabLst>
                <a:tab pos="741045" algn="l"/>
                <a:tab pos="1889760" algn="l"/>
              </a:tabLst>
            </a:pPr>
            <a:r>
              <a:rPr dirty="0" sz="1100" spc="170">
                <a:latin typeface="Century"/>
                <a:cs typeface="Century"/>
              </a:rPr>
              <a:t>HD	</a:t>
            </a:r>
            <a:r>
              <a:rPr dirty="0" sz="900" spc="305">
                <a:latin typeface="Tahoma"/>
                <a:cs typeface="Tahoma"/>
              </a:rPr>
              <a:t>= </a:t>
            </a:r>
            <a:r>
              <a:rPr dirty="0" sz="1100" spc="135">
                <a:latin typeface="Century"/>
                <a:cs typeface="Century"/>
              </a:rPr>
              <a:t>β </a:t>
            </a:r>
            <a:r>
              <a:rPr dirty="0" sz="900" spc="305">
                <a:latin typeface="Tahoma"/>
                <a:cs typeface="Tahoma"/>
              </a:rPr>
              <a:t>+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1100" spc="135">
                <a:latin typeface="Century"/>
                <a:cs typeface="Century"/>
              </a:rPr>
              <a:t>β</a:t>
            </a:r>
            <a:r>
              <a:rPr dirty="0" sz="1100" spc="204">
                <a:latin typeface="Century"/>
                <a:cs typeface="Century"/>
              </a:rPr>
              <a:t> </a:t>
            </a:r>
            <a:r>
              <a:rPr dirty="0" sz="1100" spc="130">
                <a:latin typeface="Century"/>
                <a:cs typeface="Century"/>
              </a:rPr>
              <a:t>PRS	</a:t>
            </a:r>
            <a:r>
              <a:rPr dirty="0" sz="900" spc="305">
                <a:latin typeface="Tahoma"/>
                <a:cs typeface="Tahoma"/>
              </a:rPr>
              <a:t>+</a:t>
            </a:r>
            <a:endParaRPr sz="900">
              <a:latin typeface="Tahoma"/>
              <a:cs typeface="Tahoma"/>
            </a:endParaRPr>
          </a:p>
          <a:p>
            <a:pPr marL="279400">
              <a:lnSpc>
                <a:spcPct val="100000"/>
              </a:lnSpc>
              <a:spcBef>
                <a:spcPts val="980"/>
              </a:spcBef>
            </a:pPr>
            <a:r>
              <a:rPr dirty="0" sz="1200" spc="-5" i="1">
                <a:latin typeface="Gill Sans MT"/>
                <a:cs typeface="Gill Sans MT"/>
              </a:rPr>
              <a:t>PRS for</a:t>
            </a:r>
            <a:r>
              <a:rPr dirty="0" sz="1200" spc="-100" i="1">
                <a:latin typeface="Gill Sans MT"/>
                <a:cs typeface="Gill Sans MT"/>
              </a:rPr>
              <a:t> </a:t>
            </a:r>
            <a:r>
              <a:rPr dirty="0" sz="1200" spc="-5" i="1">
                <a:latin typeface="Gill Sans MT"/>
                <a:cs typeface="Gill Sans MT"/>
              </a:rPr>
              <a:t>HDL-C</a:t>
            </a:r>
            <a:endParaRPr sz="1200">
              <a:latin typeface="Gill Sans MT"/>
              <a:cs typeface="Gill Sans MT"/>
            </a:endParaRPr>
          </a:p>
          <a:p>
            <a:pPr marL="506095" marR="312420">
              <a:lnSpc>
                <a:spcPts val="1350"/>
              </a:lnSpc>
              <a:spcBef>
                <a:spcPts val="780"/>
              </a:spcBef>
            </a:pPr>
            <a:r>
              <a:rPr dirty="0" sz="1200">
                <a:latin typeface="Gill Sans MT"/>
                <a:cs typeface="Gill Sans MT"/>
              </a:rPr>
              <a:t>(0.48 * rs4660293 + 0.49 * rs2814944 + 0.59 * rs4731702 + 0.41 * rs2923084 + 0.4 * rs7134375 + 0.44 * rs7134594</a:t>
            </a:r>
            <a:r>
              <a:rPr dirty="0" sz="1200" spc="-5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+  1.45 * rs1532085 + 3.39 * rs3764261 + 0.45 * rs2925979 + 0.42 * rs4148008 + 0.39 * rs4129767 + 0.64 * rs737337</a:t>
            </a:r>
            <a:r>
              <a:rPr dirty="0" sz="1200" spc="-5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+</a:t>
            </a:r>
            <a:endParaRPr sz="1200">
              <a:latin typeface="Gill Sans MT"/>
              <a:cs typeface="Gill Sans MT"/>
            </a:endParaRPr>
          </a:p>
          <a:p>
            <a:pPr marL="506095">
              <a:lnSpc>
                <a:spcPts val="1275"/>
              </a:lnSpc>
            </a:pPr>
            <a:r>
              <a:rPr dirty="0" sz="1200">
                <a:latin typeface="Gill Sans MT"/>
                <a:cs typeface="Gill Sans MT"/>
              </a:rPr>
              <a:t>1.88 * rs1800961 + 0.93 * rs6065906 + 0.47 * rs1689800 + 0.61 * rs4846914 + 0.68 * rs12328675 + 0.46 *</a:t>
            </a:r>
            <a:r>
              <a:rPr dirty="0" sz="1200" spc="-5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rs2972146</a:t>
            </a:r>
            <a:endParaRPr sz="1200">
              <a:latin typeface="Gill Sans MT"/>
              <a:cs typeface="Gill Sans MT"/>
            </a:endParaRPr>
          </a:p>
          <a:p>
            <a:pPr marL="506095" marR="30670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Gill Sans MT"/>
                <a:cs typeface="Gill Sans MT"/>
              </a:rPr>
              <a:t>+ 0.49 * rs6450176 + 0.39 * rs605066 + 1.95 * rs1084651 + 1.21 * rs9987289 + 0.44 * rs2293889 + 0.65 * rs581080</a:t>
            </a:r>
            <a:r>
              <a:rPr dirty="0" sz="1200" spc="-5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+  0.94 * rs1883025 + 0.78 * rs3136441 + 0.86 * rs4759375 + 0.44 * rs4765127 + 0.61 * rs838880 + 0.39 * rs2652834</a:t>
            </a:r>
            <a:r>
              <a:rPr dirty="0" sz="1200" spc="-5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+</a:t>
            </a:r>
            <a:endParaRPr sz="1200">
              <a:latin typeface="Gill Sans MT"/>
              <a:cs typeface="Gill Sans MT"/>
            </a:endParaRPr>
          </a:p>
          <a:p>
            <a:pPr marL="506095">
              <a:lnSpc>
                <a:spcPts val="1275"/>
              </a:lnSpc>
            </a:pPr>
            <a:r>
              <a:rPr dirty="0" sz="1200">
                <a:latin typeface="Gill Sans MT"/>
                <a:cs typeface="Gill Sans MT"/>
              </a:rPr>
              <a:t>1.27 * rs16942887 + 0.48 * rs11869286 + 1.31 * rs7241918 + 0.42 * rs12967135 + 0.45 * rs7255436 + 0.83 *</a:t>
            </a:r>
            <a:r>
              <a:rPr dirty="0" sz="1200" spc="-5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rs386000</a:t>
            </a:r>
            <a:endParaRPr sz="1200">
              <a:latin typeface="Gill Sans MT"/>
              <a:cs typeface="Gill Sans MT"/>
            </a:endParaRPr>
          </a:p>
          <a:p>
            <a:pPr marL="506095">
              <a:lnSpc>
                <a:spcPts val="1395"/>
              </a:lnSpc>
            </a:pPr>
            <a:r>
              <a:rPr dirty="0" sz="1200">
                <a:latin typeface="Gill Sans MT"/>
                <a:cs typeface="Gill Sans MT"/>
              </a:rPr>
              <a:t>+ 0.46 * rs181362 + 0.84 * rs13107325) /</a:t>
            </a:r>
            <a:r>
              <a:rPr dirty="0" sz="1200" spc="-80">
                <a:latin typeface="Gill Sans MT"/>
                <a:cs typeface="Gill Sans MT"/>
              </a:rPr>
              <a:t> </a:t>
            </a:r>
            <a:r>
              <a:rPr dirty="0" sz="1200">
                <a:latin typeface="Gill Sans MT"/>
                <a:cs typeface="Gill Sans MT"/>
              </a:rPr>
              <a:t>29.79</a:t>
            </a:r>
            <a:endParaRPr sz="1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90500" marR="5080">
              <a:lnSpc>
                <a:spcPct val="116199"/>
              </a:lnSpc>
            </a:pPr>
            <a:r>
              <a:rPr dirty="0" sz="1400">
                <a:latin typeface="Gill Sans MT"/>
                <a:cs typeface="Gill Sans MT"/>
              </a:rPr>
              <a:t>All PRS are standardized in the regression models: regression coefficient for PRS indicates a one unit change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in  SD of</a:t>
            </a:r>
            <a:r>
              <a:rPr dirty="0" sz="1400" spc="-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PRS.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2016-12-09T20:15:41Z</dcterms:created>
  <dcterms:modified xsi:type="dcterms:W3CDTF">2016-12-09T20:15:41Z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2016-12-10T00:00:00Z</vt:filetime>
  </property>
  <property fmtid="{D5CDD505-2E9C-101B-9397-08002B2CF9AE}" pid="3" name="Creator">
    <vt:lpwstr>Mozilla/5.0 (Windows NT 10.0; Win64; x64) AppleWebKit/537.36 (KHTML, like Gecko) Chrome/54.0.2840.99 Safari/537.36</vt:lpwstr>
  </property>
  <property fmtid="{D5CDD505-2E9C-101B-9397-08002B2CF9AE}" pid="4" name="LastSaved">
    <vt:filetime>2016-12-10T00:00:00Z</vt:filetime>
  </property>
</Properties>
</file>