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Semi-Bold" charset="1" panose="00000700000000000000"/>
      <p:regular r:id="rId17"/>
    </p:embeddedFont>
    <p:embeddedFont>
      <p:font typeface="Open Sans Bold" charset="1" panose="00000000000000000000"/>
      <p:regular r:id="rId18"/>
    </p:embeddedFont>
    <p:embeddedFont>
      <p:font typeface="Poppins Bold" charset="1" panose="00000800000000000000"/>
      <p:regular r:id="rId19"/>
    </p:embeddedFont>
    <p:embeddedFont>
      <p:font typeface="Poppins Bold Italics" charset="1" panose="00000800000000000000"/>
      <p:regular r:id="rId20"/>
    </p:embeddedFont>
    <p:embeddedFont>
      <p:font typeface="Open San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13.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034134" cy="10287000"/>
            <a:chOff x="0" y="0"/>
            <a:chExt cx="1589237" cy="2709333"/>
          </a:xfrm>
        </p:grpSpPr>
        <p:sp>
          <p:nvSpPr>
            <p:cNvPr name="Freeform 3" id="3"/>
            <p:cNvSpPr/>
            <p:nvPr/>
          </p:nvSpPr>
          <p:spPr>
            <a:xfrm flipH="false" flipV="false" rot="0">
              <a:off x="0" y="0"/>
              <a:ext cx="1589237" cy="2709333"/>
            </a:xfrm>
            <a:custGeom>
              <a:avLst/>
              <a:gdLst/>
              <a:ahLst/>
              <a:cxnLst/>
              <a:rect r="r" b="b" t="t" l="l"/>
              <a:pathLst>
                <a:path h="2709333" w="1589237">
                  <a:moveTo>
                    <a:pt x="0" y="0"/>
                  </a:moveTo>
                  <a:lnTo>
                    <a:pt x="1589237" y="0"/>
                  </a:lnTo>
                  <a:lnTo>
                    <a:pt x="1589237" y="2709333"/>
                  </a:lnTo>
                  <a:lnTo>
                    <a:pt x="0" y="2709333"/>
                  </a:lnTo>
                  <a:close/>
                </a:path>
              </a:pathLst>
            </a:custGeom>
            <a:solidFill>
              <a:srgbClr val="FFC963"/>
            </a:solidFill>
          </p:spPr>
        </p:sp>
        <p:sp>
          <p:nvSpPr>
            <p:cNvPr name="TextBox 4" id="4"/>
            <p:cNvSpPr txBox="true"/>
            <p:nvPr/>
          </p:nvSpPr>
          <p:spPr>
            <a:xfrm>
              <a:off x="0" y="47625"/>
              <a:ext cx="1589237" cy="2661708"/>
            </a:xfrm>
            <a:prstGeom prst="rect">
              <a:avLst/>
            </a:prstGeom>
          </p:spPr>
          <p:txBody>
            <a:bodyPr anchor="ctr" rtlCol="false" tIns="50800" lIns="50800" bIns="50800" rIns="50800"/>
            <a:lstStyle/>
            <a:p>
              <a:pPr algn="ctr">
                <a:lnSpc>
                  <a:spcPts val="1746"/>
                </a:lnSpc>
              </a:pPr>
            </a:p>
          </p:txBody>
        </p:sp>
      </p:grpSp>
      <p:sp>
        <p:nvSpPr>
          <p:cNvPr name="Freeform 5" id="5"/>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7" id="7"/>
          <p:cNvSpPr/>
          <p:nvPr/>
        </p:nvSpPr>
        <p:spPr>
          <a:xfrm flipH="false" flipV="false" rot="0">
            <a:off x="3017067" y="2491990"/>
            <a:ext cx="5303020" cy="5303020"/>
          </a:xfrm>
          <a:custGeom>
            <a:avLst/>
            <a:gdLst/>
            <a:ahLst/>
            <a:cxnLst/>
            <a:rect r="r" b="b" t="t" l="l"/>
            <a:pathLst>
              <a:path h="5303020" w="5303020">
                <a:moveTo>
                  <a:pt x="0" y="0"/>
                </a:moveTo>
                <a:lnTo>
                  <a:pt x="5303020" y="0"/>
                </a:lnTo>
                <a:lnTo>
                  <a:pt x="5303020" y="5303020"/>
                </a:lnTo>
                <a:lnTo>
                  <a:pt x="0" y="5303020"/>
                </a:lnTo>
                <a:lnTo>
                  <a:pt x="0" y="0"/>
                </a:lnTo>
                <a:close/>
              </a:path>
            </a:pathLst>
          </a:custGeom>
          <a:blipFill>
            <a:blip r:embed="rId5"/>
            <a:stretch>
              <a:fillRect l="0" t="0" r="0" b="0"/>
            </a:stretch>
          </a:blipFill>
        </p:spPr>
      </p:sp>
      <p:sp>
        <p:nvSpPr>
          <p:cNvPr name="TextBox 8" id="8"/>
          <p:cNvSpPr txBox="true"/>
          <p:nvPr/>
        </p:nvSpPr>
        <p:spPr>
          <a:xfrm rot="0">
            <a:off x="8605408" y="4150995"/>
            <a:ext cx="8115300" cy="2175510"/>
          </a:xfrm>
          <a:prstGeom prst="rect">
            <a:avLst/>
          </a:prstGeom>
        </p:spPr>
        <p:txBody>
          <a:bodyPr anchor="t" rtlCol="false" tIns="0" lIns="0" bIns="0" rIns="0">
            <a:spAutoFit/>
          </a:bodyPr>
          <a:lstStyle/>
          <a:p>
            <a:pPr algn="l">
              <a:lnSpc>
                <a:spcPts val="7920"/>
              </a:lnSpc>
            </a:pPr>
            <a:r>
              <a:rPr lang="en-US" b="true" sz="9000">
                <a:solidFill>
                  <a:srgbClr val="FAA157"/>
                </a:solidFill>
                <a:latin typeface="Poppins Semi-Bold"/>
                <a:ea typeface="Poppins Semi-Bold"/>
                <a:cs typeface="Poppins Semi-Bold"/>
                <a:sym typeface="Poppins Semi-Bold"/>
              </a:rPr>
              <a:t>ACADEMIC ROOM</a:t>
            </a:r>
          </a:p>
        </p:txBody>
      </p:sp>
      <p:sp>
        <p:nvSpPr>
          <p:cNvPr name="TextBox 9" id="9"/>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Freeform 10" id="10"/>
          <p:cNvSpPr/>
          <p:nvPr/>
        </p:nvSpPr>
        <p:spPr>
          <a:xfrm flipH="false" flipV="false" rot="0">
            <a:off x="1880692" y="738450"/>
            <a:ext cx="865926" cy="850051"/>
          </a:xfrm>
          <a:custGeom>
            <a:avLst/>
            <a:gdLst/>
            <a:ahLst/>
            <a:cxnLst/>
            <a:rect r="r" b="b" t="t" l="l"/>
            <a:pathLst>
              <a:path h="850051" w="865926">
                <a:moveTo>
                  <a:pt x="0" y="0"/>
                </a:moveTo>
                <a:lnTo>
                  <a:pt x="865926" y="0"/>
                </a:lnTo>
                <a:lnTo>
                  <a:pt x="865926" y="850051"/>
                </a:lnTo>
                <a:lnTo>
                  <a:pt x="0" y="850051"/>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Freeform 6" id="6"/>
          <p:cNvSpPr/>
          <p:nvPr/>
        </p:nvSpPr>
        <p:spPr>
          <a:xfrm flipH="false" flipV="false" rot="0">
            <a:off x="1295705" y="3826444"/>
            <a:ext cx="4286231" cy="4286231"/>
          </a:xfrm>
          <a:custGeom>
            <a:avLst/>
            <a:gdLst/>
            <a:ahLst/>
            <a:cxnLst/>
            <a:rect r="r" b="b" t="t" l="l"/>
            <a:pathLst>
              <a:path h="4286231" w="4286231">
                <a:moveTo>
                  <a:pt x="0" y="0"/>
                </a:moveTo>
                <a:lnTo>
                  <a:pt x="4286231" y="0"/>
                </a:lnTo>
                <a:lnTo>
                  <a:pt x="4286231" y="4286231"/>
                </a:lnTo>
                <a:lnTo>
                  <a:pt x="0" y="4286231"/>
                </a:lnTo>
                <a:lnTo>
                  <a:pt x="0" y="0"/>
                </a:lnTo>
                <a:close/>
              </a:path>
            </a:pathLst>
          </a:custGeom>
          <a:blipFill>
            <a:blip r:embed="rId6"/>
            <a:stretch>
              <a:fillRect l="0" t="-31506" r="0" b="-18493"/>
            </a:stretch>
          </a:blipFill>
        </p:spPr>
      </p:sp>
      <p:sp>
        <p:nvSpPr>
          <p:cNvPr name="TextBox 7" id="7"/>
          <p:cNvSpPr txBox="true"/>
          <p:nvPr/>
        </p:nvSpPr>
        <p:spPr>
          <a:xfrm rot="0">
            <a:off x="1295705" y="2184334"/>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Pengajar</a:t>
            </a:r>
          </a:p>
        </p:txBody>
      </p:sp>
      <p:sp>
        <p:nvSpPr>
          <p:cNvPr name="TextBox 8" id="8"/>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9" id="9"/>
          <p:cNvSpPr txBox="true"/>
          <p:nvPr/>
        </p:nvSpPr>
        <p:spPr>
          <a:xfrm rot="0">
            <a:off x="6129501" y="3761611"/>
            <a:ext cx="167751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Nama</a:t>
            </a:r>
          </a:p>
        </p:txBody>
      </p:sp>
      <p:sp>
        <p:nvSpPr>
          <p:cNvPr name="TextBox 10" id="10"/>
          <p:cNvSpPr txBox="true"/>
          <p:nvPr/>
        </p:nvSpPr>
        <p:spPr>
          <a:xfrm rot="0">
            <a:off x="6129501" y="4452554"/>
            <a:ext cx="167751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NIM</a:t>
            </a:r>
          </a:p>
        </p:txBody>
      </p:sp>
      <p:sp>
        <p:nvSpPr>
          <p:cNvPr name="TextBox 11" id="11"/>
          <p:cNvSpPr txBox="true"/>
          <p:nvPr/>
        </p:nvSpPr>
        <p:spPr>
          <a:xfrm rot="0">
            <a:off x="6129501" y="5143498"/>
            <a:ext cx="1674224"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Kelas</a:t>
            </a:r>
          </a:p>
        </p:txBody>
      </p:sp>
      <p:sp>
        <p:nvSpPr>
          <p:cNvPr name="TextBox 12" id="12"/>
          <p:cNvSpPr txBox="true"/>
          <p:nvPr/>
        </p:nvSpPr>
        <p:spPr>
          <a:xfrm rot="0">
            <a:off x="8032325" y="3759769"/>
            <a:ext cx="25942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a:t>
            </a:r>
          </a:p>
        </p:txBody>
      </p:sp>
      <p:sp>
        <p:nvSpPr>
          <p:cNvPr name="TextBox 13" id="13"/>
          <p:cNvSpPr txBox="true"/>
          <p:nvPr/>
        </p:nvSpPr>
        <p:spPr>
          <a:xfrm rot="0">
            <a:off x="8032325" y="4452554"/>
            <a:ext cx="25942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a:t>
            </a:r>
          </a:p>
        </p:txBody>
      </p:sp>
      <p:sp>
        <p:nvSpPr>
          <p:cNvPr name="TextBox 14" id="14"/>
          <p:cNvSpPr txBox="true"/>
          <p:nvPr/>
        </p:nvSpPr>
        <p:spPr>
          <a:xfrm rot="0">
            <a:off x="8032325" y="5145339"/>
            <a:ext cx="25942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a:t>
            </a:r>
          </a:p>
        </p:txBody>
      </p:sp>
      <p:sp>
        <p:nvSpPr>
          <p:cNvPr name="TextBox 15" id="15"/>
          <p:cNvSpPr txBox="true"/>
          <p:nvPr/>
        </p:nvSpPr>
        <p:spPr>
          <a:xfrm rot="0">
            <a:off x="8520345" y="3761611"/>
            <a:ext cx="4661552"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Anggi Maulana</a:t>
            </a:r>
          </a:p>
        </p:txBody>
      </p:sp>
      <p:sp>
        <p:nvSpPr>
          <p:cNvPr name="TextBox 16" id="16"/>
          <p:cNvSpPr txBox="true"/>
          <p:nvPr/>
        </p:nvSpPr>
        <p:spPr>
          <a:xfrm rot="0">
            <a:off x="8520345" y="4452554"/>
            <a:ext cx="4661552"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2307059</a:t>
            </a:r>
          </a:p>
        </p:txBody>
      </p:sp>
      <p:sp>
        <p:nvSpPr>
          <p:cNvPr name="TextBox 17" id="17"/>
          <p:cNvSpPr txBox="true"/>
          <p:nvPr/>
        </p:nvSpPr>
        <p:spPr>
          <a:xfrm rot="0">
            <a:off x="8520345" y="5143498"/>
            <a:ext cx="4661552"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D4SIKC2C</a:t>
            </a:r>
          </a:p>
        </p:txBody>
      </p:sp>
      <p:sp>
        <p:nvSpPr>
          <p:cNvPr name="TextBox 18" id="18"/>
          <p:cNvSpPr txBox="true"/>
          <p:nvPr/>
        </p:nvSpPr>
        <p:spPr>
          <a:xfrm rot="0">
            <a:off x="6132789" y="5836283"/>
            <a:ext cx="1674224"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IPK</a:t>
            </a:r>
          </a:p>
        </p:txBody>
      </p:sp>
      <p:sp>
        <p:nvSpPr>
          <p:cNvPr name="TextBox 19" id="19"/>
          <p:cNvSpPr txBox="true"/>
          <p:nvPr/>
        </p:nvSpPr>
        <p:spPr>
          <a:xfrm rot="0">
            <a:off x="8032325" y="5868479"/>
            <a:ext cx="25942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a:t>
            </a:r>
          </a:p>
        </p:txBody>
      </p:sp>
      <p:sp>
        <p:nvSpPr>
          <p:cNvPr name="TextBox 20" id="20"/>
          <p:cNvSpPr txBox="true"/>
          <p:nvPr/>
        </p:nvSpPr>
        <p:spPr>
          <a:xfrm rot="0">
            <a:off x="8520345" y="5836283"/>
            <a:ext cx="4661552"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Rahasia jeh</a:t>
            </a:r>
          </a:p>
        </p:txBody>
      </p:sp>
      <p:sp>
        <p:nvSpPr>
          <p:cNvPr name="TextBox 21" id="21"/>
          <p:cNvSpPr txBox="true"/>
          <p:nvPr/>
        </p:nvSpPr>
        <p:spPr>
          <a:xfrm rot="0">
            <a:off x="6132789" y="6529068"/>
            <a:ext cx="1674224"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Project</a:t>
            </a:r>
          </a:p>
        </p:txBody>
      </p:sp>
      <p:sp>
        <p:nvSpPr>
          <p:cNvPr name="TextBox 22" id="22"/>
          <p:cNvSpPr txBox="true"/>
          <p:nvPr/>
        </p:nvSpPr>
        <p:spPr>
          <a:xfrm rot="0">
            <a:off x="8032325" y="6529068"/>
            <a:ext cx="25942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a:t>
            </a:r>
          </a:p>
        </p:txBody>
      </p:sp>
      <p:sp>
        <p:nvSpPr>
          <p:cNvPr name="TextBox 23" id="23"/>
          <p:cNvSpPr txBox="true"/>
          <p:nvPr/>
        </p:nvSpPr>
        <p:spPr>
          <a:xfrm rot="0">
            <a:off x="8162035" y="6529068"/>
            <a:ext cx="9097265" cy="2483485"/>
          </a:xfrm>
          <a:prstGeom prst="rect">
            <a:avLst/>
          </a:prstGeom>
        </p:spPr>
        <p:txBody>
          <a:bodyPr anchor="t" rtlCol="false" tIns="0" lIns="0" bIns="0" rIns="0">
            <a:spAutoFit/>
          </a:bodyPr>
          <a:lstStyle/>
          <a:p>
            <a:pPr algn="l" marL="755651" indent="-377825" lvl="1">
              <a:lnSpc>
                <a:spcPts val="4970"/>
              </a:lnSpc>
              <a:buFont typeface="Arial"/>
              <a:buChar char="•"/>
            </a:pPr>
            <a:r>
              <a:rPr lang="en-US" b="true" sz="3500">
                <a:solidFill>
                  <a:srgbClr val="000000"/>
                </a:solidFill>
                <a:latin typeface="Open Sans Bold"/>
                <a:ea typeface="Open Sans Bold"/>
                <a:cs typeface="Open Sans Bold"/>
                <a:sym typeface="Open Sans Bold"/>
              </a:rPr>
              <a:t>MVP</a:t>
            </a:r>
          </a:p>
          <a:p>
            <a:pPr algn="l" marL="755651" indent="-377825" lvl="1">
              <a:lnSpc>
                <a:spcPts val="4970"/>
              </a:lnSpc>
              <a:buFont typeface="Arial"/>
              <a:buChar char="•"/>
            </a:pPr>
            <a:r>
              <a:rPr lang="en-US" b="true" sz="3500">
                <a:solidFill>
                  <a:srgbClr val="000000"/>
                </a:solidFill>
                <a:latin typeface="Open Sans Bold"/>
                <a:ea typeface="Open Sans Bold"/>
                <a:cs typeface="Open Sans Bold"/>
                <a:sym typeface="Open Sans Bold"/>
              </a:rPr>
              <a:t>Myfess</a:t>
            </a:r>
          </a:p>
          <a:p>
            <a:pPr algn="l" marL="755651" indent="-377825" lvl="1">
              <a:lnSpc>
                <a:spcPts val="4970"/>
              </a:lnSpc>
              <a:buFont typeface="Arial"/>
              <a:buChar char="•"/>
            </a:pPr>
            <a:r>
              <a:rPr lang="en-US" b="true" sz="3500">
                <a:solidFill>
                  <a:srgbClr val="000000"/>
                </a:solidFill>
                <a:latin typeface="Open Sans Bold"/>
                <a:ea typeface="Open Sans Bold"/>
                <a:cs typeface="Open Sans Bold"/>
                <a:sym typeface="Open Sans Bold"/>
              </a:rPr>
              <a:t>Website Pengajuan Surat Masyarakat Desa Bulak.</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253866" y="0"/>
            <a:ext cx="6034134" cy="10287000"/>
            <a:chOff x="0" y="0"/>
            <a:chExt cx="1589237" cy="2709333"/>
          </a:xfrm>
        </p:grpSpPr>
        <p:sp>
          <p:nvSpPr>
            <p:cNvPr name="Freeform 3" id="3"/>
            <p:cNvSpPr/>
            <p:nvPr/>
          </p:nvSpPr>
          <p:spPr>
            <a:xfrm flipH="false" flipV="false" rot="0">
              <a:off x="0" y="0"/>
              <a:ext cx="1589237" cy="2709333"/>
            </a:xfrm>
            <a:custGeom>
              <a:avLst/>
              <a:gdLst/>
              <a:ahLst/>
              <a:cxnLst/>
              <a:rect r="r" b="b" t="t" l="l"/>
              <a:pathLst>
                <a:path h="2709333" w="1589237">
                  <a:moveTo>
                    <a:pt x="0" y="0"/>
                  </a:moveTo>
                  <a:lnTo>
                    <a:pt x="1589237" y="0"/>
                  </a:lnTo>
                  <a:lnTo>
                    <a:pt x="1589237" y="2709333"/>
                  </a:lnTo>
                  <a:lnTo>
                    <a:pt x="0" y="2709333"/>
                  </a:lnTo>
                  <a:close/>
                </a:path>
              </a:pathLst>
            </a:custGeom>
            <a:solidFill>
              <a:srgbClr val="FED653"/>
            </a:solidFill>
          </p:spPr>
        </p:sp>
        <p:sp>
          <p:nvSpPr>
            <p:cNvPr name="TextBox 4" id="4"/>
            <p:cNvSpPr txBox="true"/>
            <p:nvPr/>
          </p:nvSpPr>
          <p:spPr>
            <a:xfrm>
              <a:off x="0" y="47625"/>
              <a:ext cx="1589237" cy="2661708"/>
            </a:xfrm>
            <a:prstGeom prst="rect">
              <a:avLst/>
            </a:prstGeom>
          </p:spPr>
          <p:txBody>
            <a:bodyPr anchor="ctr" rtlCol="false" tIns="50800" lIns="50800" bIns="50800" rIns="50800"/>
            <a:lstStyle/>
            <a:p>
              <a:pPr algn="ctr">
                <a:lnSpc>
                  <a:spcPts val="1746"/>
                </a:lnSpc>
              </a:pPr>
            </a:p>
          </p:txBody>
        </p:sp>
      </p:grpSp>
      <p:grpSp>
        <p:nvGrpSpPr>
          <p:cNvPr name="Group 5" id="5"/>
          <p:cNvGrpSpPr/>
          <p:nvPr/>
        </p:nvGrpSpPr>
        <p:grpSpPr>
          <a:xfrm rot="0">
            <a:off x="9401439" y="2599772"/>
            <a:ext cx="5704855" cy="570485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963"/>
            </a:solidFill>
          </p:spPr>
        </p:sp>
        <p:sp>
          <p:nvSpPr>
            <p:cNvPr name="TextBox 7" id="7"/>
            <p:cNvSpPr txBox="true"/>
            <p:nvPr/>
          </p:nvSpPr>
          <p:spPr>
            <a:xfrm>
              <a:off x="76200" y="123825"/>
              <a:ext cx="660400" cy="612775"/>
            </a:xfrm>
            <a:prstGeom prst="rect">
              <a:avLst/>
            </a:prstGeom>
          </p:spPr>
          <p:txBody>
            <a:bodyPr anchor="ctr" rtlCol="false" tIns="50800" lIns="50800" bIns="50800" rIns="50800"/>
            <a:lstStyle/>
            <a:p>
              <a:pPr algn="ctr">
                <a:lnSpc>
                  <a:spcPts val="1746"/>
                </a:lnSpc>
              </a:pPr>
            </a:p>
          </p:txBody>
        </p:sp>
      </p:grpSp>
      <p:sp>
        <p:nvSpPr>
          <p:cNvPr name="TextBox 8" id="8"/>
          <p:cNvSpPr txBox="true"/>
          <p:nvPr/>
        </p:nvSpPr>
        <p:spPr>
          <a:xfrm rot="0">
            <a:off x="3851988" y="3569970"/>
            <a:ext cx="7907143" cy="1573530"/>
          </a:xfrm>
          <a:prstGeom prst="rect">
            <a:avLst/>
          </a:prstGeom>
        </p:spPr>
        <p:txBody>
          <a:bodyPr anchor="t" rtlCol="false" tIns="0" lIns="0" bIns="0" rIns="0">
            <a:spAutoFit/>
          </a:bodyPr>
          <a:lstStyle/>
          <a:p>
            <a:pPr algn="l">
              <a:lnSpc>
                <a:spcPts val="10560"/>
              </a:lnSpc>
            </a:pPr>
            <a:r>
              <a:rPr lang="en-US" b="true" sz="12000">
                <a:solidFill>
                  <a:srgbClr val="FFC963"/>
                </a:solidFill>
                <a:latin typeface="Poppins Semi-Bold"/>
                <a:ea typeface="Poppins Semi-Bold"/>
                <a:cs typeface="Poppins Semi-Bold"/>
                <a:sym typeface="Poppins Semi-Bold"/>
              </a:rPr>
              <a:t>TERIMA</a:t>
            </a:r>
          </a:p>
        </p:txBody>
      </p:sp>
      <p:sp>
        <p:nvSpPr>
          <p:cNvPr name="TextBox 9" id="9"/>
          <p:cNvSpPr txBox="true"/>
          <p:nvPr/>
        </p:nvSpPr>
        <p:spPr>
          <a:xfrm rot="0">
            <a:off x="3851988" y="5204969"/>
            <a:ext cx="7907143" cy="1573530"/>
          </a:xfrm>
          <a:prstGeom prst="rect">
            <a:avLst/>
          </a:prstGeom>
        </p:spPr>
        <p:txBody>
          <a:bodyPr anchor="t" rtlCol="false" tIns="0" lIns="0" bIns="0" rIns="0">
            <a:spAutoFit/>
          </a:bodyPr>
          <a:lstStyle/>
          <a:p>
            <a:pPr algn="l">
              <a:lnSpc>
                <a:spcPts val="10560"/>
              </a:lnSpc>
            </a:pPr>
            <a:r>
              <a:rPr lang="en-US" b="true" sz="12000">
                <a:solidFill>
                  <a:srgbClr val="FFC963"/>
                </a:solidFill>
                <a:latin typeface="Poppins Semi-Bold"/>
                <a:ea typeface="Poppins Semi-Bold"/>
                <a:cs typeface="Poppins Semi-Bold"/>
                <a:sym typeface="Poppins Semi-Bold"/>
              </a:rPr>
              <a:t>KASIH</a:t>
            </a:r>
          </a:p>
        </p:txBody>
      </p:sp>
      <p:grpSp>
        <p:nvGrpSpPr>
          <p:cNvPr name="Group 10" id="10"/>
          <p:cNvGrpSpPr/>
          <p:nvPr/>
        </p:nvGrpSpPr>
        <p:grpSpPr>
          <a:xfrm rot="0">
            <a:off x="10018176" y="7652025"/>
            <a:ext cx="4962844" cy="496284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79AC"/>
            </a:solidFill>
          </p:spPr>
        </p:sp>
        <p:sp>
          <p:nvSpPr>
            <p:cNvPr name="TextBox 12" id="12"/>
            <p:cNvSpPr txBox="true"/>
            <p:nvPr/>
          </p:nvSpPr>
          <p:spPr>
            <a:xfrm>
              <a:off x="76200" y="123825"/>
              <a:ext cx="660400" cy="612775"/>
            </a:xfrm>
            <a:prstGeom prst="rect">
              <a:avLst/>
            </a:prstGeom>
          </p:spPr>
          <p:txBody>
            <a:bodyPr anchor="ctr" rtlCol="false" tIns="50800" lIns="50800" bIns="50800" rIns="50800"/>
            <a:lstStyle/>
            <a:p>
              <a:pPr algn="ctr">
                <a:lnSpc>
                  <a:spcPts val="1746"/>
                </a:lnSpc>
              </a:pPr>
            </a:p>
          </p:txBody>
        </p:sp>
      </p:grpSp>
      <p:sp>
        <p:nvSpPr>
          <p:cNvPr name="Freeform 13" id="13"/>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2"/>
            <a:stretch>
              <a:fillRect l="0" t="0" r="0" b="0"/>
            </a:stretch>
          </a:blipFill>
        </p:spPr>
      </p:sp>
      <p:sp>
        <p:nvSpPr>
          <p:cNvPr name="Freeform 14" id="14"/>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3"/>
            <a:stretch>
              <a:fillRect l="0" t="0" r="0" b="0"/>
            </a:stretch>
          </a:blipFill>
        </p:spPr>
      </p:sp>
      <p:sp>
        <p:nvSpPr>
          <p:cNvPr name="TextBox 15" id="15"/>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5560A9"/>
                </a:solidFill>
                <a:latin typeface="Open Sans Bold"/>
                <a:ea typeface="Open Sans Bold"/>
                <a:cs typeface="Open Sans Bold"/>
                <a:sym typeface="Open Sans Bold"/>
              </a:rPr>
              <a:t>Academic Room</a:t>
            </a:r>
          </a:p>
        </p:txBody>
      </p:sp>
      <p:sp>
        <p:nvSpPr>
          <p:cNvPr name="Freeform 16" id="16"/>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TextBox 6" id="6"/>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Apa itu </a:t>
            </a:r>
            <a:r>
              <a:rPr lang="en-US" sz="6000" i="true" b="true">
                <a:solidFill>
                  <a:srgbClr val="000000"/>
                </a:solidFill>
                <a:latin typeface="Poppins Bold Italics"/>
                <a:ea typeface="Poppins Bold Italics"/>
                <a:cs typeface="Poppins Bold Italics"/>
                <a:sym typeface="Poppins Bold Italics"/>
              </a:rPr>
              <a:t>Academic Room</a:t>
            </a:r>
            <a:r>
              <a:rPr lang="en-US" sz="6000" b="true">
                <a:solidFill>
                  <a:srgbClr val="000000"/>
                </a:solidFill>
                <a:latin typeface="Poppins Bold"/>
                <a:ea typeface="Poppins Bold"/>
                <a:cs typeface="Poppins Bold"/>
                <a:sym typeface="Poppins Bold"/>
              </a:rPr>
              <a:t>?</a:t>
            </a:r>
          </a:p>
        </p:txBody>
      </p:sp>
      <p:sp>
        <p:nvSpPr>
          <p:cNvPr name="TextBox 7" id="7"/>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8" id="8"/>
          <p:cNvSpPr txBox="true"/>
          <p:nvPr/>
        </p:nvSpPr>
        <p:spPr>
          <a:xfrm rot="0">
            <a:off x="1336033" y="6951406"/>
            <a:ext cx="15923267" cy="1448562"/>
          </a:xfrm>
          <a:prstGeom prst="rect">
            <a:avLst/>
          </a:prstGeom>
        </p:spPr>
        <p:txBody>
          <a:bodyPr anchor="t" rtlCol="false" tIns="0" lIns="0" bIns="0" rIns="0">
            <a:spAutoFit/>
          </a:bodyPr>
          <a:lstStyle/>
          <a:p>
            <a:pPr algn="just">
              <a:lnSpc>
                <a:spcPts val="3833"/>
              </a:lnSpc>
            </a:pPr>
            <a:r>
              <a:rPr lang="en-US" sz="2700">
                <a:solidFill>
                  <a:srgbClr val="000000"/>
                </a:solidFill>
                <a:latin typeface="Open Sans"/>
                <a:ea typeface="Open Sans"/>
                <a:cs typeface="Open Sans"/>
                <a:sym typeface="Open Sans"/>
              </a:rPr>
              <a:t>Dengan pendekatan PBL, mahasiswa diajak untuk aktif mengembangkan proyek secara bertahap, sehingga mereka tidak hanya mempelajari teori tetapi juga menerapkannya dalam bentuk proyek yang dapat digunakan sebagai portofolio atau acuan untuk proyek-proyek mendatang.</a:t>
            </a:r>
          </a:p>
        </p:txBody>
      </p:sp>
      <p:sp>
        <p:nvSpPr>
          <p:cNvPr name="TextBox 9" id="9"/>
          <p:cNvSpPr txBox="true"/>
          <p:nvPr/>
        </p:nvSpPr>
        <p:spPr>
          <a:xfrm rot="0">
            <a:off x="1295705" y="3759769"/>
            <a:ext cx="15963595" cy="2905887"/>
          </a:xfrm>
          <a:prstGeom prst="rect">
            <a:avLst/>
          </a:prstGeom>
        </p:spPr>
        <p:txBody>
          <a:bodyPr anchor="t" rtlCol="false" tIns="0" lIns="0" bIns="0" rIns="0">
            <a:spAutoFit/>
          </a:bodyPr>
          <a:lstStyle/>
          <a:p>
            <a:pPr algn="just">
              <a:lnSpc>
                <a:spcPts val="3833"/>
              </a:lnSpc>
            </a:pPr>
            <a:r>
              <a:rPr lang="en-US" sz="2700">
                <a:solidFill>
                  <a:srgbClr val="000000"/>
                </a:solidFill>
                <a:latin typeface="Open Sans"/>
                <a:ea typeface="Open Sans"/>
                <a:cs typeface="Open Sans"/>
                <a:sym typeface="Open Sans"/>
              </a:rPr>
              <a:t>Subdivisi Akademik mengadakan "Academic Room" sebagai wadah kegiatan pembelajaran bagi mahasiswa baru Program Studi Sistem Informasi Kota Cerdas. Kegiatan ini bertujuan agar mahasiswa tingkat 1 dapat memperoleh ilmu dan keterampilan pemrograman yang bermanfaat untuk menunjang perkuliahan semester berikutnya. Sistem pembelajaran yang diterapkan berbasis Project Based Learning (PBL), di mana setiap pertemuan menyajikan materi yang saling berkaitan dan pada akhirnya akan membentuk sebuah proyek nyata.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TextBox 6" id="6"/>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Tema Kegiatan</a:t>
            </a:r>
          </a:p>
        </p:txBody>
      </p:sp>
      <p:sp>
        <p:nvSpPr>
          <p:cNvPr name="TextBox 7" id="7"/>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8" id="8"/>
          <p:cNvSpPr txBox="true"/>
          <p:nvPr/>
        </p:nvSpPr>
        <p:spPr>
          <a:xfrm rot="0">
            <a:off x="2340339" y="5429250"/>
            <a:ext cx="13607322" cy="1402715"/>
          </a:xfrm>
          <a:prstGeom prst="rect">
            <a:avLst/>
          </a:prstGeom>
        </p:spPr>
        <p:txBody>
          <a:bodyPr anchor="t" rtlCol="false" tIns="0" lIns="0" bIns="0" rIns="0">
            <a:spAutoFit/>
          </a:bodyPr>
          <a:lstStyle/>
          <a:p>
            <a:pPr algn="ctr">
              <a:lnSpc>
                <a:spcPts val="5679"/>
              </a:lnSpc>
            </a:pPr>
            <a:r>
              <a:rPr lang="en-US" sz="3999">
                <a:solidFill>
                  <a:srgbClr val="000000"/>
                </a:solidFill>
                <a:latin typeface="Open Sans"/>
                <a:ea typeface="Open Sans"/>
                <a:cs typeface="Open Sans"/>
                <a:sym typeface="Open Sans"/>
              </a:rPr>
              <a:t>Pengembangan sumber daya dan bimbingan untuk mencapai kecemerlangan akademik.</a:t>
            </a:r>
          </a:p>
        </p:txBody>
      </p:sp>
      <p:sp>
        <p:nvSpPr>
          <p:cNvPr name="TextBox 9" id="9"/>
          <p:cNvSpPr txBox="true"/>
          <p:nvPr/>
        </p:nvSpPr>
        <p:spPr>
          <a:xfrm rot="0">
            <a:off x="4519323" y="4373880"/>
            <a:ext cx="9249355" cy="769620"/>
          </a:xfrm>
          <a:prstGeom prst="rect">
            <a:avLst/>
          </a:prstGeom>
        </p:spPr>
        <p:txBody>
          <a:bodyPr anchor="t" rtlCol="false" tIns="0" lIns="0" bIns="0" rIns="0">
            <a:spAutoFit/>
          </a:bodyPr>
          <a:lstStyle/>
          <a:p>
            <a:pPr algn="just">
              <a:lnSpc>
                <a:spcPts val="6390"/>
              </a:lnSpc>
            </a:pPr>
            <a:r>
              <a:rPr lang="en-US" sz="4500" b="true">
                <a:solidFill>
                  <a:srgbClr val="FFC963"/>
                </a:solidFill>
                <a:latin typeface="Open Sans Bold"/>
                <a:ea typeface="Open Sans Bold"/>
                <a:cs typeface="Open Sans Bold"/>
                <a:sym typeface="Open Sans Bold"/>
              </a:rPr>
              <a:t>"Achieving Academic Brilliance"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Freeform 6" id="6"/>
          <p:cNvSpPr/>
          <p:nvPr/>
        </p:nvSpPr>
        <p:spPr>
          <a:xfrm flipH="false" flipV="false" rot="0">
            <a:off x="5567809" y="4287100"/>
            <a:ext cx="7152381" cy="5143695"/>
          </a:xfrm>
          <a:custGeom>
            <a:avLst/>
            <a:gdLst/>
            <a:ahLst/>
            <a:cxnLst/>
            <a:rect r="r" b="b" t="t" l="l"/>
            <a:pathLst>
              <a:path h="5143695" w="7152381">
                <a:moveTo>
                  <a:pt x="0" y="0"/>
                </a:moveTo>
                <a:lnTo>
                  <a:pt x="7152382" y="0"/>
                </a:lnTo>
                <a:lnTo>
                  <a:pt x="7152382" y="5143696"/>
                </a:lnTo>
                <a:lnTo>
                  <a:pt x="0" y="5143696"/>
                </a:lnTo>
                <a:lnTo>
                  <a:pt x="0" y="0"/>
                </a:lnTo>
                <a:close/>
              </a:path>
            </a:pathLst>
          </a:custGeom>
          <a:blipFill>
            <a:blip r:embed="rId6"/>
            <a:stretch>
              <a:fillRect l="-14683" t="0" r="0" b="0"/>
            </a:stretch>
          </a:blipFill>
        </p:spPr>
      </p:sp>
      <p:sp>
        <p:nvSpPr>
          <p:cNvPr name="TextBox 7" id="7"/>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Fokus Materi</a:t>
            </a:r>
          </a:p>
        </p:txBody>
      </p:sp>
      <p:sp>
        <p:nvSpPr>
          <p:cNvPr name="TextBox 8" id="8"/>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9" id="9"/>
          <p:cNvSpPr txBox="true"/>
          <p:nvPr/>
        </p:nvSpPr>
        <p:spPr>
          <a:xfrm rot="0">
            <a:off x="6323605" y="3340669"/>
            <a:ext cx="5640789" cy="769620"/>
          </a:xfrm>
          <a:prstGeom prst="rect">
            <a:avLst/>
          </a:prstGeom>
        </p:spPr>
        <p:txBody>
          <a:bodyPr anchor="t" rtlCol="false" tIns="0" lIns="0" bIns="0" rIns="0">
            <a:spAutoFit/>
          </a:bodyPr>
          <a:lstStyle/>
          <a:p>
            <a:pPr algn="just">
              <a:lnSpc>
                <a:spcPts val="6390"/>
              </a:lnSpc>
            </a:pPr>
            <a:r>
              <a:rPr lang="en-US" sz="4500" b="true">
                <a:solidFill>
                  <a:srgbClr val="FFC963"/>
                </a:solidFill>
                <a:latin typeface="Open Sans Bold"/>
                <a:ea typeface="Open Sans Bold"/>
                <a:cs typeface="Open Sans Bold"/>
                <a:sym typeface="Open Sans Bold"/>
              </a:rPr>
              <a:t>Pemrograman Web</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Freeform 6" id="6"/>
          <p:cNvSpPr/>
          <p:nvPr/>
        </p:nvSpPr>
        <p:spPr>
          <a:xfrm flipH="false" flipV="false" rot="0">
            <a:off x="1336033" y="4272064"/>
            <a:ext cx="1863411" cy="2626836"/>
          </a:xfrm>
          <a:custGeom>
            <a:avLst/>
            <a:gdLst/>
            <a:ahLst/>
            <a:cxnLst/>
            <a:rect r="r" b="b" t="t" l="l"/>
            <a:pathLst>
              <a:path h="2626836" w="1863411">
                <a:moveTo>
                  <a:pt x="0" y="0"/>
                </a:moveTo>
                <a:lnTo>
                  <a:pt x="1863412" y="0"/>
                </a:lnTo>
                <a:lnTo>
                  <a:pt x="1863412" y="2626835"/>
                </a:lnTo>
                <a:lnTo>
                  <a:pt x="0" y="2626835"/>
                </a:lnTo>
                <a:lnTo>
                  <a:pt x="0" y="0"/>
                </a:lnTo>
                <a:close/>
              </a:path>
            </a:pathLst>
          </a:custGeom>
          <a:blipFill>
            <a:blip r:embed="rId6"/>
            <a:stretch>
              <a:fillRect l="0" t="0" r="0" b="0"/>
            </a:stretch>
          </a:blipFill>
        </p:spPr>
      </p:sp>
      <p:sp>
        <p:nvSpPr>
          <p:cNvPr name="Freeform 7" id="7"/>
          <p:cNvSpPr/>
          <p:nvPr/>
        </p:nvSpPr>
        <p:spPr>
          <a:xfrm flipH="false" flipV="false" rot="0">
            <a:off x="3875775" y="4272064"/>
            <a:ext cx="1860675" cy="2626836"/>
          </a:xfrm>
          <a:custGeom>
            <a:avLst/>
            <a:gdLst/>
            <a:ahLst/>
            <a:cxnLst/>
            <a:rect r="r" b="b" t="t" l="l"/>
            <a:pathLst>
              <a:path h="2626836" w="1860675">
                <a:moveTo>
                  <a:pt x="0" y="0"/>
                </a:moveTo>
                <a:lnTo>
                  <a:pt x="1860675" y="0"/>
                </a:lnTo>
                <a:lnTo>
                  <a:pt x="1860675" y="2626835"/>
                </a:lnTo>
                <a:lnTo>
                  <a:pt x="0" y="2626835"/>
                </a:lnTo>
                <a:lnTo>
                  <a:pt x="0" y="0"/>
                </a:lnTo>
                <a:close/>
              </a:path>
            </a:pathLst>
          </a:custGeom>
          <a:blipFill>
            <a:blip r:embed="rId7"/>
            <a:stretch>
              <a:fillRect l="0" t="0" r="0" b="0"/>
            </a:stretch>
          </a:blipFill>
        </p:spPr>
      </p:sp>
      <p:sp>
        <p:nvSpPr>
          <p:cNvPr name="Freeform 8" id="8"/>
          <p:cNvSpPr/>
          <p:nvPr/>
        </p:nvSpPr>
        <p:spPr>
          <a:xfrm flipH="false" flipV="false" rot="0">
            <a:off x="6309641" y="4782303"/>
            <a:ext cx="2116596" cy="2116596"/>
          </a:xfrm>
          <a:custGeom>
            <a:avLst/>
            <a:gdLst/>
            <a:ahLst/>
            <a:cxnLst/>
            <a:rect r="r" b="b" t="t" l="l"/>
            <a:pathLst>
              <a:path h="2116596" w="2116596">
                <a:moveTo>
                  <a:pt x="0" y="0"/>
                </a:moveTo>
                <a:lnTo>
                  <a:pt x="2116596" y="0"/>
                </a:lnTo>
                <a:lnTo>
                  <a:pt x="2116596" y="2116596"/>
                </a:lnTo>
                <a:lnTo>
                  <a:pt x="0" y="2116596"/>
                </a:lnTo>
                <a:lnTo>
                  <a:pt x="0" y="0"/>
                </a:lnTo>
                <a:close/>
              </a:path>
            </a:pathLst>
          </a:custGeom>
          <a:blipFill>
            <a:blip r:embed="rId8"/>
            <a:stretch>
              <a:fillRect l="0" t="0" r="0" b="0"/>
            </a:stretch>
          </a:blipFill>
        </p:spPr>
      </p:sp>
      <p:sp>
        <p:nvSpPr>
          <p:cNvPr name="Freeform 9" id="9"/>
          <p:cNvSpPr/>
          <p:nvPr/>
        </p:nvSpPr>
        <p:spPr>
          <a:xfrm flipH="false" flipV="false" rot="0">
            <a:off x="9144000" y="5034036"/>
            <a:ext cx="3552122" cy="1864864"/>
          </a:xfrm>
          <a:custGeom>
            <a:avLst/>
            <a:gdLst/>
            <a:ahLst/>
            <a:cxnLst/>
            <a:rect r="r" b="b" t="t" l="l"/>
            <a:pathLst>
              <a:path h="1864864" w="3552122">
                <a:moveTo>
                  <a:pt x="0" y="0"/>
                </a:moveTo>
                <a:lnTo>
                  <a:pt x="3552122" y="0"/>
                </a:lnTo>
                <a:lnTo>
                  <a:pt x="3552122" y="1864863"/>
                </a:lnTo>
                <a:lnTo>
                  <a:pt x="0" y="1864863"/>
                </a:lnTo>
                <a:lnTo>
                  <a:pt x="0" y="0"/>
                </a:lnTo>
                <a:close/>
              </a:path>
            </a:pathLst>
          </a:custGeom>
          <a:blipFill>
            <a:blip r:embed="rId9"/>
            <a:stretch>
              <a:fillRect l="0" t="0" r="0" b="0"/>
            </a:stretch>
          </a:blipFill>
        </p:spPr>
      </p:sp>
      <p:sp>
        <p:nvSpPr>
          <p:cNvPr name="Freeform 10" id="10"/>
          <p:cNvSpPr/>
          <p:nvPr/>
        </p:nvSpPr>
        <p:spPr>
          <a:xfrm flipH="false" flipV="false" rot="0">
            <a:off x="12696122" y="4256742"/>
            <a:ext cx="4563178" cy="2642157"/>
          </a:xfrm>
          <a:custGeom>
            <a:avLst/>
            <a:gdLst/>
            <a:ahLst/>
            <a:cxnLst/>
            <a:rect r="r" b="b" t="t" l="l"/>
            <a:pathLst>
              <a:path h="2642157" w="4563178">
                <a:moveTo>
                  <a:pt x="0" y="0"/>
                </a:moveTo>
                <a:lnTo>
                  <a:pt x="4563178" y="0"/>
                </a:lnTo>
                <a:lnTo>
                  <a:pt x="4563178" y="2642157"/>
                </a:lnTo>
                <a:lnTo>
                  <a:pt x="0" y="2642157"/>
                </a:lnTo>
                <a:lnTo>
                  <a:pt x="0" y="0"/>
                </a:lnTo>
                <a:close/>
              </a:path>
            </a:pathLst>
          </a:custGeom>
          <a:blipFill>
            <a:blip r:embed="rId10"/>
            <a:stretch>
              <a:fillRect l="0" t="0" r="-5269" b="-2266"/>
            </a:stretch>
          </a:blipFill>
        </p:spPr>
      </p:sp>
      <p:sp>
        <p:nvSpPr>
          <p:cNvPr name="TextBox 11" id="11"/>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Fokus Materi</a:t>
            </a:r>
          </a:p>
        </p:txBody>
      </p:sp>
      <p:sp>
        <p:nvSpPr>
          <p:cNvPr name="TextBox 12" id="12"/>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TextBox 6" id="6"/>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Kurikulum</a:t>
            </a:r>
          </a:p>
        </p:txBody>
      </p:sp>
      <p:sp>
        <p:nvSpPr>
          <p:cNvPr name="TextBox 7" id="7"/>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8" id="8"/>
          <p:cNvSpPr txBox="true"/>
          <p:nvPr/>
        </p:nvSpPr>
        <p:spPr>
          <a:xfrm rot="0">
            <a:off x="1336033" y="3759769"/>
            <a:ext cx="2162244"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1. HTML</a:t>
            </a:r>
          </a:p>
        </p:txBody>
      </p:sp>
      <p:sp>
        <p:nvSpPr>
          <p:cNvPr name="TextBox 9" id="9"/>
          <p:cNvSpPr txBox="true"/>
          <p:nvPr/>
        </p:nvSpPr>
        <p:spPr>
          <a:xfrm rot="0">
            <a:off x="1496769" y="4290629"/>
            <a:ext cx="2679425" cy="3391662"/>
          </a:xfrm>
          <a:prstGeom prst="rect">
            <a:avLst/>
          </a:prstGeom>
        </p:spPr>
        <p:txBody>
          <a:bodyPr anchor="t" rtlCol="false" tIns="0" lIns="0" bIns="0" rIns="0">
            <a:spAutoFit/>
          </a:bodyPr>
          <a:lstStyle/>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paragraf</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heading</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list</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hyperlink</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image</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table</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form</a:t>
            </a:r>
          </a:p>
        </p:txBody>
      </p:sp>
      <p:sp>
        <p:nvSpPr>
          <p:cNvPr name="TextBox 10" id="10"/>
          <p:cNvSpPr txBox="true"/>
          <p:nvPr/>
        </p:nvSpPr>
        <p:spPr>
          <a:xfrm rot="0">
            <a:off x="5126872" y="3759769"/>
            <a:ext cx="2162244"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2. CSS</a:t>
            </a:r>
          </a:p>
        </p:txBody>
      </p:sp>
      <p:sp>
        <p:nvSpPr>
          <p:cNvPr name="TextBox 11" id="11"/>
          <p:cNvSpPr txBox="true"/>
          <p:nvPr/>
        </p:nvSpPr>
        <p:spPr>
          <a:xfrm rot="0">
            <a:off x="5468750" y="4290629"/>
            <a:ext cx="3002580" cy="2420112"/>
          </a:xfrm>
          <a:prstGeom prst="rect">
            <a:avLst/>
          </a:prstGeom>
        </p:spPr>
        <p:txBody>
          <a:bodyPr anchor="t" rtlCol="false" tIns="0" lIns="0" bIns="0" rIns="0">
            <a:spAutoFit/>
          </a:bodyPr>
          <a:lstStyle/>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Inline, internal, dan eksternal css</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Flexbox</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Media Query</a:t>
            </a:r>
          </a:p>
        </p:txBody>
      </p:sp>
      <p:sp>
        <p:nvSpPr>
          <p:cNvPr name="TextBox 12" id="12"/>
          <p:cNvSpPr txBox="true"/>
          <p:nvPr/>
        </p:nvSpPr>
        <p:spPr>
          <a:xfrm rot="0">
            <a:off x="9949698" y="3759769"/>
            <a:ext cx="3224145"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3. Javascript</a:t>
            </a:r>
          </a:p>
        </p:txBody>
      </p:sp>
      <p:sp>
        <p:nvSpPr>
          <p:cNvPr name="TextBox 13" id="13"/>
          <p:cNvSpPr txBox="true"/>
          <p:nvPr/>
        </p:nvSpPr>
        <p:spPr>
          <a:xfrm rot="0">
            <a:off x="10171263" y="4290629"/>
            <a:ext cx="3002580" cy="4363212"/>
          </a:xfrm>
          <a:prstGeom prst="rect">
            <a:avLst/>
          </a:prstGeom>
        </p:spPr>
        <p:txBody>
          <a:bodyPr anchor="t" rtlCol="false" tIns="0" lIns="0" bIns="0" rIns="0">
            <a:spAutoFit/>
          </a:bodyPr>
          <a:lstStyle/>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Type data dan Variable</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Komponen</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Logic pembuat keputusan</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Looping</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Function</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Array</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DOM</a:t>
            </a:r>
          </a:p>
        </p:txBody>
      </p:sp>
      <p:sp>
        <p:nvSpPr>
          <p:cNvPr name="TextBox 14" id="14"/>
          <p:cNvSpPr txBox="true"/>
          <p:nvPr/>
        </p:nvSpPr>
        <p:spPr>
          <a:xfrm rot="0">
            <a:off x="13965552" y="3759769"/>
            <a:ext cx="2889343"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4. Bootstrap</a:t>
            </a:r>
          </a:p>
        </p:txBody>
      </p:sp>
      <p:sp>
        <p:nvSpPr>
          <p:cNvPr name="TextBox 15" id="15"/>
          <p:cNvSpPr txBox="true"/>
          <p:nvPr/>
        </p:nvSpPr>
        <p:spPr>
          <a:xfrm rot="0">
            <a:off x="14256720" y="4290629"/>
            <a:ext cx="3002580" cy="477012"/>
          </a:xfrm>
          <a:prstGeom prst="rect">
            <a:avLst/>
          </a:prstGeom>
        </p:spPr>
        <p:txBody>
          <a:bodyPr anchor="t" rtlCol="false" tIns="0" lIns="0" bIns="0" rIns="0">
            <a:spAutoFit/>
          </a:bodyPr>
          <a:lstStyle/>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Template Web</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TextBox 6" id="6"/>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Kurikulum</a:t>
            </a:r>
          </a:p>
        </p:txBody>
      </p:sp>
      <p:sp>
        <p:nvSpPr>
          <p:cNvPr name="TextBox 7" id="7"/>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8" id="8"/>
          <p:cNvSpPr txBox="true"/>
          <p:nvPr/>
        </p:nvSpPr>
        <p:spPr>
          <a:xfrm rot="0">
            <a:off x="1336033" y="3759769"/>
            <a:ext cx="3481794"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5. Git &amp; Github</a:t>
            </a:r>
          </a:p>
        </p:txBody>
      </p:sp>
      <p:sp>
        <p:nvSpPr>
          <p:cNvPr name="TextBox 9" id="9"/>
          <p:cNvSpPr txBox="true"/>
          <p:nvPr/>
        </p:nvSpPr>
        <p:spPr>
          <a:xfrm rot="0">
            <a:off x="1604487" y="4290629"/>
            <a:ext cx="6018694" cy="3391662"/>
          </a:xfrm>
          <a:prstGeom prst="rect">
            <a:avLst/>
          </a:prstGeom>
        </p:spPr>
        <p:txBody>
          <a:bodyPr anchor="t" rtlCol="false" tIns="0" lIns="0" bIns="0" rIns="0">
            <a:spAutoFit/>
          </a:bodyPr>
          <a:lstStyle/>
          <a:p>
            <a:pPr algn="l" marL="582930" indent="-291465" lvl="1">
              <a:lnSpc>
                <a:spcPts val="3833"/>
              </a:lnSpc>
              <a:buFont typeface="Arial"/>
              <a:buChar char="•"/>
            </a:pPr>
            <a:r>
              <a:rPr lang="en-US" sz="2700">
                <a:solidFill>
                  <a:srgbClr val="000000"/>
                </a:solidFill>
                <a:latin typeface="Open Sans"/>
                <a:ea typeface="Open Sans"/>
                <a:cs typeface="Open Sans"/>
                <a:sym typeface="Open Sans"/>
              </a:rPr>
              <a:t>Pengenalan</a:t>
            </a:r>
          </a:p>
          <a:p>
            <a:pPr algn="l" marL="582930" indent="-291465" lvl="1">
              <a:lnSpc>
                <a:spcPts val="3833"/>
              </a:lnSpc>
              <a:buFont typeface="Arial"/>
              <a:buChar char="•"/>
            </a:pPr>
            <a:r>
              <a:rPr lang="en-US" sz="2700">
                <a:solidFill>
                  <a:srgbClr val="000000"/>
                </a:solidFill>
                <a:latin typeface="Open Sans"/>
                <a:ea typeface="Open Sans"/>
                <a:cs typeface="Open Sans"/>
                <a:sym typeface="Open Sans"/>
              </a:rPr>
              <a:t>I</a:t>
            </a:r>
            <a:r>
              <a:rPr lang="en-US" sz="2700">
                <a:solidFill>
                  <a:srgbClr val="000000"/>
                </a:solidFill>
                <a:latin typeface="Open Sans"/>
                <a:ea typeface="Open Sans"/>
                <a:cs typeface="Open Sans"/>
                <a:sym typeface="Open Sans"/>
              </a:rPr>
              <a:t>nstall git &amp; membuat akun github</a:t>
            </a:r>
          </a:p>
          <a:p>
            <a:pPr algn="l" marL="582930" indent="-291465" lvl="1">
              <a:lnSpc>
                <a:spcPts val="3833"/>
              </a:lnSpc>
              <a:buFont typeface="Arial"/>
              <a:buChar char="•"/>
            </a:pPr>
            <a:r>
              <a:rPr lang="en-US" sz="2700">
                <a:solidFill>
                  <a:srgbClr val="000000"/>
                </a:solidFill>
                <a:latin typeface="Open Sans"/>
                <a:ea typeface="Open Sans"/>
                <a:cs typeface="Open Sans"/>
                <a:sym typeface="Open Sans"/>
              </a:rPr>
              <a:t>Membuat dan menghapus repository</a:t>
            </a:r>
          </a:p>
          <a:p>
            <a:pPr algn="l" marL="582930" indent="-291465" lvl="1">
              <a:lnSpc>
                <a:spcPts val="3833"/>
              </a:lnSpc>
              <a:buFont typeface="Arial"/>
              <a:buChar char="•"/>
            </a:pPr>
            <a:r>
              <a:rPr lang="en-US" sz="2700">
                <a:solidFill>
                  <a:srgbClr val="000000"/>
                </a:solidFill>
                <a:latin typeface="Open Sans"/>
                <a:ea typeface="Open Sans"/>
                <a:cs typeface="Open Sans"/>
                <a:sym typeface="Open Sans"/>
              </a:rPr>
              <a:t>Membuat web statis dengan github pages</a:t>
            </a:r>
          </a:p>
          <a:p>
            <a:pPr algn="l" marL="582930" indent="-291465" lvl="1">
              <a:lnSpc>
                <a:spcPts val="3833"/>
              </a:lnSpc>
              <a:buFont typeface="Arial"/>
              <a:buChar char="•"/>
            </a:pPr>
            <a:r>
              <a:rPr lang="en-US" sz="2700">
                <a:solidFill>
                  <a:srgbClr val="000000"/>
                </a:solidFill>
                <a:latin typeface="Open Sans"/>
                <a:ea typeface="Open Sans"/>
                <a:cs typeface="Open Sans"/>
                <a:sym typeface="Open Sans"/>
              </a:rPr>
              <a:t>Push Project</a:t>
            </a:r>
          </a:p>
        </p:txBody>
      </p:sp>
      <p:sp>
        <p:nvSpPr>
          <p:cNvPr name="TextBox 10" id="10"/>
          <p:cNvSpPr txBox="true"/>
          <p:nvPr/>
        </p:nvSpPr>
        <p:spPr>
          <a:xfrm rot="0">
            <a:off x="8062878" y="3759769"/>
            <a:ext cx="2162244"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6. PHP</a:t>
            </a:r>
          </a:p>
        </p:txBody>
      </p:sp>
      <p:sp>
        <p:nvSpPr>
          <p:cNvPr name="TextBox 11" id="11"/>
          <p:cNvSpPr txBox="true"/>
          <p:nvPr/>
        </p:nvSpPr>
        <p:spPr>
          <a:xfrm rot="0">
            <a:off x="8282253" y="4290629"/>
            <a:ext cx="4844112" cy="1934337"/>
          </a:xfrm>
          <a:prstGeom prst="rect">
            <a:avLst/>
          </a:prstGeom>
        </p:spPr>
        <p:txBody>
          <a:bodyPr anchor="t" rtlCol="false" tIns="0" lIns="0" bIns="0" rIns="0">
            <a:spAutoFit/>
          </a:bodyPr>
          <a:lstStyle/>
          <a:p>
            <a:pPr algn="l" marL="582930" indent="-291465" lvl="1">
              <a:lnSpc>
                <a:spcPts val="3833"/>
              </a:lnSpc>
              <a:buFont typeface="Arial"/>
              <a:buChar char="•"/>
            </a:pPr>
            <a:r>
              <a:rPr lang="en-US" sz="2700">
                <a:solidFill>
                  <a:srgbClr val="000000"/>
                </a:solidFill>
                <a:latin typeface="Open Sans"/>
                <a:ea typeface="Open Sans"/>
                <a:cs typeface="Open Sans"/>
                <a:sym typeface="Open Sans"/>
              </a:rPr>
              <a:t>Type data dan variable</a:t>
            </a:r>
          </a:p>
          <a:p>
            <a:pPr algn="l" marL="582930" indent="-291465" lvl="1">
              <a:lnSpc>
                <a:spcPts val="3833"/>
              </a:lnSpc>
              <a:buFont typeface="Arial"/>
              <a:buChar char="•"/>
            </a:pPr>
            <a:r>
              <a:rPr lang="en-US" sz="2700">
                <a:solidFill>
                  <a:srgbClr val="000000"/>
                </a:solidFill>
                <a:latin typeface="Open Sans"/>
                <a:ea typeface="Open Sans"/>
                <a:cs typeface="Open Sans"/>
                <a:sym typeface="Open Sans"/>
              </a:rPr>
              <a:t>Logic pembuat keputusan.</a:t>
            </a:r>
          </a:p>
          <a:p>
            <a:pPr algn="l" marL="582930" indent="-291465" lvl="1">
              <a:lnSpc>
                <a:spcPts val="3833"/>
              </a:lnSpc>
              <a:buFont typeface="Arial"/>
              <a:buChar char="•"/>
            </a:pPr>
            <a:r>
              <a:rPr lang="en-US" sz="2700">
                <a:solidFill>
                  <a:srgbClr val="000000"/>
                </a:solidFill>
                <a:latin typeface="Open Sans"/>
                <a:ea typeface="Open Sans"/>
                <a:cs typeface="Open Sans"/>
                <a:sym typeface="Open Sans"/>
              </a:rPr>
              <a:t>Looping</a:t>
            </a:r>
          </a:p>
          <a:p>
            <a:pPr algn="l" marL="582930" indent="-291465" lvl="1">
              <a:lnSpc>
                <a:spcPts val="3833"/>
              </a:lnSpc>
              <a:buFont typeface="Arial"/>
              <a:buChar char="•"/>
            </a:pPr>
            <a:r>
              <a:rPr lang="en-US" sz="2700">
                <a:solidFill>
                  <a:srgbClr val="000000"/>
                </a:solidFill>
                <a:latin typeface="Open Sans"/>
                <a:ea typeface="Open Sans"/>
                <a:cs typeface="Open Sans"/>
                <a:sym typeface="Open Sans"/>
              </a:rPr>
              <a:t>Penanganan form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TextBox 6" id="6"/>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Ketua Pelaksana</a:t>
            </a:r>
          </a:p>
        </p:txBody>
      </p:sp>
      <p:sp>
        <p:nvSpPr>
          <p:cNvPr name="TextBox 7" id="7"/>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8" id="8"/>
          <p:cNvSpPr txBox="true"/>
          <p:nvPr/>
        </p:nvSpPr>
        <p:spPr>
          <a:xfrm rot="0">
            <a:off x="1336033" y="3759769"/>
            <a:ext cx="167751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Nama</a:t>
            </a:r>
          </a:p>
        </p:txBody>
      </p:sp>
      <p:sp>
        <p:nvSpPr>
          <p:cNvPr name="TextBox 9" id="9"/>
          <p:cNvSpPr txBox="true"/>
          <p:nvPr/>
        </p:nvSpPr>
        <p:spPr>
          <a:xfrm rot="0">
            <a:off x="1336033" y="4450713"/>
            <a:ext cx="167751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NIM</a:t>
            </a:r>
          </a:p>
        </p:txBody>
      </p:sp>
      <p:sp>
        <p:nvSpPr>
          <p:cNvPr name="TextBox 10" id="10"/>
          <p:cNvSpPr txBox="true"/>
          <p:nvPr/>
        </p:nvSpPr>
        <p:spPr>
          <a:xfrm rot="0">
            <a:off x="1336033" y="5141656"/>
            <a:ext cx="1674224"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Kelas</a:t>
            </a:r>
          </a:p>
        </p:txBody>
      </p:sp>
      <p:sp>
        <p:nvSpPr>
          <p:cNvPr name="TextBox 11" id="11"/>
          <p:cNvSpPr txBox="true"/>
          <p:nvPr/>
        </p:nvSpPr>
        <p:spPr>
          <a:xfrm rot="0">
            <a:off x="3238857" y="3757928"/>
            <a:ext cx="25942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a:t>
            </a:r>
          </a:p>
        </p:txBody>
      </p:sp>
      <p:sp>
        <p:nvSpPr>
          <p:cNvPr name="TextBox 12" id="12"/>
          <p:cNvSpPr txBox="true"/>
          <p:nvPr/>
        </p:nvSpPr>
        <p:spPr>
          <a:xfrm rot="0">
            <a:off x="3238857" y="4450713"/>
            <a:ext cx="25942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a:t>
            </a:r>
          </a:p>
        </p:txBody>
      </p:sp>
      <p:sp>
        <p:nvSpPr>
          <p:cNvPr name="TextBox 13" id="13"/>
          <p:cNvSpPr txBox="true"/>
          <p:nvPr/>
        </p:nvSpPr>
        <p:spPr>
          <a:xfrm rot="0">
            <a:off x="3238857" y="5143498"/>
            <a:ext cx="25942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a:t>
            </a:r>
          </a:p>
        </p:txBody>
      </p:sp>
      <p:sp>
        <p:nvSpPr>
          <p:cNvPr name="TextBox 14" id="14"/>
          <p:cNvSpPr txBox="true"/>
          <p:nvPr/>
        </p:nvSpPr>
        <p:spPr>
          <a:xfrm rot="0">
            <a:off x="3726877" y="3759769"/>
            <a:ext cx="4661552"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TESSA KHOIRUNISA</a:t>
            </a:r>
          </a:p>
        </p:txBody>
      </p:sp>
      <p:sp>
        <p:nvSpPr>
          <p:cNvPr name="TextBox 15" id="15"/>
          <p:cNvSpPr txBox="true"/>
          <p:nvPr/>
        </p:nvSpPr>
        <p:spPr>
          <a:xfrm rot="0">
            <a:off x="3726877" y="4450713"/>
            <a:ext cx="4661552"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2307026</a:t>
            </a:r>
          </a:p>
        </p:txBody>
      </p:sp>
      <p:sp>
        <p:nvSpPr>
          <p:cNvPr name="TextBox 16" id="16"/>
          <p:cNvSpPr txBox="true"/>
          <p:nvPr/>
        </p:nvSpPr>
        <p:spPr>
          <a:xfrm rot="0">
            <a:off x="3726877" y="5141656"/>
            <a:ext cx="4661552"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D4SIKC2A</a:t>
            </a:r>
          </a:p>
        </p:txBody>
      </p:sp>
      <p:sp>
        <p:nvSpPr>
          <p:cNvPr name="TextBox 17" id="17"/>
          <p:cNvSpPr txBox="true"/>
          <p:nvPr/>
        </p:nvSpPr>
        <p:spPr>
          <a:xfrm rot="0">
            <a:off x="1339321" y="5834441"/>
            <a:ext cx="1674224"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IPK</a:t>
            </a:r>
          </a:p>
        </p:txBody>
      </p:sp>
      <p:sp>
        <p:nvSpPr>
          <p:cNvPr name="TextBox 18" id="18"/>
          <p:cNvSpPr txBox="true"/>
          <p:nvPr/>
        </p:nvSpPr>
        <p:spPr>
          <a:xfrm rot="0">
            <a:off x="3238857" y="5866638"/>
            <a:ext cx="259421"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a:t>
            </a:r>
          </a:p>
        </p:txBody>
      </p:sp>
      <p:sp>
        <p:nvSpPr>
          <p:cNvPr name="TextBox 19" id="19"/>
          <p:cNvSpPr txBox="true"/>
          <p:nvPr/>
        </p:nvSpPr>
        <p:spPr>
          <a:xfrm rot="0">
            <a:off x="3726877" y="5834441"/>
            <a:ext cx="4661552" cy="597535"/>
          </a:xfrm>
          <a:prstGeom prst="rect">
            <a:avLst/>
          </a:prstGeom>
        </p:spPr>
        <p:txBody>
          <a:bodyPr anchor="t" rtlCol="false" tIns="0" lIns="0" bIns="0" rIns="0">
            <a:spAutoFit/>
          </a:bodyPr>
          <a:lstStyle/>
          <a:p>
            <a:pPr algn="just">
              <a:lnSpc>
                <a:spcPts val="4970"/>
              </a:lnSpc>
            </a:pPr>
            <a:r>
              <a:rPr lang="en-US" sz="3500" b="true">
                <a:solidFill>
                  <a:srgbClr val="000000"/>
                </a:solidFill>
                <a:latin typeface="Open Sans Bold"/>
                <a:ea typeface="Open Sans Bold"/>
                <a:cs typeface="Open Sans Bold"/>
                <a:sym typeface="Open Sans Bold"/>
              </a:rPr>
              <a:t>Rahasia jeh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034134" cy="10287000"/>
            <a:chOff x="0" y="0"/>
            <a:chExt cx="1589237" cy="2709333"/>
          </a:xfrm>
        </p:grpSpPr>
        <p:sp>
          <p:nvSpPr>
            <p:cNvPr name="Freeform 3" id="3"/>
            <p:cNvSpPr/>
            <p:nvPr/>
          </p:nvSpPr>
          <p:spPr>
            <a:xfrm flipH="false" flipV="false" rot="0">
              <a:off x="0" y="0"/>
              <a:ext cx="1589237" cy="2709333"/>
            </a:xfrm>
            <a:custGeom>
              <a:avLst/>
              <a:gdLst/>
              <a:ahLst/>
              <a:cxnLst/>
              <a:rect r="r" b="b" t="t" l="l"/>
              <a:pathLst>
                <a:path h="2709333" w="1589237">
                  <a:moveTo>
                    <a:pt x="0" y="0"/>
                  </a:moveTo>
                  <a:lnTo>
                    <a:pt x="1589237" y="0"/>
                  </a:lnTo>
                  <a:lnTo>
                    <a:pt x="1589237" y="2709333"/>
                  </a:lnTo>
                  <a:lnTo>
                    <a:pt x="0" y="2709333"/>
                  </a:lnTo>
                  <a:close/>
                </a:path>
              </a:pathLst>
            </a:custGeom>
            <a:solidFill>
              <a:srgbClr val="FFC963"/>
            </a:solidFill>
          </p:spPr>
        </p:sp>
        <p:sp>
          <p:nvSpPr>
            <p:cNvPr name="TextBox 4" id="4"/>
            <p:cNvSpPr txBox="true"/>
            <p:nvPr/>
          </p:nvSpPr>
          <p:spPr>
            <a:xfrm>
              <a:off x="0" y="47625"/>
              <a:ext cx="1589237" cy="2661708"/>
            </a:xfrm>
            <a:prstGeom prst="rect">
              <a:avLst/>
            </a:prstGeom>
          </p:spPr>
          <p:txBody>
            <a:bodyPr anchor="ctr" rtlCol="false" tIns="50800" lIns="50800" bIns="50800" rIns="50800"/>
            <a:lstStyle/>
            <a:p>
              <a:pPr algn="ctr">
                <a:lnSpc>
                  <a:spcPts val="1746"/>
                </a:lnSpc>
              </a:pPr>
            </a:p>
          </p:txBody>
        </p:sp>
      </p:grpSp>
      <p:sp>
        <p:nvSpPr>
          <p:cNvPr name="Freeform 5" id="5"/>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4"/>
            <a:stretch>
              <a:fillRect l="0" t="0" r="0" b="0"/>
            </a:stretch>
          </a:blipFill>
        </p:spPr>
      </p:sp>
      <p:sp>
        <p:nvSpPr>
          <p:cNvPr name="Freeform 7" id="7"/>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5"/>
            <a:stretch>
              <a:fillRect l="0" t="0" r="0" b="0"/>
            </a:stretch>
          </a:blipFill>
        </p:spPr>
      </p:sp>
      <p:sp>
        <p:nvSpPr>
          <p:cNvPr name="TextBox 8" id="8"/>
          <p:cNvSpPr txBox="true"/>
          <p:nvPr/>
        </p:nvSpPr>
        <p:spPr>
          <a:xfrm rot="0">
            <a:off x="7960432" y="4651057"/>
            <a:ext cx="8115300" cy="1175385"/>
          </a:xfrm>
          <a:prstGeom prst="rect">
            <a:avLst/>
          </a:prstGeom>
        </p:spPr>
        <p:txBody>
          <a:bodyPr anchor="t" rtlCol="false" tIns="0" lIns="0" bIns="0" rIns="0">
            <a:spAutoFit/>
          </a:bodyPr>
          <a:lstStyle/>
          <a:p>
            <a:pPr algn="l">
              <a:lnSpc>
                <a:spcPts val="7920"/>
              </a:lnSpc>
            </a:pPr>
            <a:r>
              <a:rPr lang="en-US" b="true" sz="9000">
                <a:solidFill>
                  <a:srgbClr val="FFC963"/>
                </a:solidFill>
                <a:latin typeface="Poppins Semi-Bold"/>
                <a:ea typeface="Poppins Semi-Bold"/>
                <a:cs typeface="Poppins Semi-Bold"/>
                <a:sym typeface="Poppins Semi-Bold"/>
              </a:rPr>
              <a:t>PENGAJAR</a:t>
            </a:r>
          </a:p>
        </p:txBody>
      </p:sp>
      <p:sp>
        <p:nvSpPr>
          <p:cNvPr name="TextBox 9" id="9"/>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10" id="10"/>
          <p:cNvSpPr txBox="true"/>
          <p:nvPr/>
        </p:nvSpPr>
        <p:spPr>
          <a:xfrm rot="177013">
            <a:off x="5778341" y="3476215"/>
            <a:ext cx="2049859" cy="3952875"/>
          </a:xfrm>
          <a:prstGeom prst="rect">
            <a:avLst/>
          </a:prstGeom>
        </p:spPr>
        <p:txBody>
          <a:bodyPr anchor="t" rtlCol="false" tIns="0" lIns="0" bIns="0" rIns="0">
            <a:spAutoFit/>
          </a:bodyPr>
          <a:lstStyle/>
          <a:p>
            <a:pPr algn="l">
              <a:lnSpc>
                <a:spcPts val="26400"/>
              </a:lnSpc>
            </a:pPr>
            <a:r>
              <a:rPr lang="en-US" b="true" sz="30000" i="true">
                <a:solidFill>
                  <a:srgbClr val="FFC963"/>
                </a:solidFill>
                <a:latin typeface="Poppins Bold Italics"/>
                <a:ea typeface="Poppins Bold Italics"/>
                <a:cs typeface="Poppins Bold Italics"/>
                <a:sym typeface="Poppins Bold Italics"/>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DAGPtL_uYVU</dc:identifier>
  <dcterms:modified xsi:type="dcterms:W3CDTF">2011-08-01T06:04:30Z</dcterms:modified>
  <cp:revision>1</cp:revision>
  <dc:title>Academic Room - Pengenalan</dc:title>
</cp:coreProperties>
</file>