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Semi-Bold" charset="1" panose="00000700000000000000"/>
      <p:regular r:id="rId20"/>
    </p:embeddedFont>
    <p:embeddedFont>
      <p:font typeface="Open Sans Bold" charset="1" panose="00000000000000000000"/>
      <p:regular r:id="rId21"/>
    </p:embeddedFont>
    <p:embeddedFont>
      <p:font typeface="Poppins Bold" charset="1" panose="00000800000000000000"/>
      <p:regular r:id="rId22"/>
    </p:embeddedFont>
    <p:embeddedFont>
      <p:font typeface="Open Sans" charset="1" panose="00000000000000000000"/>
      <p:regular r:id="rId23"/>
    </p:embeddedFont>
    <p:embeddedFont>
      <p:font typeface="Open Sans Bold Italics" charset="1" panose="00000000000000000000"/>
      <p:regular r:id="rId24"/>
    </p:embeddedFont>
    <p:embeddedFont>
      <p:font typeface="Open Sans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4.png" Type="http://schemas.openxmlformats.org/officeDocument/2006/relationships/image"/><Relationship Id="rId6"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png" Type="http://schemas.openxmlformats.org/officeDocument/2006/relationships/image"/><Relationship Id="rId7"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media/image9.jpeg" Type="http://schemas.openxmlformats.org/officeDocument/2006/relationships/image"/><Relationship Id="rId7" Target="../media/image10.jpe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media/image15.jpeg" Type="http://schemas.openxmlformats.org/officeDocument/2006/relationships/image"/><Relationship Id="rId7" Target="../media/image1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https://youtu.be/uIjoN19McGU?si=a_iun0wNJdEF1oHr" TargetMode="External" Type="http://schemas.openxmlformats.org/officeDocument/2006/relationships/hyperlink"/><Relationship Id="rId7" Target="https://www.petanikode.com/git-install/" TargetMode="External" Type="http://schemas.openxmlformats.org/officeDocument/2006/relationships/hyperlink"/><Relationship Id="rId8" Target="https://www.malasngoding.com/cara-install-dan-konfigurasi-gi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 Id="rId6" Target="https://youtu.be/67sGXuDOdLk?si=qAv8uKq1mfB2Ya6F" TargetMode="External" Type="http://schemas.openxmlformats.org/officeDocument/2006/relationships/hyperlink"/><Relationship Id="rId7" Target="https://id.wikihow.com/Membuat-Akun-GitHub"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4.png" Type="http://schemas.openxmlformats.org/officeDocument/2006/relationships/image"/><Relationship Id="rId6"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DC93B"/>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sp>
        <p:nvSpPr>
          <p:cNvPr name="Freeform 5" id="5"/>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4"/>
            <a:stretch>
              <a:fillRect l="0" t="0" r="0" b="0"/>
            </a:stretch>
          </a:blipFill>
        </p:spPr>
      </p:sp>
      <p:sp>
        <p:nvSpPr>
          <p:cNvPr name="Freeform 7" id="7"/>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5"/>
            <a:stretch>
              <a:fillRect l="0" t="0" r="0" b="0"/>
            </a:stretch>
          </a:blipFill>
        </p:spPr>
      </p:sp>
      <p:sp>
        <p:nvSpPr>
          <p:cNvPr name="Freeform 8" id="8"/>
          <p:cNvSpPr/>
          <p:nvPr/>
        </p:nvSpPr>
        <p:spPr>
          <a:xfrm flipH="false" flipV="false" rot="0">
            <a:off x="3017067" y="2491990"/>
            <a:ext cx="5303020" cy="5303020"/>
          </a:xfrm>
          <a:custGeom>
            <a:avLst/>
            <a:gdLst/>
            <a:ahLst/>
            <a:cxnLst/>
            <a:rect r="r" b="b" t="t" l="l"/>
            <a:pathLst>
              <a:path h="5303020" w="5303020">
                <a:moveTo>
                  <a:pt x="0" y="0"/>
                </a:moveTo>
                <a:lnTo>
                  <a:pt x="5303020" y="0"/>
                </a:lnTo>
                <a:lnTo>
                  <a:pt x="5303020" y="5303020"/>
                </a:lnTo>
                <a:lnTo>
                  <a:pt x="0" y="5303020"/>
                </a:lnTo>
                <a:lnTo>
                  <a:pt x="0" y="0"/>
                </a:lnTo>
                <a:close/>
              </a:path>
            </a:pathLst>
          </a:custGeom>
          <a:blipFill>
            <a:blip r:embed="rId6"/>
            <a:stretch>
              <a:fillRect l="0" t="0" r="0" b="0"/>
            </a:stretch>
          </a:blipFill>
        </p:spPr>
      </p:sp>
      <p:sp>
        <p:nvSpPr>
          <p:cNvPr name="TextBox 9" id="9"/>
          <p:cNvSpPr txBox="true"/>
          <p:nvPr/>
        </p:nvSpPr>
        <p:spPr>
          <a:xfrm rot="0">
            <a:off x="8605408" y="4150995"/>
            <a:ext cx="8115300" cy="1175385"/>
          </a:xfrm>
          <a:prstGeom prst="rect">
            <a:avLst/>
          </a:prstGeom>
        </p:spPr>
        <p:txBody>
          <a:bodyPr anchor="t" rtlCol="false" tIns="0" lIns="0" bIns="0" rIns="0">
            <a:spAutoFit/>
          </a:bodyPr>
          <a:lstStyle/>
          <a:p>
            <a:pPr algn="l">
              <a:lnSpc>
                <a:spcPts val="7920"/>
              </a:lnSpc>
            </a:pPr>
            <a:r>
              <a:rPr lang="en-US" b="true" sz="9000">
                <a:solidFill>
                  <a:srgbClr val="FDC93B"/>
                </a:solidFill>
                <a:latin typeface="Poppins Semi-Bold"/>
                <a:ea typeface="Poppins Semi-Bold"/>
                <a:cs typeface="Poppins Semi-Bold"/>
                <a:sym typeface="Poppins Semi-Bold"/>
              </a:rPr>
              <a:t>PERSIAPAN</a:t>
            </a:r>
          </a:p>
        </p:txBody>
      </p:sp>
      <p:sp>
        <p:nvSpPr>
          <p:cNvPr name="TextBox 10" id="10"/>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11" id="11"/>
          <p:cNvSpPr txBox="true"/>
          <p:nvPr/>
        </p:nvSpPr>
        <p:spPr>
          <a:xfrm rot="0">
            <a:off x="8605408" y="5269230"/>
            <a:ext cx="8115300" cy="506647"/>
          </a:xfrm>
          <a:prstGeom prst="rect">
            <a:avLst/>
          </a:prstGeom>
        </p:spPr>
        <p:txBody>
          <a:bodyPr anchor="t" rtlCol="false" tIns="0" lIns="0" bIns="0" rIns="0">
            <a:spAutoFit/>
          </a:bodyPr>
          <a:lstStyle/>
          <a:p>
            <a:pPr algn="just">
              <a:lnSpc>
                <a:spcPts val="4264"/>
              </a:lnSpc>
            </a:pPr>
            <a:r>
              <a:rPr lang="en-US" sz="3002" b="true">
                <a:solidFill>
                  <a:srgbClr val="A6A6A6"/>
                </a:solidFill>
                <a:latin typeface="Open Sans Bold"/>
                <a:ea typeface="Open Sans Bold"/>
                <a:cs typeface="Open Sans Bold"/>
                <a:sym typeface="Open Sans Bold"/>
              </a:rPr>
              <a:t>Disusun Oleh : Anggi Maulana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TextBox 3" id="3"/>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Struktur HTML</a:t>
            </a:r>
          </a:p>
        </p:txBody>
      </p:sp>
      <p:sp>
        <p:nvSpPr>
          <p:cNvPr name="TextBox 4" id="4"/>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Freeform 5" id="5"/>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36033" y="6229065"/>
            <a:ext cx="4600978" cy="764606"/>
            <a:chOff x="0" y="0"/>
            <a:chExt cx="1211780" cy="201378"/>
          </a:xfrm>
        </p:grpSpPr>
        <p:sp>
          <p:nvSpPr>
            <p:cNvPr name="Freeform 7" id="7"/>
            <p:cNvSpPr/>
            <p:nvPr/>
          </p:nvSpPr>
          <p:spPr>
            <a:xfrm flipH="false" flipV="false" rot="0">
              <a:off x="0" y="0"/>
              <a:ext cx="1211780" cy="201378"/>
            </a:xfrm>
            <a:custGeom>
              <a:avLst/>
              <a:gdLst/>
              <a:ahLst/>
              <a:cxnLst/>
              <a:rect r="r" b="b" t="t" l="l"/>
              <a:pathLst>
                <a:path h="201378" w="1211780">
                  <a:moveTo>
                    <a:pt x="0" y="0"/>
                  </a:moveTo>
                  <a:lnTo>
                    <a:pt x="1211780" y="0"/>
                  </a:lnTo>
                  <a:lnTo>
                    <a:pt x="1211780" y="201378"/>
                  </a:lnTo>
                  <a:lnTo>
                    <a:pt x="0" y="201378"/>
                  </a:lnTo>
                  <a:close/>
                </a:path>
              </a:pathLst>
            </a:custGeom>
            <a:solidFill>
              <a:srgbClr val="FFC963"/>
            </a:solidFill>
          </p:spPr>
        </p:sp>
        <p:sp>
          <p:nvSpPr>
            <p:cNvPr name="TextBox 8" id="8"/>
            <p:cNvSpPr txBox="true"/>
            <p:nvPr/>
          </p:nvSpPr>
          <p:spPr>
            <a:xfrm>
              <a:off x="0" y="47625"/>
              <a:ext cx="1211780" cy="153753"/>
            </a:xfrm>
            <a:prstGeom prst="rect">
              <a:avLst/>
            </a:prstGeom>
          </p:spPr>
          <p:txBody>
            <a:bodyPr anchor="ctr" rtlCol="false" tIns="50800" lIns="50800" bIns="50800" rIns="50800"/>
            <a:lstStyle/>
            <a:p>
              <a:pPr algn="ctr">
                <a:lnSpc>
                  <a:spcPts val="1746"/>
                </a:lnSpc>
              </a:pPr>
            </a:p>
          </p:txBody>
        </p:sp>
      </p:grpSp>
      <p:sp>
        <p:nvSpPr>
          <p:cNvPr name="TextBox 9" id="9"/>
          <p:cNvSpPr txBox="true"/>
          <p:nvPr/>
        </p:nvSpPr>
        <p:spPr>
          <a:xfrm rot="0">
            <a:off x="1601639" y="6470081"/>
            <a:ext cx="4069766" cy="330200"/>
          </a:xfrm>
          <a:prstGeom prst="rect">
            <a:avLst/>
          </a:prstGeom>
        </p:spPr>
        <p:txBody>
          <a:bodyPr anchor="t" rtlCol="false" tIns="0" lIns="0" bIns="0" rIns="0">
            <a:spAutoFit/>
          </a:bodyPr>
          <a:lstStyle/>
          <a:p>
            <a:pPr algn="l">
              <a:lnSpc>
                <a:spcPts val="2424"/>
              </a:lnSpc>
            </a:pPr>
            <a:r>
              <a:rPr lang="en-US" sz="2499" b="true">
                <a:solidFill>
                  <a:srgbClr val="000000"/>
                </a:solidFill>
                <a:latin typeface="Open Sans Bold"/>
                <a:ea typeface="Open Sans Bold"/>
                <a:cs typeface="Open Sans Bold"/>
                <a:sym typeface="Open Sans Bold"/>
              </a:rPr>
              <a:t>&lt;BEGIN TAG&gt; &lt;/END TAG&gt;</a:t>
            </a:r>
          </a:p>
        </p:txBody>
      </p:sp>
      <p:sp>
        <p:nvSpPr>
          <p:cNvPr name="TextBox 10" id="10"/>
          <p:cNvSpPr txBox="true"/>
          <p:nvPr/>
        </p:nvSpPr>
        <p:spPr>
          <a:xfrm rot="0">
            <a:off x="1336033" y="3709150"/>
            <a:ext cx="7525672" cy="2225675"/>
          </a:xfrm>
          <a:prstGeom prst="rect">
            <a:avLst/>
          </a:prstGeom>
        </p:spPr>
        <p:txBody>
          <a:bodyPr anchor="t" rtlCol="false" tIns="0" lIns="0" bIns="0" rIns="0">
            <a:spAutoFit/>
          </a:bodyPr>
          <a:lstStyle/>
          <a:p>
            <a:pPr algn="just">
              <a:lnSpc>
                <a:spcPts val="3549"/>
              </a:lnSpc>
            </a:pPr>
            <a:r>
              <a:rPr lang="en-US" sz="2499">
                <a:solidFill>
                  <a:srgbClr val="000000"/>
                </a:solidFill>
                <a:latin typeface="Open Sans"/>
                <a:ea typeface="Open Sans"/>
                <a:cs typeface="Open Sans"/>
                <a:sym typeface="Open Sans"/>
              </a:rPr>
              <a:t>Elemen HTML biasanya disebut </a:t>
            </a:r>
            <a:r>
              <a:rPr lang="en-US" b="true" sz="2499" i="true">
                <a:solidFill>
                  <a:srgbClr val="000000"/>
                </a:solidFill>
                <a:latin typeface="Open Sans Bold Italics"/>
                <a:ea typeface="Open Sans Bold Italics"/>
                <a:cs typeface="Open Sans Bold Italics"/>
                <a:sym typeface="Open Sans Bold Italics"/>
              </a:rPr>
              <a:t>tag</a:t>
            </a:r>
            <a:r>
              <a:rPr lang="en-US" sz="2499">
                <a:solidFill>
                  <a:srgbClr val="000000"/>
                </a:solidFill>
                <a:latin typeface="Open Sans"/>
                <a:ea typeface="Open Sans"/>
                <a:cs typeface="Open Sans"/>
                <a:sym typeface="Open Sans"/>
              </a:rPr>
              <a:t>. Tag digunakan untuk menandai awal dan akhir dari sebuah elemen yang di dalamnya berisi nilai atau konten yang ingin kita tampilkan. Berikut adalah penggunaan tag HTML:</a:t>
            </a:r>
          </a:p>
        </p:txBody>
      </p:sp>
      <p:sp>
        <p:nvSpPr>
          <p:cNvPr name="TextBox 11" id="11"/>
          <p:cNvSpPr txBox="true"/>
          <p:nvPr/>
        </p:nvSpPr>
        <p:spPr>
          <a:xfrm rot="0">
            <a:off x="10218911" y="3709150"/>
            <a:ext cx="7040389" cy="882650"/>
          </a:xfrm>
          <a:prstGeom prst="rect">
            <a:avLst/>
          </a:prstGeom>
        </p:spPr>
        <p:txBody>
          <a:bodyPr anchor="t" rtlCol="false" tIns="0" lIns="0" bIns="0" rIns="0">
            <a:spAutoFit/>
          </a:bodyPr>
          <a:lstStyle/>
          <a:p>
            <a:pPr algn="l">
              <a:lnSpc>
                <a:spcPts val="3549"/>
              </a:lnSpc>
            </a:pPr>
            <a:r>
              <a:rPr lang="en-US" sz="2499">
                <a:solidFill>
                  <a:srgbClr val="000000"/>
                </a:solidFill>
                <a:latin typeface="Open Sans"/>
                <a:ea typeface="Open Sans"/>
                <a:cs typeface="Open Sans"/>
                <a:sym typeface="Open Sans"/>
              </a:rPr>
              <a:t>Contoh: Setiap document HTML, di awali dan di akhiri dengan tag HTML.</a:t>
            </a:r>
          </a:p>
        </p:txBody>
      </p:sp>
      <p:grpSp>
        <p:nvGrpSpPr>
          <p:cNvPr name="Group 12" id="12"/>
          <p:cNvGrpSpPr/>
          <p:nvPr/>
        </p:nvGrpSpPr>
        <p:grpSpPr>
          <a:xfrm rot="0">
            <a:off x="10218911" y="4850563"/>
            <a:ext cx="3878687" cy="1949718"/>
            <a:chOff x="0" y="0"/>
            <a:chExt cx="1021547" cy="513506"/>
          </a:xfrm>
        </p:grpSpPr>
        <p:sp>
          <p:nvSpPr>
            <p:cNvPr name="Freeform 13" id="13"/>
            <p:cNvSpPr/>
            <p:nvPr/>
          </p:nvSpPr>
          <p:spPr>
            <a:xfrm flipH="false" flipV="false" rot="0">
              <a:off x="0" y="0"/>
              <a:ext cx="1021547" cy="513506"/>
            </a:xfrm>
            <a:custGeom>
              <a:avLst/>
              <a:gdLst/>
              <a:ahLst/>
              <a:cxnLst/>
              <a:rect r="r" b="b" t="t" l="l"/>
              <a:pathLst>
                <a:path h="513506" w="1021547">
                  <a:moveTo>
                    <a:pt x="0" y="0"/>
                  </a:moveTo>
                  <a:lnTo>
                    <a:pt x="1021547" y="0"/>
                  </a:lnTo>
                  <a:lnTo>
                    <a:pt x="1021547" y="513506"/>
                  </a:lnTo>
                  <a:lnTo>
                    <a:pt x="0" y="513506"/>
                  </a:lnTo>
                  <a:close/>
                </a:path>
              </a:pathLst>
            </a:custGeom>
            <a:solidFill>
              <a:srgbClr val="FFC963"/>
            </a:solidFill>
          </p:spPr>
        </p:sp>
        <p:sp>
          <p:nvSpPr>
            <p:cNvPr name="TextBox 14" id="14"/>
            <p:cNvSpPr txBox="true"/>
            <p:nvPr/>
          </p:nvSpPr>
          <p:spPr>
            <a:xfrm>
              <a:off x="0" y="47625"/>
              <a:ext cx="1021547" cy="465881"/>
            </a:xfrm>
            <a:prstGeom prst="rect">
              <a:avLst/>
            </a:prstGeom>
          </p:spPr>
          <p:txBody>
            <a:bodyPr anchor="ctr" rtlCol="false" tIns="50800" lIns="50800" bIns="50800" rIns="50800"/>
            <a:lstStyle/>
            <a:p>
              <a:pPr algn="ctr">
                <a:lnSpc>
                  <a:spcPts val="1746"/>
                </a:lnSpc>
              </a:pPr>
            </a:p>
          </p:txBody>
        </p:sp>
      </p:grpSp>
      <p:sp>
        <p:nvSpPr>
          <p:cNvPr name="TextBox 15" id="15"/>
          <p:cNvSpPr txBox="true"/>
          <p:nvPr/>
        </p:nvSpPr>
        <p:spPr>
          <a:xfrm rot="0">
            <a:off x="11577626" y="5074534"/>
            <a:ext cx="1249164" cy="1549400"/>
          </a:xfrm>
          <a:prstGeom prst="rect">
            <a:avLst/>
          </a:prstGeom>
        </p:spPr>
        <p:txBody>
          <a:bodyPr anchor="t" rtlCol="false" tIns="0" lIns="0" bIns="0" rIns="0">
            <a:spAutoFit/>
          </a:bodyPr>
          <a:lstStyle/>
          <a:p>
            <a:pPr algn="l">
              <a:lnSpc>
                <a:spcPts val="2424"/>
              </a:lnSpc>
            </a:pPr>
            <a:r>
              <a:rPr lang="en-US" sz="2499" b="true">
                <a:solidFill>
                  <a:srgbClr val="000000"/>
                </a:solidFill>
                <a:latin typeface="Open Sans Bold"/>
                <a:ea typeface="Open Sans Bold"/>
                <a:cs typeface="Open Sans Bold"/>
                <a:sym typeface="Open Sans Bold"/>
              </a:rPr>
              <a:t>&lt;html&gt;</a:t>
            </a:r>
          </a:p>
          <a:p>
            <a:pPr algn="l">
              <a:lnSpc>
                <a:spcPts val="2424"/>
              </a:lnSpc>
            </a:pPr>
          </a:p>
          <a:p>
            <a:pPr algn="l">
              <a:lnSpc>
                <a:spcPts val="2424"/>
              </a:lnSpc>
            </a:pPr>
            <a:r>
              <a:rPr lang="en-US" sz="2499" b="true">
                <a:solidFill>
                  <a:srgbClr val="000000"/>
                </a:solidFill>
                <a:latin typeface="Open Sans Bold"/>
                <a:ea typeface="Open Sans Bold"/>
                <a:cs typeface="Open Sans Bold"/>
                <a:sym typeface="Open Sans Bold"/>
              </a:rPr>
              <a:t>    .....</a:t>
            </a:r>
          </a:p>
          <a:p>
            <a:pPr algn="l">
              <a:lnSpc>
                <a:spcPts val="2424"/>
              </a:lnSpc>
            </a:pPr>
          </a:p>
          <a:p>
            <a:pPr algn="l">
              <a:lnSpc>
                <a:spcPts val="2424"/>
              </a:lnSpc>
            </a:pPr>
            <a:r>
              <a:rPr lang="en-US" sz="2499" b="true">
                <a:solidFill>
                  <a:srgbClr val="000000"/>
                </a:solidFill>
                <a:latin typeface="Open Sans Bold"/>
                <a:ea typeface="Open Sans Bold"/>
                <a:cs typeface="Open Sans Bold"/>
                <a:sym typeface="Open Sans Bold"/>
              </a:rPr>
              <a:t>&lt;/html&gt;</a:t>
            </a:r>
          </a:p>
        </p:txBody>
      </p:sp>
      <p:sp>
        <p:nvSpPr>
          <p:cNvPr name="TextBox 16" id="16"/>
          <p:cNvSpPr txBox="true"/>
          <p:nvPr/>
        </p:nvSpPr>
        <p:spPr>
          <a:xfrm rot="0">
            <a:off x="10218911" y="7190806"/>
            <a:ext cx="7040389" cy="1049020"/>
          </a:xfrm>
          <a:prstGeom prst="rect">
            <a:avLst/>
          </a:prstGeom>
        </p:spPr>
        <p:txBody>
          <a:bodyPr anchor="t" rtlCol="false" tIns="0" lIns="0" bIns="0" rIns="0">
            <a:spAutoFit/>
          </a:bodyPr>
          <a:lstStyle/>
          <a:p>
            <a:pPr algn="just">
              <a:lnSpc>
                <a:spcPts val="2840"/>
              </a:lnSpc>
            </a:pPr>
            <a:r>
              <a:rPr lang="en-US" sz="2000" i="true">
                <a:solidFill>
                  <a:srgbClr val="FF3131"/>
                </a:solidFill>
                <a:latin typeface="Open Sans Italics"/>
                <a:ea typeface="Open Sans Italics"/>
                <a:cs typeface="Open Sans Italics"/>
                <a:sym typeface="Open Sans Italics"/>
              </a:rPr>
              <a:t>*</a:t>
            </a:r>
            <a:r>
              <a:rPr lang="en-US" sz="2000" i="true">
                <a:solidFill>
                  <a:srgbClr val="000000"/>
                </a:solidFill>
                <a:latin typeface="Open Sans Italics"/>
                <a:ea typeface="Open Sans Italics"/>
                <a:cs typeface="Open Sans Italics"/>
                <a:sym typeface="Open Sans Italics"/>
              </a:rPr>
              <a:t> Tag di atas tidak case sensitive, jadi anda bisa gunakan &lt;HTML&gt; atau &lt;html&gt; keduanya menghasilkan output yang sama. </a:t>
            </a:r>
          </a:p>
        </p:txBody>
      </p:sp>
      <p:sp>
        <p:nvSpPr>
          <p:cNvPr name="Freeform 17" id="17"/>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18" id="18"/>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6033" y="3826444"/>
            <a:ext cx="4938666" cy="5166604"/>
          </a:xfrm>
          <a:custGeom>
            <a:avLst/>
            <a:gdLst/>
            <a:ahLst/>
            <a:cxnLst/>
            <a:rect r="r" b="b" t="t" l="l"/>
            <a:pathLst>
              <a:path h="5166604" w="4938666">
                <a:moveTo>
                  <a:pt x="0" y="0"/>
                </a:moveTo>
                <a:lnTo>
                  <a:pt x="4938666" y="0"/>
                </a:lnTo>
                <a:lnTo>
                  <a:pt x="4938666" y="5166604"/>
                </a:lnTo>
                <a:lnTo>
                  <a:pt x="0" y="5166604"/>
                </a:lnTo>
                <a:lnTo>
                  <a:pt x="0" y="0"/>
                </a:lnTo>
                <a:close/>
              </a:path>
            </a:pathLst>
          </a:custGeom>
          <a:blipFill>
            <a:blip r:embed="rId4"/>
            <a:stretch>
              <a:fillRect l="0" t="0" r="0" b="0"/>
            </a:stretch>
          </a:blipFill>
        </p:spPr>
      </p:sp>
      <p:sp>
        <p:nvSpPr>
          <p:cNvPr name="TextBox 5" id="5"/>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Struktur HTML</a:t>
            </a:r>
          </a:p>
        </p:txBody>
      </p:sp>
      <p:sp>
        <p:nvSpPr>
          <p:cNvPr name="TextBox 6" id="6"/>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7" id="7"/>
          <p:cNvSpPr txBox="true"/>
          <p:nvPr/>
        </p:nvSpPr>
        <p:spPr>
          <a:xfrm rot="0">
            <a:off x="6628937" y="3769294"/>
            <a:ext cx="10630363" cy="5307330"/>
          </a:xfrm>
          <a:prstGeom prst="rect">
            <a:avLst/>
          </a:prstGeom>
        </p:spPr>
        <p:txBody>
          <a:bodyPr anchor="t" rtlCol="false" tIns="0" lIns="0" bIns="0" rIns="0">
            <a:spAutoFit/>
          </a:bodyPr>
          <a:lstStyle/>
          <a:p>
            <a:pPr algn="l" marL="647700" indent="-323850" lvl="1">
              <a:lnSpc>
                <a:spcPts val="4259"/>
              </a:lnSpc>
              <a:buFont typeface="Arial"/>
              <a:buChar char="•"/>
            </a:pPr>
            <a:r>
              <a:rPr lang="en-US" sz="3000">
                <a:solidFill>
                  <a:srgbClr val="000000"/>
                </a:solidFill>
                <a:latin typeface="Open Sans"/>
                <a:ea typeface="Open Sans"/>
                <a:cs typeface="Open Sans"/>
                <a:sym typeface="Open Sans"/>
              </a:rPr>
              <a:t>Tag Doctype adalah tag yang menyatakan bahwa kode dibawah adalah dokumen html.</a:t>
            </a:r>
          </a:p>
          <a:p>
            <a:pPr algn="l" marL="647700" indent="-323850" lvl="1">
              <a:lnSpc>
                <a:spcPts val="4259"/>
              </a:lnSpc>
              <a:buFont typeface="Arial"/>
              <a:buChar char="•"/>
            </a:pPr>
            <a:r>
              <a:rPr lang="en-US" sz="3000">
                <a:solidFill>
                  <a:srgbClr val="000000"/>
                </a:solidFill>
                <a:latin typeface="Open Sans"/>
                <a:ea typeface="Open Sans"/>
                <a:cs typeface="Open Sans"/>
                <a:sym typeface="Open Sans"/>
              </a:rPr>
              <a:t>Tag html adalah tag pembuka dan penutup dari keseluruhan sebuah dokumen html.</a:t>
            </a:r>
          </a:p>
          <a:p>
            <a:pPr algn="l" marL="647700" indent="-323850" lvl="1">
              <a:lnSpc>
                <a:spcPts val="4259"/>
              </a:lnSpc>
              <a:buFont typeface="Arial"/>
              <a:buChar char="•"/>
            </a:pPr>
            <a:r>
              <a:rPr lang="en-US" sz="3000">
                <a:solidFill>
                  <a:srgbClr val="000000"/>
                </a:solidFill>
                <a:latin typeface="Open Sans"/>
                <a:ea typeface="Open Sans"/>
                <a:cs typeface="Open Sans"/>
                <a:sym typeface="Open Sans"/>
              </a:rPr>
              <a:t>Tag head umumnya berisi elemen yang tidak tampak pada browser, seperti memanggil css, membuat judul website, membuat favicon, dan lain-lain. </a:t>
            </a:r>
          </a:p>
          <a:p>
            <a:pPr algn="l" marL="647700" indent="-323850" lvl="1">
              <a:lnSpc>
                <a:spcPts val="4259"/>
              </a:lnSpc>
              <a:buFont typeface="Arial"/>
              <a:buChar char="•"/>
            </a:pPr>
            <a:r>
              <a:rPr lang="en-US" sz="3000">
                <a:solidFill>
                  <a:srgbClr val="000000"/>
                </a:solidFill>
                <a:latin typeface="Open Sans"/>
                <a:ea typeface="Open Sans"/>
                <a:cs typeface="Open Sans"/>
                <a:sym typeface="Open Sans"/>
              </a:rPr>
              <a:t>Tag body sebaliknya, berisi elemen yang akan tampak pada browser. Seperti paragraf, memasukkan gambar, dan lain-lain. </a:t>
            </a:r>
          </a:p>
        </p:txBody>
      </p:sp>
      <p:sp>
        <p:nvSpPr>
          <p:cNvPr name="Freeform 8" id="8"/>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5"/>
            <a:stretch>
              <a:fillRect l="0" t="0" r="0" b="0"/>
            </a:stretch>
          </a:blipFill>
        </p:spPr>
      </p:sp>
      <p:sp>
        <p:nvSpPr>
          <p:cNvPr name="Freeform 9" id="9"/>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336033" y="3826444"/>
            <a:ext cx="8653630" cy="5169455"/>
          </a:xfrm>
          <a:custGeom>
            <a:avLst/>
            <a:gdLst/>
            <a:ahLst/>
            <a:cxnLst/>
            <a:rect r="r" b="b" t="t" l="l"/>
            <a:pathLst>
              <a:path h="5169455" w="8653630">
                <a:moveTo>
                  <a:pt x="0" y="0"/>
                </a:moveTo>
                <a:lnTo>
                  <a:pt x="8653630" y="0"/>
                </a:lnTo>
                <a:lnTo>
                  <a:pt x="8653630" y="5169455"/>
                </a:lnTo>
                <a:lnTo>
                  <a:pt x="0" y="5169455"/>
                </a:lnTo>
                <a:lnTo>
                  <a:pt x="0" y="0"/>
                </a:lnTo>
                <a:close/>
              </a:path>
            </a:pathLst>
          </a:custGeom>
          <a:blipFill>
            <a:blip r:embed="rId6"/>
            <a:stretch>
              <a:fillRect l="0" t="0" r="0" b="0"/>
            </a:stretch>
          </a:blipFill>
        </p:spPr>
      </p:sp>
      <p:sp>
        <p:nvSpPr>
          <p:cNvPr name="TextBox 7" id="7"/>
          <p:cNvSpPr txBox="true"/>
          <p:nvPr/>
        </p:nvSpPr>
        <p:spPr>
          <a:xfrm rot="0">
            <a:off x="1336033" y="2187872"/>
            <a:ext cx="14384475"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Membuat Program Pertama di HTML</a:t>
            </a:r>
          </a:p>
        </p:txBody>
      </p:sp>
      <p:sp>
        <p:nvSpPr>
          <p:cNvPr name="TextBox 8" id="8"/>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9" id="9"/>
          <p:cNvSpPr txBox="true"/>
          <p:nvPr/>
        </p:nvSpPr>
        <p:spPr>
          <a:xfrm rot="0">
            <a:off x="9989663" y="3759769"/>
            <a:ext cx="7269637" cy="4303440"/>
          </a:xfrm>
          <a:prstGeom prst="rect">
            <a:avLst/>
          </a:prstGeom>
        </p:spPr>
        <p:txBody>
          <a:bodyPr anchor="t" rtlCol="false" tIns="0" lIns="0" bIns="0" rIns="0">
            <a:spAutoFit/>
          </a:bodyPr>
          <a:lstStyle/>
          <a:p>
            <a:pPr algn="just" marL="750399" indent="-375200" lvl="1">
              <a:lnSpc>
                <a:spcPts val="4935"/>
              </a:lnSpc>
              <a:buFont typeface="Arial"/>
              <a:buChar char="•"/>
            </a:pPr>
            <a:r>
              <a:rPr lang="en-US" sz="3475">
                <a:solidFill>
                  <a:srgbClr val="000000"/>
                </a:solidFill>
                <a:latin typeface="Open Sans"/>
                <a:ea typeface="Open Sans"/>
                <a:cs typeface="Open Sans"/>
                <a:sym typeface="Open Sans"/>
              </a:rPr>
              <a:t>Buat folder  : </a:t>
            </a:r>
            <a:r>
              <a:rPr lang="en-US" b="true" sz="3475" i="true">
                <a:solidFill>
                  <a:srgbClr val="000000"/>
                </a:solidFill>
                <a:latin typeface="Open Sans Bold Italics"/>
                <a:ea typeface="Open Sans Bold Italics"/>
                <a:cs typeface="Open Sans Bold Italics"/>
                <a:sym typeface="Open Sans Bold Italics"/>
              </a:rPr>
              <a:t>academic-room.</a:t>
            </a:r>
          </a:p>
          <a:p>
            <a:pPr algn="just" marL="750399" indent="-375200" lvl="1">
              <a:lnSpc>
                <a:spcPts val="4935"/>
              </a:lnSpc>
              <a:buFont typeface="Arial"/>
              <a:buChar char="•"/>
            </a:pPr>
            <a:r>
              <a:rPr lang="en-US" sz="3475">
                <a:solidFill>
                  <a:srgbClr val="000000"/>
                </a:solidFill>
                <a:latin typeface="Open Sans"/>
                <a:ea typeface="Open Sans"/>
                <a:cs typeface="Open Sans"/>
                <a:sym typeface="Open Sans"/>
              </a:rPr>
              <a:t>Buat file</a:t>
            </a:r>
            <a:r>
              <a:rPr lang="en-US" sz="3475">
                <a:solidFill>
                  <a:srgbClr val="000000"/>
                </a:solidFill>
                <a:latin typeface="Open Sans"/>
                <a:ea typeface="Open Sans"/>
                <a:cs typeface="Open Sans"/>
                <a:sym typeface="Open Sans"/>
              </a:rPr>
              <a:t> baru dengan nama </a:t>
            </a:r>
            <a:r>
              <a:rPr lang="en-US" b="true" sz="3475" i="true">
                <a:solidFill>
                  <a:srgbClr val="000000"/>
                </a:solidFill>
                <a:latin typeface="Open Sans Bold Italics"/>
                <a:ea typeface="Open Sans Bold Italics"/>
                <a:cs typeface="Open Sans Bold Italics"/>
                <a:sym typeface="Open Sans Bold Italics"/>
              </a:rPr>
              <a:t>nama.html</a:t>
            </a:r>
          </a:p>
          <a:p>
            <a:pPr algn="just" marL="750399" indent="-375200" lvl="1">
              <a:lnSpc>
                <a:spcPts val="4935"/>
              </a:lnSpc>
              <a:buFont typeface="Arial"/>
              <a:buChar char="•"/>
            </a:pPr>
            <a:r>
              <a:rPr lang="en-US" sz="3475">
                <a:solidFill>
                  <a:srgbClr val="000000"/>
                </a:solidFill>
                <a:latin typeface="Open Sans"/>
                <a:ea typeface="Open Sans"/>
                <a:cs typeface="Open Sans"/>
                <a:sym typeface="Open Sans"/>
              </a:rPr>
              <a:t>Tuliskan seperti gambar disamping.</a:t>
            </a:r>
          </a:p>
          <a:p>
            <a:pPr algn="just" marL="750399" indent="-375200" lvl="1">
              <a:lnSpc>
                <a:spcPts val="4935"/>
              </a:lnSpc>
              <a:buFont typeface="Arial"/>
              <a:buChar char="•"/>
            </a:pPr>
            <a:r>
              <a:rPr lang="en-US" sz="3475">
                <a:solidFill>
                  <a:srgbClr val="000000"/>
                </a:solidFill>
                <a:latin typeface="Open Sans"/>
                <a:ea typeface="Open Sans"/>
                <a:cs typeface="Open Sans"/>
                <a:sym typeface="Open Sans"/>
              </a:rPr>
              <a:t>Save hasil, lalu Klik kanan dan  pilih </a:t>
            </a:r>
            <a:r>
              <a:rPr lang="en-US" b="true" sz="3475" i="true">
                <a:solidFill>
                  <a:srgbClr val="000000"/>
                </a:solidFill>
                <a:latin typeface="Open Sans Bold Italics"/>
                <a:ea typeface="Open Sans Bold Italics"/>
                <a:cs typeface="Open Sans Bold Italics"/>
                <a:sym typeface="Open Sans Bold Italics"/>
              </a:rPr>
              <a:t>open with live server.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336033" y="4628449"/>
            <a:ext cx="7428296" cy="3105162"/>
          </a:xfrm>
          <a:custGeom>
            <a:avLst/>
            <a:gdLst/>
            <a:ahLst/>
            <a:cxnLst/>
            <a:rect r="r" b="b" t="t" l="l"/>
            <a:pathLst>
              <a:path h="3105162" w="7428296">
                <a:moveTo>
                  <a:pt x="0" y="0"/>
                </a:moveTo>
                <a:lnTo>
                  <a:pt x="7428296" y="0"/>
                </a:lnTo>
                <a:lnTo>
                  <a:pt x="7428296" y="3105162"/>
                </a:lnTo>
                <a:lnTo>
                  <a:pt x="0" y="3105162"/>
                </a:lnTo>
                <a:lnTo>
                  <a:pt x="0" y="0"/>
                </a:lnTo>
                <a:close/>
              </a:path>
            </a:pathLst>
          </a:custGeom>
          <a:blipFill>
            <a:blip r:embed="rId6"/>
            <a:stretch>
              <a:fillRect l="0" t="0" r="0" b="0"/>
            </a:stretch>
          </a:blipFill>
        </p:spPr>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336033" y="3769294"/>
            <a:ext cx="1855092" cy="506730"/>
          </a:xfrm>
          <a:prstGeom prst="rect">
            <a:avLst/>
          </a:prstGeom>
        </p:spPr>
        <p:txBody>
          <a:bodyPr anchor="t" rtlCol="false" tIns="0" lIns="0" bIns="0" rIns="0">
            <a:spAutoFit/>
          </a:bodyPr>
          <a:lstStyle/>
          <a:p>
            <a:pPr algn="l">
              <a:lnSpc>
                <a:spcPts val="4259"/>
              </a:lnSpc>
            </a:pPr>
            <a:r>
              <a:rPr lang="en-US" sz="3000" b="true">
                <a:solidFill>
                  <a:srgbClr val="000000"/>
                </a:solidFill>
                <a:latin typeface="Open Sans Bold"/>
                <a:ea typeface="Open Sans Bold"/>
                <a:cs typeface="Open Sans Bold"/>
                <a:sym typeface="Open Sans Bold"/>
              </a:rPr>
              <a:t>Hasilnya :</a:t>
            </a:r>
          </a:p>
        </p:txBody>
      </p:sp>
      <p:sp>
        <p:nvSpPr>
          <p:cNvPr name="TextBox 9" id="9"/>
          <p:cNvSpPr txBox="true"/>
          <p:nvPr/>
        </p:nvSpPr>
        <p:spPr>
          <a:xfrm rot="0">
            <a:off x="1336033" y="2187872"/>
            <a:ext cx="14384475"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Membuat Program Pertama di HTML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FC963"/>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sp>
        <p:nvSpPr>
          <p:cNvPr name="Freeform 5" id="5"/>
          <p:cNvSpPr/>
          <p:nvPr/>
        </p:nvSpPr>
        <p:spPr>
          <a:xfrm flipH="false" flipV="false" rot="0">
            <a:off x="1761890" y="2165622"/>
            <a:ext cx="6936555" cy="6667764"/>
          </a:xfrm>
          <a:custGeom>
            <a:avLst/>
            <a:gdLst/>
            <a:ahLst/>
            <a:cxnLst/>
            <a:rect r="r" b="b" t="t" l="l"/>
            <a:pathLst>
              <a:path h="6667764" w="6936555">
                <a:moveTo>
                  <a:pt x="0" y="0"/>
                </a:moveTo>
                <a:lnTo>
                  <a:pt x="6936555" y="0"/>
                </a:lnTo>
                <a:lnTo>
                  <a:pt x="6936555" y="6667764"/>
                </a:lnTo>
                <a:lnTo>
                  <a:pt x="0" y="66677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144000" y="4286019"/>
            <a:ext cx="8115300" cy="990600"/>
          </a:xfrm>
          <a:prstGeom prst="rect">
            <a:avLst/>
          </a:prstGeom>
        </p:spPr>
        <p:txBody>
          <a:bodyPr anchor="t" rtlCol="false" tIns="0" lIns="0" bIns="0" rIns="0">
            <a:spAutoFit/>
          </a:bodyPr>
          <a:lstStyle/>
          <a:p>
            <a:pPr algn="l">
              <a:lnSpc>
                <a:spcPts val="6600"/>
              </a:lnSpc>
            </a:pPr>
            <a:r>
              <a:rPr lang="en-US" b="true" sz="7500">
                <a:solidFill>
                  <a:srgbClr val="FFC963"/>
                </a:solidFill>
                <a:latin typeface="Poppins Semi-Bold"/>
                <a:ea typeface="Poppins Semi-Bold"/>
                <a:cs typeface="Poppins Semi-Bold"/>
                <a:sym typeface="Poppins Semi-Bold"/>
              </a:rPr>
              <a:t>TERIMA KASIH!</a:t>
            </a:r>
          </a:p>
        </p:txBody>
      </p:sp>
      <p:sp>
        <p:nvSpPr>
          <p:cNvPr name="TextBox 8" id="8"/>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Freeform 9" id="9"/>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6"/>
            <a:stretch>
              <a:fillRect l="0" t="0" r="0" b="0"/>
            </a:stretch>
          </a:blipFill>
        </p:spPr>
      </p:sp>
      <p:sp>
        <p:nvSpPr>
          <p:cNvPr name="Freeform 10" id="10"/>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7"/>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4152610" y="4179415"/>
            <a:ext cx="1928170" cy="1928170"/>
          </a:xfrm>
          <a:custGeom>
            <a:avLst/>
            <a:gdLst/>
            <a:ahLst/>
            <a:cxnLst/>
            <a:rect r="r" b="b" t="t" l="l"/>
            <a:pathLst>
              <a:path h="1928170" w="1928170">
                <a:moveTo>
                  <a:pt x="0" y="0"/>
                </a:moveTo>
                <a:lnTo>
                  <a:pt x="1928170" y="0"/>
                </a:lnTo>
                <a:lnTo>
                  <a:pt x="1928170" y="1928170"/>
                </a:lnTo>
                <a:lnTo>
                  <a:pt x="0" y="1928170"/>
                </a:lnTo>
                <a:lnTo>
                  <a:pt x="0" y="0"/>
                </a:lnTo>
                <a:close/>
              </a:path>
            </a:pathLst>
          </a:custGeom>
          <a:blipFill>
            <a:blip r:embed="rId6"/>
            <a:stretch>
              <a:fillRect l="0" t="0" r="0" b="0"/>
            </a:stretch>
          </a:blipFill>
        </p:spPr>
      </p:sp>
      <p:sp>
        <p:nvSpPr>
          <p:cNvPr name="Freeform 7" id="7"/>
          <p:cNvSpPr/>
          <p:nvPr/>
        </p:nvSpPr>
        <p:spPr>
          <a:xfrm flipH="false" flipV="false" rot="0">
            <a:off x="8178785" y="4179415"/>
            <a:ext cx="1930431" cy="1928170"/>
          </a:xfrm>
          <a:custGeom>
            <a:avLst/>
            <a:gdLst/>
            <a:ahLst/>
            <a:cxnLst/>
            <a:rect r="r" b="b" t="t" l="l"/>
            <a:pathLst>
              <a:path h="1928170" w="1930431">
                <a:moveTo>
                  <a:pt x="0" y="0"/>
                </a:moveTo>
                <a:lnTo>
                  <a:pt x="1930430" y="0"/>
                </a:lnTo>
                <a:lnTo>
                  <a:pt x="1930430" y="1928170"/>
                </a:lnTo>
                <a:lnTo>
                  <a:pt x="0" y="1928170"/>
                </a:lnTo>
                <a:lnTo>
                  <a:pt x="0" y="0"/>
                </a:lnTo>
                <a:close/>
              </a:path>
            </a:pathLst>
          </a:custGeom>
          <a:blipFill>
            <a:blip r:embed="rId7"/>
            <a:stretch>
              <a:fillRect l="0" t="-117" r="0" b="0"/>
            </a:stretch>
          </a:blipFill>
        </p:spPr>
      </p:sp>
      <p:sp>
        <p:nvSpPr>
          <p:cNvPr name="Freeform 8" id="8"/>
          <p:cNvSpPr/>
          <p:nvPr/>
        </p:nvSpPr>
        <p:spPr>
          <a:xfrm flipH="false" flipV="false" rot="0">
            <a:off x="12300449" y="4102307"/>
            <a:ext cx="2291831" cy="2082386"/>
          </a:xfrm>
          <a:custGeom>
            <a:avLst/>
            <a:gdLst/>
            <a:ahLst/>
            <a:cxnLst/>
            <a:rect r="r" b="b" t="t" l="l"/>
            <a:pathLst>
              <a:path h="2082386" w="2291831">
                <a:moveTo>
                  <a:pt x="0" y="0"/>
                </a:moveTo>
                <a:lnTo>
                  <a:pt x="2291832" y="0"/>
                </a:lnTo>
                <a:lnTo>
                  <a:pt x="2291832" y="2082386"/>
                </a:lnTo>
                <a:lnTo>
                  <a:pt x="0" y="2082386"/>
                </a:lnTo>
                <a:lnTo>
                  <a:pt x="0" y="0"/>
                </a:lnTo>
                <a:close/>
              </a:path>
            </a:pathLst>
          </a:custGeom>
          <a:blipFill>
            <a:blip r:embed="rId8"/>
            <a:stretch>
              <a:fillRect l="-29804" t="0" r="-31726" b="0"/>
            </a:stretch>
          </a:blipFill>
        </p:spPr>
      </p:sp>
      <p:sp>
        <p:nvSpPr>
          <p:cNvPr name="TextBox 9" id="9"/>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Tools</a:t>
            </a:r>
          </a:p>
        </p:txBody>
      </p:sp>
      <p:sp>
        <p:nvSpPr>
          <p:cNvPr name="TextBox 10" id="10"/>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11" id="11"/>
          <p:cNvSpPr txBox="true"/>
          <p:nvPr/>
        </p:nvSpPr>
        <p:spPr>
          <a:xfrm rot="0">
            <a:off x="3467624" y="6127543"/>
            <a:ext cx="3298142"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Visual Studio Code</a:t>
            </a:r>
          </a:p>
        </p:txBody>
      </p:sp>
      <p:sp>
        <p:nvSpPr>
          <p:cNvPr name="TextBox 12" id="12"/>
          <p:cNvSpPr txBox="true"/>
          <p:nvPr/>
        </p:nvSpPr>
        <p:spPr>
          <a:xfrm rot="0">
            <a:off x="8828310" y="6127543"/>
            <a:ext cx="63138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Git</a:t>
            </a:r>
          </a:p>
        </p:txBody>
      </p:sp>
      <p:sp>
        <p:nvSpPr>
          <p:cNvPr name="TextBox 13" id="13"/>
          <p:cNvSpPr txBox="true"/>
          <p:nvPr/>
        </p:nvSpPr>
        <p:spPr>
          <a:xfrm rot="0">
            <a:off x="12805769" y="6127543"/>
            <a:ext cx="128119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GitHub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336033" y="3826444"/>
            <a:ext cx="4328532" cy="1777524"/>
          </a:xfrm>
          <a:custGeom>
            <a:avLst/>
            <a:gdLst/>
            <a:ahLst/>
            <a:cxnLst/>
            <a:rect r="r" b="b" t="t" l="l"/>
            <a:pathLst>
              <a:path h="1777524" w="4328532">
                <a:moveTo>
                  <a:pt x="0" y="0"/>
                </a:moveTo>
                <a:lnTo>
                  <a:pt x="4328532" y="0"/>
                </a:lnTo>
                <a:lnTo>
                  <a:pt x="4328532" y="1777525"/>
                </a:lnTo>
                <a:lnTo>
                  <a:pt x="0" y="1777525"/>
                </a:lnTo>
                <a:lnTo>
                  <a:pt x="0" y="0"/>
                </a:lnTo>
                <a:close/>
              </a:path>
            </a:pathLst>
          </a:custGeom>
          <a:blipFill>
            <a:blip r:embed="rId6"/>
            <a:stretch>
              <a:fillRect l="0" t="0" r="0" b="0"/>
            </a:stretch>
          </a:blipFill>
        </p:spPr>
      </p:sp>
      <p:sp>
        <p:nvSpPr>
          <p:cNvPr name="Freeform 7" id="7"/>
          <p:cNvSpPr/>
          <p:nvPr/>
        </p:nvSpPr>
        <p:spPr>
          <a:xfrm flipH="false" flipV="false" rot="0">
            <a:off x="6763723" y="3826444"/>
            <a:ext cx="4056201" cy="1777524"/>
          </a:xfrm>
          <a:custGeom>
            <a:avLst/>
            <a:gdLst/>
            <a:ahLst/>
            <a:cxnLst/>
            <a:rect r="r" b="b" t="t" l="l"/>
            <a:pathLst>
              <a:path h="1777524" w="4056201">
                <a:moveTo>
                  <a:pt x="0" y="0"/>
                </a:moveTo>
                <a:lnTo>
                  <a:pt x="4056201" y="0"/>
                </a:lnTo>
                <a:lnTo>
                  <a:pt x="4056201" y="1777525"/>
                </a:lnTo>
                <a:lnTo>
                  <a:pt x="0" y="1777525"/>
                </a:lnTo>
                <a:lnTo>
                  <a:pt x="0" y="0"/>
                </a:lnTo>
                <a:close/>
              </a:path>
            </a:pathLst>
          </a:custGeom>
          <a:blipFill>
            <a:blip r:embed="rId7"/>
            <a:stretch>
              <a:fillRect l="0" t="0" r="0" b="0"/>
            </a:stretch>
          </a:blipFill>
        </p:spPr>
      </p:sp>
      <p:sp>
        <p:nvSpPr>
          <p:cNvPr name="Freeform 8" id="8"/>
          <p:cNvSpPr/>
          <p:nvPr/>
        </p:nvSpPr>
        <p:spPr>
          <a:xfrm flipH="false" flipV="false" rot="0">
            <a:off x="1336033" y="6527894"/>
            <a:ext cx="4328532" cy="1777524"/>
          </a:xfrm>
          <a:custGeom>
            <a:avLst/>
            <a:gdLst/>
            <a:ahLst/>
            <a:cxnLst/>
            <a:rect r="r" b="b" t="t" l="l"/>
            <a:pathLst>
              <a:path h="1777524" w="4328532">
                <a:moveTo>
                  <a:pt x="0" y="0"/>
                </a:moveTo>
                <a:lnTo>
                  <a:pt x="4328532" y="0"/>
                </a:lnTo>
                <a:lnTo>
                  <a:pt x="4328532" y="1777524"/>
                </a:lnTo>
                <a:lnTo>
                  <a:pt x="0" y="1777524"/>
                </a:lnTo>
                <a:lnTo>
                  <a:pt x="0" y="0"/>
                </a:lnTo>
                <a:close/>
              </a:path>
            </a:pathLst>
          </a:custGeom>
          <a:blipFill>
            <a:blip r:embed="rId8"/>
            <a:stretch>
              <a:fillRect l="0" t="0" r="-51014" b="0"/>
            </a:stretch>
          </a:blipFill>
        </p:spPr>
      </p:sp>
      <p:sp>
        <p:nvSpPr>
          <p:cNvPr name="Freeform 9" id="9"/>
          <p:cNvSpPr/>
          <p:nvPr/>
        </p:nvSpPr>
        <p:spPr>
          <a:xfrm flipH="false" flipV="false" rot="0">
            <a:off x="6818241" y="6527894"/>
            <a:ext cx="4001682" cy="1777524"/>
          </a:xfrm>
          <a:custGeom>
            <a:avLst/>
            <a:gdLst/>
            <a:ahLst/>
            <a:cxnLst/>
            <a:rect r="r" b="b" t="t" l="l"/>
            <a:pathLst>
              <a:path h="1777524" w="4001682">
                <a:moveTo>
                  <a:pt x="0" y="0"/>
                </a:moveTo>
                <a:lnTo>
                  <a:pt x="4001683" y="0"/>
                </a:lnTo>
                <a:lnTo>
                  <a:pt x="4001683" y="1777524"/>
                </a:lnTo>
                <a:lnTo>
                  <a:pt x="0" y="1777524"/>
                </a:lnTo>
                <a:lnTo>
                  <a:pt x="0" y="0"/>
                </a:lnTo>
                <a:close/>
              </a:path>
            </a:pathLst>
          </a:custGeom>
          <a:blipFill>
            <a:blip r:embed="rId9"/>
            <a:stretch>
              <a:fillRect l="0" t="0" r="-29249" b="-8155"/>
            </a:stretch>
          </a:blipFill>
        </p:spPr>
      </p:sp>
      <p:sp>
        <p:nvSpPr>
          <p:cNvPr name="Freeform 10" id="10"/>
          <p:cNvSpPr/>
          <p:nvPr/>
        </p:nvSpPr>
        <p:spPr>
          <a:xfrm flipH="false" flipV="false" rot="0">
            <a:off x="11919082" y="6527894"/>
            <a:ext cx="4676653" cy="1796574"/>
          </a:xfrm>
          <a:custGeom>
            <a:avLst/>
            <a:gdLst/>
            <a:ahLst/>
            <a:cxnLst/>
            <a:rect r="r" b="b" t="t" l="l"/>
            <a:pathLst>
              <a:path h="1796574" w="4676653">
                <a:moveTo>
                  <a:pt x="0" y="0"/>
                </a:moveTo>
                <a:lnTo>
                  <a:pt x="4676652" y="0"/>
                </a:lnTo>
                <a:lnTo>
                  <a:pt x="4676652" y="1796574"/>
                </a:lnTo>
                <a:lnTo>
                  <a:pt x="0" y="1796574"/>
                </a:lnTo>
                <a:lnTo>
                  <a:pt x="0" y="0"/>
                </a:lnTo>
                <a:close/>
              </a:path>
            </a:pathLst>
          </a:custGeom>
          <a:blipFill>
            <a:blip r:embed="rId10"/>
            <a:stretch>
              <a:fillRect l="0" t="0" r="-13047" b="-7115"/>
            </a:stretch>
          </a:blipFill>
        </p:spPr>
      </p:sp>
      <p:sp>
        <p:nvSpPr>
          <p:cNvPr name="Freeform 11" id="11"/>
          <p:cNvSpPr/>
          <p:nvPr/>
        </p:nvSpPr>
        <p:spPr>
          <a:xfrm flipH="false" flipV="false" rot="0">
            <a:off x="11919082" y="3826444"/>
            <a:ext cx="4676653" cy="1791851"/>
          </a:xfrm>
          <a:custGeom>
            <a:avLst/>
            <a:gdLst/>
            <a:ahLst/>
            <a:cxnLst/>
            <a:rect r="r" b="b" t="t" l="l"/>
            <a:pathLst>
              <a:path h="1791851" w="4676653">
                <a:moveTo>
                  <a:pt x="0" y="0"/>
                </a:moveTo>
                <a:lnTo>
                  <a:pt x="4676652" y="0"/>
                </a:lnTo>
                <a:lnTo>
                  <a:pt x="4676652" y="1791851"/>
                </a:lnTo>
                <a:lnTo>
                  <a:pt x="0" y="1791851"/>
                </a:lnTo>
                <a:lnTo>
                  <a:pt x="0" y="0"/>
                </a:lnTo>
                <a:close/>
              </a:path>
            </a:pathLst>
          </a:custGeom>
          <a:blipFill>
            <a:blip r:embed="rId11"/>
            <a:stretch>
              <a:fillRect l="-2418" t="0" r="-8075" b="0"/>
            </a:stretch>
          </a:blipFill>
        </p:spPr>
      </p:sp>
      <p:sp>
        <p:nvSpPr>
          <p:cNvPr name="TextBox 12" id="12"/>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Install Ekstension</a:t>
            </a:r>
          </a:p>
        </p:txBody>
      </p:sp>
      <p:sp>
        <p:nvSpPr>
          <p:cNvPr name="TextBox 13" id="13"/>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14" id="14"/>
          <p:cNvSpPr txBox="true"/>
          <p:nvPr/>
        </p:nvSpPr>
        <p:spPr>
          <a:xfrm rot="0">
            <a:off x="1659188" y="5561145"/>
            <a:ext cx="368222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Color the Name Tag</a:t>
            </a:r>
          </a:p>
        </p:txBody>
      </p:sp>
      <p:sp>
        <p:nvSpPr>
          <p:cNvPr name="TextBox 15" id="15"/>
          <p:cNvSpPr txBox="true"/>
          <p:nvPr/>
        </p:nvSpPr>
        <p:spPr>
          <a:xfrm rot="0">
            <a:off x="7695180" y="5546819"/>
            <a:ext cx="2193287"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Live Server</a:t>
            </a:r>
          </a:p>
        </p:txBody>
      </p:sp>
      <p:sp>
        <p:nvSpPr>
          <p:cNvPr name="TextBox 16" id="16"/>
          <p:cNvSpPr txBox="true"/>
          <p:nvPr/>
        </p:nvSpPr>
        <p:spPr>
          <a:xfrm rot="0">
            <a:off x="12513416" y="5561145"/>
            <a:ext cx="3487985"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Auto Complete Tag</a:t>
            </a:r>
          </a:p>
        </p:txBody>
      </p:sp>
      <p:sp>
        <p:nvSpPr>
          <p:cNvPr name="TextBox 17" id="17"/>
          <p:cNvSpPr txBox="true"/>
          <p:nvPr/>
        </p:nvSpPr>
        <p:spPr>
          <a:xfrm rot="0">
            <a:off x="2819647" y="8267318"/>
            <a:ext cx="1361305"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Prettier</a:t>
            </a:r>
          </a:p>
        </p:txBody>
      </p:sp>
      <p:sp>
        <p:nvSpPr>
          <p:cNvPr name="TextBox 18" id="18"/>
          <p:cNvSpPr txBox="true"/>
          <p:nvPr/>
        </p:nvSpPr>
        <p:spPr>
          <a:xfrm rot="0">
            <a:off x="7174117" y="8248268"/>
            <a:ext cx="328993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Auto Rename Tag</a:t>
            </a:r>
          </a:p>
        </p:txBody>
      </p:sp>
      <p:sp>
        <p:nvSpPr>
          <p:cNvPr name="TextBox 19" id="19"/>
          <p:cNvSpPr txBox="true"/>
          <p:nvPr/>
        </p:nvSpPr>
        <p:spPr>
          <a:xfrm rot="0">
            <a:off x="12904299" y="8267318"/>
            <a:ext cx="328993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Auto Close Tag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Freeform 6" id="6"/>
          <p:cNvSpPr/>
          <p:nvPr/>
        </p:nvSpPr>
        <p:spPr>
          <a:xfrm flipH="false" flipV="false" rot="0">
            <a:off x="1336033" y="3826444"/>
            <a:ext cx="6772762" cy="2529465"/>
          </a:xfrm>
          <a:custGeom>
            <a:avLst/>
            <a:gdLst/>
            <a:ahLst/>
            <a:cxnLst/>
            <a:rect r="r" b="b" t="t" l="l"/>
            <a:pathLst>
              <a:path h="2529465" w="6772762">
                <a:moveTo>
                  <a:pt x="0" y="0"/>
                </a:moveTo>
                <a:lnTo>
                  <a:pt x="6772762" y="0"/>
                </a:lnTo>
                <a:lnTo>
                  <a:pt x="6772762" y="2529465"/>
                </a:lnTo>
                <a:lnTo>
                  <a:pt x="0" y="2529465"/>
                </a:lnTo>
                <a:lnTo>
                  <a:pt x="0" y="0"/>
                </a:lnTo>
                <a:close/>
              </a:path>
            </a:pathLst>
          </a:custGeom>
          <a:blipFill>
            <a:blip r:embed="rId6"/>
            <a:stretch>
              <a:fillRect l="0" t="0" r="-253" b="-2135"/>
            </a:stretch>
          </a:blipFill>
        </p:spPr>
      </p:sp>
      <p:sp>
        <p:nvSpPr>
          <p:cNvPr name="Freeform 7" id="7"/>
          <p:cNvSpPr/>
          <p:nvPr/>
        </p:nvSpPr>
        <p:spPr>
          <a:xfrm flipH="false" flipV="false" rot="0">
            <a:off x="9144000" y="3826444"/>
            <a:ext cx="8115300" cy="2529465"/>
          </a:xfrm>
          <a:custGeom>
            <a:avLst/>
            <a:gdLst/>
            <a:ahLst/>
            <a:cxnLst/>
            <a:rect r="r" b="b" t="t" l="l"/>
            <a:pathLst>
              <a:path h="2529465" w="8115300">
                <a:moveTo>
                  <a:pt x="0" y="0"/>
                </a:moveTo>
                <a:lnTo>
                  <a:pt x="8115300" y="0"/>
                </a:lnTo>
                <a:lnTo>
                  <a:pt x="8115300" y="2529465"/>
                </a:lnTo>
                <a:lnTo>
                  <a:pt x="0" y="2529465"/>
                </a:lnTo>
                <a:lnTo>
                  <a:pt x="0" y="0"/>
                </a:lnTo>
                <a:close/>
              </a:path>
            </a:pathLst>
          </a:custGeom>
          <a:blipFill>
            <a:blip r:embed="rId7"/>
            <a:stretch>
              <a:fillRect l="0" t="-2496" r="0" b="-4614"/>
            </a:stretch>
          </a:blipFill>
        </p:spPr>
      </p:sp>
      <p:sp>
        <p:nvSpPr>
          <p:cNvPr name="TextBox 8" id="8"/>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Install Ekstension</a:t>
            </a:r>
          </a:p>
        </p:txBody>
      </p:sp>
      <p:sp>
        <p:nvSpPr>
          <p:cNvPr name="TextBox 9" id="9"/>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10" id="10"/>
          <p:cNvSpPr txBox="true"/>
          <p:nvPr/>
        </p:nvSpPr>
        <p:spPr>
          <a:xfrm rot="0">
            <a:off x="2881304" y="6298759"/>
            <a:ext cx="3682221"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Material Icon Theme</a:t>
            </a:r>
          </a:p>
        </p:txBody>
      </p:sp>
      <p:sp>
        <p:nvSpPr>
          <p:cNvPr name="TextBox 11" id="11"/>
          <p:cNvSpPr txBox="true"/>
          <p:nvPr/>
        </p:nvSpPr>
        <p:spPr>
          <a:xfrm rot="0">
            <a:off x="11122076" y="6298759"/>
            <a:ext cx="4159148" cy="506730"/>
          </a:xfrm>
          <a:prstGeom prst="rect">
            <a:avLst/>
          </a:prstGeom>
        </p:spPr>
        <p:txBody>
          <a:bodyPr anchor="t" rtlCol="false" tIns="0" lIns="0" bIns="0" rIns="0">
            <a:spAutoFit/>
          </a:bodyPr>
          <a:lstStyle/>
          <a:p>
            <a:pPr algn="just">
              <a:lnSpc>
                <a:spcPts val="4259"/>
              </a:lnSpc>
            </a:pPr>
            <a:r>
              <a:rPr lang="en-US" sz="3000">
                <a:solidFill>
                  <a:srgbClr val="000000"/>
                </a:solidFill>
                <a:latin typeface="Open Sans"/>
                <a:ea typeface="Open Sans"/>
                <a:cs typeface="Open Sans"/>
                <a:sym typeface="Open Sans"/>
              </a:rPr>
              <a:t>Atom One Dark Theme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1694170"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Install &amp; Konfigurasi Git</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896507" y="3931219"/>
            <a:ext cx="14494987" cy="4240530"/>
          </a:xfrm>
          <a:prstGeom prst="rect">
            <a:avLst/>
          </a:prstGeom>
        </p:spPr>
        <p:txBody>
          <a:bodyPr anchor="t" rtlCol="false" tIns="0" lIns="0" bIns="0" rIns="0">
            <a:spAutoFit/>
          </a:bodyPr>
          <a:lstStyle/>
          <a:p>
            <a:pPr algn="ctr">
              <a:lnSpc>
                <a:spcPts val="4259"/>
              </a:lnSpc>
            </a:pPr>
            <a:r>
              <a:rPr lang="en-US" sz="3000">
                <a:solidFill>
                  <a:srgbClr val="000000"/>
                </a:solidFill>
                <a:latin typeface="Open Sans"/>
                <a:ea typeface="Open Sans"/>
                <a:cs typeface="Open Sans"/>
                <a:sym typeface="Open Sans"/>
              </a:rPr>
              <a:t>Kunjungi tautan ini :</a:t>
            </a:r>
          </a:p>
          <a:p>
            <a:pPr algn="ctr">
              <a:lnSpc>
                <a:spcPts val="4259"/>
              </a:lnSpc>
            </a:pPr>
            <a:r>
              <a:rPr lang="en-US" sz="3000">
                <a:solidFill>
                  <a:srgbClr val="000000"/>
                </a:solidFill>
                <a:latin typeface="Open Sans"/>
                <a:ea typeface="Open Sans"/>
                <a:cs typeface="Open Sans"/>
                <a:sym typeface="Open Sans"/>
              </a:rPr>
              <a:t>Youtube: </a:t>
            </a:r>
          </a:p>
          <a:p>
            <a:pPr algn="ctr">
              <a:lnSpc>
                <a:spcPts val="4259"/>
              </a:lnSpc>
            </a:pPr>
            <a:r>
              <a:rPr lang="en-US" b="true" sz="3000" i="true" u="sng">
                <a:solidFill>
                  <a:srgbClr val="000000"/>
                </a:solidFill>
                <a:latin typeface="Open Sans Bold Italics"/>
                <a:ea typeface="Open Sans Bold Italics"/>
                <a:cs typeface="Open Sans Bold Italics"/>
                <a:sym typeface="Open Sans Bold Italics"/>
                <a:hlinkClick r:id="rId6" tooltip="https://youtu.be/uIjoN19McGU?si=a_iun0wNJdEF1oHr"/>
              </a:rPr>
              <a:t>https://youtu.be/uIjoN19McGU?si=a_iun0wNJdEF1oHr</a:t>
            </a:r>
          </a:p>
          <a:p>
            <a:pPr algn="ctr">
              <a:lnSpc>
                <a:spcPts val="4259"/>
              </a:lnSpc>
            </a:pPr>
          </a:p>
          <a:p>
            <a:pPr algn="ctr">
              <a:lnSpc>
                <a:spcPts val="4259"/>
              </a:lnSpc>
            </a:pPr>
            <a:r>
              <a:rPr lang="en-US" sz="3000">
                <a:solidFill>
                  <a:srgbClr val="000000"/>
                </a:solidFill>
                <a:latin typeface="Open Sans"/>
                <a:ea typeface="Open Sans"/>
                <a:cs typeface="Open Sans"/>
                <a:sym typeface="Open Sans"/>
              </a:rPr>
              <a:t>Browser:</a:t>
            </a:r>
          </a:p>
          <a:p>
            <a:pPr algn="ctr">
              <a:lnSpc>
                <a:spcPts val="4259"/>
              </a:lnSpc>
            </a:pPr>
            <a:r>
              <a:rPr lang="en-US" b="true" sz="3000" i="true" u="sng">
                <a:solidFill>
                  <a:srgbClr val="000000"/>
                </a:solidFill>
                <a:latin typeface="Open Sans Bold Italics"/>
                <a:ea typeface="Open Sans Bold Italics"/>
                <a:cs typeface="Open Sans Bold Italics"/>
                <a:sym typeface="Open Sans Bold Italics"/>
                <a:hlinkClick r:id="rId7" tooltip="https://www.petanikode.com/git-install/"/>
              </a:rPr>
              <a:t>https://www.petanikode.com/git-install/</a:t>
            </a:r>
          </a:p>
          <a:p>
            <a:pPr algn="ctr">
              <a:lnSpc>
                <a:spcPts val="4259"/>
              </a:lnSpc>
            </a:pPr>
            <a:r>
              <a:rPr lang="en-US" sz="3000">
                <a:solidFill>
                  <a:srgbClr val="000000"/>
                </a:solidFill>
                <a:latin typeface="Open Sans"/>
                <a:ea typeface="Open Sans"/>
                <a:cs typeface="Open Sans"/>
                <a:sym typeface="Open Sans"/>
              </a:rPr>
              <a:t>atau</a:t>
            </a:r>
          </a:p>
          <a:p>
            <a:pPr algn="ctr">
              <a:lnSpc>
                <a:spcPts val="4259"/>
              </a:lnSpc>
            </a:pPr>
            <a:r>
              <a:rPr lang="en-US" b="true" sz="3000" i="true" u="sng">
                <a:solidFill>
                  <a:srgbClr val="000000"/>
                </a:solidFill>
                <a:latin typeface="Open Sans Bold Italics"/>
                <a:ea typeface="Open Sans Bold Italics"/>
                <a:cs typeface="Open Sans Bold Italics"/>
                <a:sym typeface="Open Sans Bold Italics"/>
                <a:hlinkClick r:id="rId8" tooltip="https://www.malasngoding.com/cara-install-dan-konfigurasi-git/"/>
              </a:rPr>
              <a:t>https://www.malasngoding.com/cara-install-dan-konfigurasi-git/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5" id="5"/>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
        <p:nvSpPr>
          <p:cNvPr name="TextBox 6" id="6"/>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Daftar Akun Github</a:t>
            </a:r>
          </a:p>
        </p:txBody>
      </p:sp>
      <p:sp>
        <p:nvSpPr>
          <p:cNvPr name="TextBox 7" id="7"/>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8" id="8"/>
          <p:cNvSpPr txBox="true"/>
          <p:nvPr/>
        </p:nvSpPr>
        <p:spPr>
          <a:xfrm rot="0">
            <a:off x="1896507" y="4150294"/>
            <a:ext cx="14494987" cy="3173730"/>
          </a:xfrm>
          <a:prstGeom prst="rect">
            <a:avLst/>
          </a:prstGeom>
        </p:spPr>
        <p:txBody>
          <a:bodyPr anchor="t" rtlCol="false" tIns="0" lIns="0" bIns="0" rIns="0">
            <a:spAutoFit/>
          </a:bodyPr>
          <a:lstStyle/>
          <a:p>
            <a:pPr algn="ctr">
              <a:lnSpc>
                <a:spcPts val="4259"/>
              </a:lnSpc>
            </a:pPr>
            <a:r>
              <a:rPr lang="en-US" sz="3000">
                <a:solidFill>
                  <a:srgbClr val="000000"/>
                </a:solidFill>
                <a:latin typeface="Open Sans"/>
                <a:ea typeface="Open Sans"/>
                <a:cs typeface="Open Sans"/>
                <a:sym typeface="Open Sans"/>
              </a:rPr>
              <a:t>Kunjungi tautan ini :</a:t>
            </a:r>
          </a:p>
          <a:p>
            <a:pPr algn="ctr">
              <a:lnSpc>
                <a:spcPts val="4259"/>
              </a:lnSpc>
            </a:pPr>
            <a:r>
              <a:rPr lang="en-US" sz="3000">
                <a:solidFill>
                  <a:srgbClr val="000000"/>
                </a:solidFill>
                <a:latin typeface="Open Sans"/>
                <a:ea typeface="Open Sans"/>
                <a:cs typeface="Open Sans"/>
                <a:sym typeface="Open Sans"/>
              </a:rPr>
              <a:t>Youtube:</a:t>
            </a:r>
          </a:p>
          <a:p>
            <a:pPr algn="ctr">
              <a:lnSpc>
                <a:spcPts val="4259"/>
              </a:lnSpc>
            </a:pPr>
            <a:r>
              <a:rPr lang="en-US" b="true" sz="3000" i="true" u="sng">
                <a:solidFill>
                  <a:srgbClr val="000000"/>
                </a:solidFill>
                <a:latin typeface="Open Sans Bold Italics"/>
                <a:ea typeface="Open Sans Bold Italics"/>
                <a:cs typeface="Open Sans Bold Italics"/>
                <a:sym typeface="Open Sans Bold Italics"/>
                <a:hlinkClick r:id="rId6" tooltip="https://youtu.be/67sGXuDOdLk?si=qAv8uKq1mfB2Ya6F"/>
              </a:rPr>
              <a:t>https://youtu.be/67sGXuDOdLk?si=qAv8uKq1mfB2Ya6F</a:t>
            </a:r>
          </a:p>
          <a:p>
            <a:pPr algn="ctr">
              <a:lnSpc>
                <a:spcPts val="4259"/>
              </a:lnSpc>
            </a:pPr>
          </a:p>
          <a:p>
            <a:pPr algn="ctr">
              <a:lnSpc>
                <a:spcPts val="4259"/>
              </a:lnSpc>
            </a:pPr>
            <a:r>
              <a:rPr lang="en-US" sz="3000">
                <a:solidFill>
                  <a:srgbClr val="000000"/>
                </a:solidFill>
                <a:latin typeface="Open Sans"/>
                <a:ea typeface="Open Sans"/>
                <a:cs typeface="Open Sans"/>
                <a:sym typeface="Open Sans"/>
              </a:rPr>
              <a:t>Browser:</a:t>
            </a:r>
          </a:p>
          <a:p>
            <a:pPr algn="ctr">
              <a:lnSpc>
                <a:spcPts val="4259"/>
              </a:lnSpc>
            </a:pPr>
            <a:r>
              <a:rPr lang="en-US" b="true" sz="3000" i="true" u="sng">
                <a:solidFill>
                  <a:srgbClr val="000000"/>
                </a:solidFill>
                <a:latin typeface="Open Sans Bold Italics"/>
                <a:ea typeface="Open Sans Bold Italics"/>
                <a:cs typeface="Open Sans Bold Italics"/>
                <a:sym typeface="Open Sans Bold Italics"/>
                <a:hlinkClick r:id="rId7" tooltip="https://id.wikihow.com/Membuat-Akun-GitHub"/>
              </a:rPr>
              <a:t>https://id.wikihow.com/Membuat-Akun-GitHub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034134" cy="10287000"/>
            <a:chOff x="0" y="0"/>
            <a:chExt cx="1589237" cy="2709333"/>
          </a:xfrm>
        </p:grpSpPr>
        <p:sp>
          <p:nvSpPr>
            <p:cNvPr name="Freeform 3" id="3"/>
            <p:cNvSpPr/>
            <p:nvPr/>
          </p:nvSpPr>
          <p:spPr>
            <a:xfrm flipH="false" flipV="false" rot="0">
              <a:off x="0" y="0"/>
              <a:ext cx="1589237" cy="2709333"/>
            </a:xfrm>
            <a:custGeom>
              <a:avLst/>
              <a:gdLst/>
              <a:ahLst/>
              <a:cxnLst/>
              <a:rect r="r" b="b" t="t" l="l"/>
              <a:pathLst>
                <a:path h="2709333" w="1589237">
                  <a:moveTo>
                    <a:pt x="0" y="0"/>
                  </a:moveTo>
                  <a:lnTo>
                    <a:pt x="1589237" y="0"/>
                  </a:lnTo>
                  <a:lnTo>
                    <a:pt x="1589237" y="2709333"/>
                  </a:lnTo>
                  <a:lnTo>
                    <a:pt x="0" y="2709333"/>
                  </a:lnTo>
                  <a:close/>
                </a:path>
              </a:pathLst>
            </a:custGeom>
            <a:solidFill>
              <a:srgbClr val="FFC963"/>
            </a:solidFill>
          </p:spPr>
        </p:sp>
        <p:sp>
          <p:nvSpPr>
            <p:cNvPr name="TextBox 4" id="4"/>
            <p:cNvSpPr txBox="true"/>
            <p:nvPr/>
          </p:nvSpPr>
          <p:spPr>
            <a:xfrm>
              <a:off x="0" y="47625"/>
              <a:ext cx="1589237" cy="2661708"/>
            </a:xfrm>
            <a:prstGeom prst="rect">
              <a:avLst/>
            </a:prstGeom>
          </p:spPr>
          <p:txBody>
            <a:bodyPr anchor="ctr" rtlCol="false" tIns="50800" lIns="50800" bIns="50800" rIns="50800"/>
            <a:lstStyle/>
            <a:p>
              <a:pPr algn="ctr">
                <a:lnSpc>
                  <a:spcPts val="1746"/>
                </a:lnSpc>
              </a:pPr>
            </a:p>
          </p:txBody>
        </p:sp>
      </p:grpSp>
      <p:sp>
        <p:nvSpPr>
          <p:cNvPr name="Freeform 5" id="5"/>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4"/>
            <a:stretch>
              <a:fillRect l="0" t="0" r="0" b="0"/>
            </a:stretch>
          </a:blipFill>
        </p:spPr>
      </p:sp>
      <p:sp>
        <p:nvSpPr>
          <p:cNvPr name="Freeform 7" id="7"/>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5"/>
            <a:stretch>
              <a:fillRect l="0" t="0" r="0" b="0"/>
            </a:stretch>
          </a:blipFill>
        </p:spPr>
      </p:sp>
      <p:sp>
        <p:nvSpPr>
          <p:cNvPr name="Freeform 8" id="8"/>
          <p:cNvSpPr/>
          <p:nvPr/>
        </p:nvSpPr>
        <p:spPr>
          <a:xfrm flipH="false" flipV="false" rot="0">
            <a:off x="4812192" y="2977596"/>
            <a:ext cx="4331808" cy="4331808"/>
          </a:xfrm>
          <a:custGeom>
            <a:avLst/>
            <a:gdLst/>
            <a:ahLst/>
            <a:cxnLst/>
            <a:rect r="r" b="b" t="t" l="l"/>
            <a:pathLst>
              <a:path h="4331808" w="4331808">
                <a:moveTo>
                  <a:pt x="0" y="0"/>
                </a:moveTo>
                <a:lnTo>
                  <a:pt x="4331808" y="0"/>
                </a:lnTo>
                <a:lnTo>
                  <a:pt x="4331808" y="4331808"/>
                </a:lnTo>
                <a:lnTo>
                  <a:pt x="0" y="4331808"/>
                </a:lnTo>
                <a:lnTo>
                  <a:pt x="0" y="0"/>
                </a:lnTo>
                <a:close/>
              </a:path>
            </a:pathLst>
          </a:custGeom>
          <a:blipFill>
            <a:blip r:embed="rId6"/>
            <a:stretch>
              <a:fillRect l="0" t="0" r="0" b="0"/>
            </a:stretch>
          </a:blipFill>
        </p:spPr>
      </p:sp>
      <p:sp>
        <p:nvSpPr>
          <p:cNvPr name="TextBox 9" id="9"/>
          <p:cNvSpPr txBox="true"/>
          <p:nvPr/>
        </p:nvSpPr>
        <p:spPr>
          <a:xfrm rot="0">
            <a:off x="9144000" y="4150995"/>
            <a:ext cx="8115300" cy="2175510"/>
          </a:xfrm>
          <a:prstGeom prst="rect">
            <a:avLst/>
          </a:prstGeom>
        </p:spPr>
        <p:txBody>
          <a:bodyPr anchor="t" rtlCol="false" tIns="0" lIns="0" bIns="0" rIns="0">
            <a:spAutoFit/>
          </a:bodyPr>
          <a:lstStyle/>
          <a:p>
            <a:pPr algn="l">
              <a:lnSpc>
                <a:spcPts val="7920"/>
              </a:lnSpc>
            </a:pPr>
            <a:r>
              <a:rPr lang="en-US" b="true" sz="9000">
                <a:solidFill>
                  <a:srgbClr val="FFC963"/>
                </a:solidFill>
                <a:latin typeface="Poppins Semi-Bold"/>
                <a:ea typeface="Poppins Semi-Bold"/>
                <a:cs typeface="Poppins Semi-Bold"/>
                <a:sym typeface="Poppins Semi-Bold"/>
              </a:rPr>
              <a:t>PENGENALANHTML</a:t>
            </a:r>
          </a:p>
        </p:txBody>
      </p:sp>
      <p:sp>
        <p:nvSpPr>
          <p:cNvPr name="TextBox 10" id="10"/>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Freeform 3" id="3"/>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45264" y="1899607"/>
            <a:ext cx="4814036" cy="3853674"/>
          </a:xfrm>
          <a:custGeom>
            <a:avLst/>
            <a:gdLst/>
            <a:ahLst/>
            <a:cxnLst/>
            <a:rect r="r" b="b" t="t" l="l"/>
            <a:pathLst>
              <a:path h="3853674" w="4814036">
                <a:moveTo>
                  <a:pt x="0" y="0"/>
                </a:moveTo>
                <a:lnTo>
                  <a:pt x="4814036" y="0"/>
                </a:lnTo>
                <a:lnTo>
                  <a:pt x="4814036" y="3853674"/>
                </a:lnTo>
                <a:lnTo>
                  <a:pt x="0" y="3853674"/>
                </a:lnTo>
                <a:lnTo>
                  <a:pt x="0" y="0"/>
                </a:lnTo>
                <a:close/>
              </a:path>
            </a:pathLst>
          </a:custGeom>
          <a:blipFill>
            <a:blip r:embed="rId4"/>
            <a:stretch>
              <a:fillRect l="0" t="-16413" r="0" b="-16413"/>
            </a:stretch>
          </a:blipFill>
        </p:spPr>
      </p:sp>
      <p:sp>
        <p:nvSpPr>
          <p:cNvPr name="TextBox 5" id="5"/>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Deskripsi HTML</a:t>
            </a:r>
          </a:p>
        </p:txBody>
      </p:sp>
      <p:sp>
        <p:nvSpPr>
          <p:cNvPr name="TextBox 6" id="6"/>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TextBox 7" id="7"/>
          <p:cNvSpPr txBox="true"/>
          <p:nvPr/>
        </p:nvSpPr>
        <p:spPr>
          <a:xfrm rot="0">
            <a:off x="1336033" y="5444806"/>
            <a:ext cx="15923267" cy="2420112"/>
          </a:xfrm>
          <a:prstGeom prst="rect">
            <a:avLst/>
          </a:prstGeom>
        </p:spPr>
        <p:txBody>
          <a:bodyPr anchor="t" rtlCol="false" tIns="0" lIns="0" bIns="0" rIns="0">
            <a:spAutoFit/>
          </a:bodyPr>
          <a:lstStyle/>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Mengontrol tampilan dari web page dan contentnya. </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Mempublikasikan document secara online sehingga bisa di akses dari seluruh dunia. </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Membuat online form yang bisa di gunakan untuk menangani pendaftaran, transaksi secara online. </a:t>
            </a:r>
          </a:p>
          <a:p>
            <a:pPr algn="just" marL="582930" indent="-291465" lvl="1">
              <a:lnSpc>
                <a:spcPts val="3833"/>
              </a:lnSpc>
              <a:buFont typeface="Arial"/>
              <a:buChar char="•"/>
            </a:pPr>
            <a:r>
              <a:rPr lang="en-US" sz="2700">
                <a:solidFill>
                  <a:srgbClr val="000000"/>
                </a:solidFill>
                <a:latin typeface="Open Sans"/>
                <a:ea typeface="Open Sans"/>
                <a:cs typeface="Open Sans"/>
                <a:sym typeface="Open Sans"/>
              </a:rPr>
              <a:t>Menambahkan object-object seperti image, audio, video dan lain-lain dalam document HTML. </a:t>
            </a:r>
          </a:p>
        </p:txBody>
      </p:sp>
      <p:sp>
        <p:nvSpPr>
          <p:cNvPr name="TextBox 8" id="8"/>
          <p:cNvSpPr txBox="true"/>
          <p:nvPr/>
        </p:nvSpPr>
        <p:spPr>
          <a:xfrm rot="0">
            <a:off x="1336033" y="3759769"/>
            <a:ext cx="9545580" cy="1448562"/>
          </a:xfrm>
          <a:prstGeom prst="rect">
            <a:avLst/>
          </a:prstGeom>
        </p:spPr>
        <p:txBody>
          <a:bodyPr anchor="t" rtlCol="false" tIns="0" lIns="0" bIns="0" rIns="0">
            <a:spAutoFit/>
          </a:bodyPr>
          <a:lstStyle/>
          <a:p>
            <a:pPr algn="just">
              <a:lnSpc>
                <a:spcPts val="3833"/>
              </a:lnSpc>
            </a:pPr>
            <a:r>
              <a:rPr lang="en-US" sz="2700">
                <a:solidFill>
                  <a:srgbClr val="000000"/>
                </a:solidFill>
                <a:latin typeface="Open Sans"/>
                <a:ea typeface="Open Sans"/>
                <a:cs typeface="Open Sans"/>
                <a:sym typeface="Open Sans"/>
              </a:rPr>
              <a:t>Hypertext Markup Language merupakan standard bahasa yang di gunakan untuk menampilkan document web. Yang bisa anda lakukan dengan HTML yaitu: </a:t>
            </a:r>
          </a:p>
        </p:txBody>
      </p:sp>
      <p:sp>
        <p:nvSpPr>
          <p:cNvPr name="Freeform 9" id="9"/>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5"/>
            <a:stretch>
              <a:fillRect l="0" t="0" r="0" b="0"/>
            </a:stretch>
          </a:blipFill>
        </p:spPr>
      </p:sp>
      <p:sp>
        <p:nvSpPr>
          <p:cNvPr name="Freeform 10" id="10"/>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336033" y="3426394"/>
            <a:ext cx="973931" cy="0"/>
          </a:xfrm>
          <a:prstGeom prst="line">
            <a:avLst/>
          </a:prstGeom>
          <a:ln cap="flat" w="95250">
            <a:solidFill>
              <a:srgbClr val="004AAD"/>
            </a:solidFill>
            <a:prstDash val="solid"/>
            <a:headEnd type="none" len="sm" w="sm"/>
            <a:tailEnd type="none" len="sm" w="sm"/>
          </a:ln>
        </p:spPr>
      </p:sp>
      <p:sp>
        <p:nvSpPr>
          <p:cNvPr name="TextBox 3" id="3"/>
          <p:cNvSpPr txBox="true"/>
          <p:nvPr/>
        </p:nvSpPr>
        <p:spPr>
          <a:xfrm rot="0">
            <a:off x="1336033" y="2187872"/>
            <a:ext cx="10964416" cy="842010"/>
          </a:xfrm>
          <a:prstGeom prst="rect">
            <a:avLst/>
          </a:prstGeom>
        </p:spPr>
        <p:txBody>
          <a:bodyPr anchor="t" rtlCol="false" tIns="0" lIns="0" bIns="0" rIns="0">
            <a:spAutoFit/>
          </a:bodyPr>
          <a:lstStyle/>
          <a:p>
            <a:pPr algn="l">
              <a:lnSpc>
                <a:spcPts val="5820"/>
              </a:lnSpc>
            </a:pPr>
            <a:r>
              <a:rPr lang="en-US" sz="6000" b="true">
                <a:solidFill>
                  <a:srgbClr val="000000"/>
                </a:solidFill>
                <a:latin typeface="Poppins Bold"/>
                <a:ea typeface="Poppins Bold"/>
                <a:cs typeface="Poppins Bold"/>
                <a:sym typeface="Poppins Bold"/>
              </a:rPr>
              <a:t>Sejarah HTML</a:t>
            </a:r>
          </a:p>
        </p:txBody>
      </p:sp>
      <p:sp>
        <p:nvSpPr>
          <p:cNvPr name="TextBox 4" id="4"/>
          <p:cNvSpPr txBox="true"/>
          <p:nvPr/>
        </p:nvSpPr>
        <p:spPr>
          <a:xfrm rot="0">
            <a:off x="1336033" y="3852358"/>
            <a:ext cx="15923267" cy="5630545"/>
          </a:xfrm>
          <a:prstGeom prst="rect">
            <a:avLst/>
          </a:prstGeom>
        </p:spPr>
        <p:txBody>
          <a:bodyPr anchor="t" rtlCol="false" tIns="0" lIns="0" bIns="0" rIns="0">
            <a:spAutoFit/>
          </a:bodyPr>
          <a:lstStyle/>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v1.0 : Mendukung peletakan image pada dokumen tanpa adanya wrapping, heading, hypertext, paragraph, cetak tebal dan miring pada penulisan text.</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v2.0 : (24 November 1995) Struktur HTML lebih tertata rapi dan mampu menampilkan form dokumen.</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v3.0 : HTML sudah bisa dipergunakan untuk meletakkan tabel dan gambar.</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v3.2 (14 Januari 1996) Fitur yang ada di versi ini diantaranya adalah gambar untuk background, tabel, style, frame, hingga teks di sekeliling gambar.  Jika di versi sebelumnya, Anda hanya bisa menggunakan HTML saja untuk pembuatan dokumen namun di versi ini tidak. Artinya, Anda bisa menggunakan script di luar HTML untuk kinerja HTML yang lebih baik atau untuk tujuan tertentu. Beberapa script HTML yang bisa dipergunakan diantaranya adalah Javascript dan VBScript.</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v4.0 (18 Desember 1997) Versi ini hadir dengan banyak perubahan dari v3.2. Beberapa diantaranya ada di tabel, link, image, text, meta, form dan imagemaps.</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v4.01 (5 Mei 2000) Ada perbaikan kesalahan minor (kecil). Dari struktur pada HTML yang ada di versi ini, membuat HTML v4.01 menjadi standarisasi elemen serta atribut script XHTML 1.0.</a:t>
            </a:r>
          </a:p>
          <a:p>
            <a:pPr algn="just" marL="431801" indent="-215900" lvl="1">
              <a:lnSpc>
                <a:spcPts val="2840"/>
              </a:lnSpc>
              <a:buAutoNum type="arabicPeriod" startAt="1"/>
            </a:pPr>
            <a:r>
              <a:rPr lang="en-US" sz="2000">
                <a:solidFill>
                  <a:srgbClr val="000000"/>
                </a:solidFill>
                <a:latin typeface="Open Sans"/>
                <a:ea typeface="Open Sans"/>
                <a:cs typeface="Open Sans"/>
                <a:sym typeface="Open Sans"/>
              </a:rPr>
              <a:t>HTML v5.0 (28 Oktober 2014) Versi HTML ini adalah menjadi dasar untuk pembuatan tampilan website dengan penggabungan HTML, CSS dan Javascript. Jika dibandingkan dengan versi 4 dan XHTML, HTML4 ini adalah best practice dari kedua versi tersebut. HTML5 ini lebih sederhana. Misalnya untuk bagian doc tipe, type atribut, meta tag character set (charset). Di HTML5 juga dilengkapi dengan fitur yang lebih baik. Beberapa fitur elemen seperti untuk menggambar 2D, memutar multimedia dan kontrol form. </a:t>
            </a:r>
          </a:p>
        </p:txBody>
      </p:sp>
      <p:sp>
        <p:nvSpPr>
          <p:cNvPr name="TextBox 5" id="5"/>
          <p:cNvSpPr txBox="true"/>
          <p:nvPr/>
        </p:nvSpPr>
        <p:spPr>
          <a:xfrm rot="0">
            <a:off x="14549264" y="1002825"/>
            <a:ext cx="2710036" cy="330200"/>
          </a:xfrm>
          <a:prstGeom prst="rect">
            <a:avLst/>
          </a:prstGeom>
        </p:spPr>
        <p:txBody>
          <a:bodyPr anchor="t" rtlCol="false" tIns="0" lIns="0" bIns="0" rIns="0">
            <a:spAutoFit/>
          </a:bodyPr>
          <a:lstStyle/>
          <a:p>
            <a:pPr algn="r">
              <a:lnSpc>
                <a:spcPts val="2424"/>
              </a:lnSpc>
            </a:pPr>
            <a:r>
              <a:rPr lang="en-US" sz="2499" b="true">
                <a:solidFill>
                  <a:srgbClr val="1E79AC"/>
                </a:solidFill>
                <a:latin typeface="Open Sans Bold"/>
                <a:ea typeface="Open Sans Bold"/>
                <a:cs typeface="Open Sans Bold"/>
                <a:sym typeface="Open Sans Bold"/>
              </a:rPr>
              <a:t>Academic Room</a:t>
            </a:r>
          </a:p>
        </p:txBody>
      </p:sp>
      <p:sp>
        <p:nvSpPr>
          <p:cNvPr name="Freeform 6" id="6"/>
          <p:cNvSpPr/>
          <p:nvPr/>
        </p:nvSpPr>
        <p:spPr>
          <a:xfrm flipH="false" flipV="false" rot="0">
            <a:off x="13965552" y="897494"/>
            <a:ext cx="583712" cy="493237"/>
          </a:xfrm>
          <a:custGeom>
            <a:avLst/>
            <a:gdLst/>
            <a:ahLst/>
            <a:cxnLst/>
            <a:rect r="r" b="b" t="t" l="l"/>
            <a:pathLst>
              <a:path h="493237" w="583712">
                <a:moveTo>
                  <a:pt x="0" y="0"/>
                </a:moveTo>
                <a:lnTo>
                  <a:pt x="583712" y="0"/>
                </a:lnTo>
                <a:lnTo>
                  <a:pt x="583712" y="493236"/>
                </a:lnTo>
                <a:lnTo>
                  <a:pt x="0" y="49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15249" y="719483"/>
            <a:ext cx="1560912" cy="887986"/>
          </a:xfrm>
          <a:custGeom>
            <a:avLst/>
            <a:gdLst/>
            <a:ahLst/>
            <a:cxnLst/>
            <a:rect r="r" b="b" t="t" l="l"/>
            <a:pathLst>
              <a:path h="887986" w="1560912">
                <a:moveTo>
                  <a:pt x="0" y="0"/>
                </a:moveTo>
                <a:lnTo>
                  <a:pt x="1560912" y="0"/>
                </a:lnTo>
                <a:lnTo>
                  <a:pt x="1560912" y="887985"/>
                </a:lnTo>
                <a:lnTo>
                  <a:pt x="0" y="887985"/>
                </a:lnTo>
                <a:lnTo>
                  <a:pt x="0" y="0"/>
                </a:lnTo>
                <a:close/>
              </a:path>
            </a:pathLst>
          </a:custGeom>
          <a:blipFill>
            <a:blip r:embed="rId4"/>
            <a:stretch>
              <a:fillRect l="0" t="0" r="0" b="0"/>
            </a:stretch>
          </a:blipFill>
        </p:spPr>
      </p:sp>
      <p:sp>
        <p:nvSpPr>
          <p:cNvPr name="Freeform 8" id="8"/>
          <p:cNvSpPr/>
          <p:nvPr/>
        </p:nvSpPr>
        <p:spPr>
          <a:xfrm flipH="false" flipV="false" rot="0">
            <a:off x="1931912" y="719483"/>
            <a:ext cx="904569" cy="887986"/>
          </a:xfrm>
          <a:custGeom>
            <a:avLst/>
            <a:gdLst/>
            <a:ahLst/>
            <a:cxnLst/>
            <a:rect r="r" b="b" t="t" l="l"/>
            <a:pathLst>
              <a:path h="887986" w="904569">
                <a:moveTo>
                  <a:pt x="0" y="0"/>
                </a:moveTo>
                <a:lnTo>
                  <a:pt x="904569" y="0"/>
                </a:lnTo>
                <a:lnTo>
                  <a:pt x="904569" y="887985"/>
                </a:lnTo>
                <a:lnTo>
                  <a:pt x="0" y="887985"/>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DAGP3SU0YNk</dc:identifier>
  <dcterms:modified xsi:type="dcterms:W3CDTF">2011-08-01T06:04:30Z</dcterms:modified>
  <cp:revision>1</cp:revision>
  <dc:title>Academic Room - Persiapan</dc:title>
</cp:coreProperties>
</file>