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7"/>
  </p:notesMasterIdLst>
  <p:handoutMasterIdLst>
    <p:handoutMasterId r:id="rId18"/>
  </p:handoutMasterIdLst>
  <p:sldIdLst>
    <p:sldId id="1163" r:id="rId5"/>
    <p:sldId id="1166" r:id="rId6"/>
    <p:sldId id="1167" r:id="rId7"/>
    <p:sldId id="1168" r:id="rId8"/>
    <p:sldId id="1169" r:id="rId9"/>
    <p:sldId id="1170" r:id="rId10"/>
    <p:sldId id="1171" r:id="rId11"/>
    <p:sldId id="1172" r:id="rId12"/>
    <p:sldId id="1173" r:id="rId13"/>
    <p:sldId id="1175" r:id="rId14"/>
    <p:sldId id="1162" r:id="rId15"/>
    <p:sldId id="1076" r:id="rId1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chEd 2013 Template layouts" id="{6DD5C800-9A2C-4823-B056-4AFFC9A97500}">
          <p14:sldIdLst>
            <p14:sldId id="1163"/>
            <p14:sldId id="1166"/>
            <p14:sldId id="1167"/>
            <p14:sldId id="1168"/>
            <p14:sldId id="1169"/>
            <p14:sldId id="1170"/>
            <p14:sldId id="1171"/>
            <p14:sldId id="1172"/>
            <p14:sldId id="1173"/>
            <p14:sldId id="1175"/>
          </p14:sldIdLst>
        </p14:section>
        <p14:section name="Compulsary Slides" id="{6925D2A1-AD53-4951-AB34-79DFA02CD676}">
          <p14:sldIdLst>
            <p14:sldId id="1162"/>
            <p14:sldId id="107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A00"/>
    <a:srgbClr val="0072C6"/>
    <a:srgbClr val="F25022"/>
    <a:srgbClr val="FFFFFF"/>
    <a:srgbClr val="007233"/>
    <a:srgbClr val="B4009E"/>
    <a:srgbClr val="B0B186"/>
    <a:srgbClr val="FF66FF"/>
    <a:srgbClr val="00000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6305" autoAdjust="0"/>
  </p:normalViewPr>
  <p:slideViewPr>
    <p:cSldViewPr snapToGrid="0">
      <p:cViewPr varScale="1">
        <p:scale>
          <a:sx n="90" d="100"/>
          <a:sy n="90" d="100"/>
        </p:scale>
        <p:origin x="504" y="96"/>
      </p:cViewPr>
      <p:guideLst>
        <p:guide orient="horz" pos="2203"/>
        <p:guide pos="3917"/>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p:scale>
          <a:sx n="41" d="100"/>
          <a:sy n="41" d="100"/>
        </p:scale>
        <p:origin x="4830" y="14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gradFill>
                  <a:gsLst>
                    <a:gs pos="1250">
                      <a:schemeClr val="tx1"/>
                    </a:gs>
                    <a:gs pos="100000">
                      <a:schemeClr val="tx1"/>
                    </a:gs>
                  </a:gsLst>
                  <a:lin ang="5400000" scaled="0"/>
                </a:gradFill>
                <a:latin typeface="Segoe UI" pitchFamily="34" charset="0"/>
              </a:rPr>
              <a:t>TechEd 2013</a:t>
            </a:r>
            <a:endParaRPr lang="en-US" dirty="0">
              <a:gradFill>
                <a:gsLst>
                  <a:gs pos="1250">
                    <a:schemeClr val="tx1"/>
                  </a:gs>
                  <a:gs pos="100000">
                    <a:schemeClr val="tx1"/>
                  </a:gs>
                </a:gsLst>
                <a:lin ang="5400000" scaled="0"/>
              </a:gradFill>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9/10/2013 5:56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gradFill>
                  <a:gsLst>
                    <a:gs pos="1250">
                      <a:schemeClr val="tx1"/>
                    </a:gs>
                    <a:gs pos="100000">
                      <a:schemeClr val="tx1"/>
                    </a:gs>
                  </a:gsLst>
                  <a:lin ang="5400000" scaled="0"/>
                </a:gradFill>
                <a:latin typeface="Segoe UI" pitchFamily="34" charset="0"/>
              </a:defRPr>
            </a:lvl1pPr>
          </a:lstStyle>
          <a:p>
            <a:r>
              <a:rPr lang="en-US" dirty="0" smtClean="0"/>
              <a:t>TechEd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9/10/2013 5:56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12</a:t>
            </a:fld>
            <a:endParaRPr lang="en-US" dirty="0">
              <a:solidFill>
                <a:prstClr val="black"/>
              </a:solidFill>
            </a:endParaRPr>
          </a:p>
        </p:txBody>
      </p:sp>
      <p:sp>
        <p:nvSpPr>
          <p:cNvPr id="11" name="Date Placeholder 10"/>
          <p:cNvSpPr>
            <a:spLocks noGrp="1"/>
          </p:cNvSpPr>
          <p:nvPr>
            <p:ph type="dt" idx="14"/>
          </p:nvPr>
        </p:nvSpPr>
        <p:spPr/>
        <p:txBody>
          <a:bodyPr/>
          <a:lstStyle/>
          <a:p>
            <a:fld id="{88A14CBB-3B41-4EA9-BAC8-6B73863190D9}" type="datetime8">
              <a:rPr lang="en-US" smtClean="0"/>
              <a:t>9/10/2013 5:56 PM</a:t>
            </a:fld>
            <a:endParaRPr lang="en-US" dirty="0"/>
          </a:p>
        </p:txBody>
      </p:sp>
      <p:sp>
        <p:nvSpPr>
          <p:cNvPr id="12" name="Footer Placeholder 11"/>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3" name="Header Placeholder 12"/>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512661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ssion Title Slide">
    <p:spTree>
      <p:nvGrpSpPr>
        <p:cNvPr id="1" name=""/>
        <p:cNvGrpSpPr/>
        <p:nvPr/>
      </p:nvGrpSpPr>
      <p:grpSpPr>
        <a:xfrm>
          <a:off x="0" y="0"/>
          <a:ext cx="0" cy="0"/>
          <a:chOff x="0" y="0"/>
          <a:chExt cx="0" cy="0"/>
        </a:xfrm>
      </p:grpSpPr>
      <p:sp>
        <p:nvSpPr>
          <p:cNvPr id="28" name="Rectangle 27"/>
          <p:cNvSpPr/>
          <p:nvPr userDrawn="1"/>
        </p:nvSpPr>
        <p:spPr bwMode="auto">
          <a:xfrm>
            <a:off x="-66" y="3943350"/>
            <a:ext cx="6687522"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userDrawn="1"/>
        </p:nvSpPr>
        <p:spPr bwMode="auto">
          <a:xfrm>
            <a:off x="6687458" y="3943350"/>
            <a:ext cx="3279251" cy="182880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userDrawn="1"/>
        </p:nvSpPr>
        <p:spPr bwMode="ltGray">
          <a:xfrm>
            <a:off x="-66" y="2125663"/>
            <a:ext cx="9966775"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Title 1"/>
          <p:cNvSpPr>
            <a:spLocks noGrp="1"/>
          </p:cNvSpPr>
          <p:nvPr>
            <p:ph type="title" hasCustomPrompt="1"/>
          </p:nvPr>
        </p:nvSpPr>
        <p:spPr>
          <a:xfrm>
            <a:off x="359999" y="2125678"/>
            <a:ext cx="9606709" cy="1828786"/>
          </a:xfrm>
          <a:noFill/>
        </p:spPr>
        <p:txBody>
          <a:bodyPr lIns="180000" tIns="180000" rIns="180000" bIns="180000" anchor="b" anchorCtr="0"/>
          <a:lstStyle>
            <a:lvl1pPr>
              <a:defRPr sz="3500" spc="-100" baseline="0">
                <a:gradFill>
                  <a:gsLst>
                    <a:gs pos="5833">
                      <a:srgbClr val="FFFFFF"/>
                    </a:gs>
                    <a:gs pos="18000">
                      <a:srgbClr val="FFFFFF"/>
                    </a:gs>
                  </a:gsLst>
                  <a:lin ang="5400000" scaled="0"/>
                </a:gradFill>
              </a:defRPr>
            </a:lvl1pPr>
          </a:lstStyle>
          <a:p>
            <a:r>
              <a:rPr lang="en-US" dirty="0" smtClean="0"/>
              <a:t>Session Title</a:t>
            </a:r>
            <a:endParaRPr lang="en-US" dirty="0"/>
          </a:p>
        </p:txBody>
      </p:sp>
      <p:sp>
        <p:nvSpPr>
          <p:cNvPr id="32" name="Text Placeholder 4"/>
          <p:cNvSpPr>
            <a:spLocks noGrp="1"/>
          </p:cNvSpPr>
          <p:nvPr>
            <p:ph type="body" sz="quarter" idx="12" hasCustomPrompt="1"/>
          </p:nvPr>
        </p:nvSpPr>
        <p:spPr>
          <a:xfrm>
            <a:off x="360001" y="3955786"/>
            <a:ext cx="6327456" cy="1828007"/>
          </a:xfrm>
          <a:noFill/>
        </p:spPr>
        <p:txBody>
          <a:bodyPr lIns="180000" tIns="180000" rIns="180000" bIns="180000">
            <a:noAutofit/>
          </a:bodyPr>
          <a:lstStyle>
            <a:lvl1pPr marL="0" indent="0">
              <a:spcBef>
                <a:spcPts val="0"/>
              </a:spcBef>
              <a:buNone/>
              <a:defRPr sz="35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120" name="Picture 1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515" y="339989"/>
            <a:ext cx="2574853" cy="1287427"/>
          </a:xfrm>
          <a:prstGeom prst="rect">
            <a:avLst/>
          </a:prstGeom>
        </p:spPr>
      </p:pic>
      <p:sp>
        <p:nvSpPr>
          <p:cNvPr id="121" name="Text Placeholder 4"/>
          <p:cNvSpPr>
            <a:spLocks noGrp="1"/>
          </p:cNvSpPr>
          <p:nvPr>
            <p:ph type="body" sz="quarter" idx="14" hasCustomPrompt="1"/>
          </p:nvPr>
        </p:nvSpPr>
        <p:spPr>
          <a:xfrm>
            <a:off x="6687457" y="3955786"/>
            <a:ext cx="3279251" cy="1828007"/>
          </a:xfrm>
          <a:noFill/>
        </p:spPr>
        <p:txBody>
          <a:bodyPr lIns="180000" tIns="180000" rIns="180000" bIns="180000">
            <a:noAutofit/>
          </a:bodyPr>
          <a:lstStyle>
            <a:lvl1pPr marL="0" indent="0">
              <a:spcBef>
                <a:spcPts val="0"/>
              </a:spcBef>
              <a:buNone/>
              <a:defRPr sz="3500" spc="0" baseline="0">
                <a:solidFill>
                  <a:schemeClr val="tx1"/>
                </a:solidFill>
                <a:latin typeface="+mj-lt"/>
              </a:defRPr>
            </a:lvl1pPr>
          </a:lstStyle>
          <a:p>
            <a:pPr lvl="0"/>
            <a:r>
              <a:rPr lang="en-US" dirty="0" smtClean="0"/>
              <a:t>ABC101</a:t>
            </a:r>
          </a:p>
        </p:txBody>
      </p:sp>
      <p:pic>
        <p:nvPicPr>
          <p:cNvPr id="35" name="Picture 3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97514" y="6236900"/>
            <a:ext cx="1552931" cy="332660"/>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61249" y="4053296"/>
            <a:ext cx="1106651" cy="1632985"/>
          </a:xfrm>
          <a:prstGeom prst="rect">
            <a:avLst/>
          </a:prstGeom>
        </p:spPr>
      </p:pic>
    </p:spTree>
    <p:extLst>
      <p:ext uri="{BB962C8B-B14F-4D97-AF65-F5344CB8AC3E}">
        <p14:creationId xmlns:p14="http://schemas.microsoft.com/office/powerpoint/2010/main" val="2306570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471908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Demo</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Optional Demo Title</a:t>
            </a:r>
          </a:p>
        </p:txBody>
      </p:sp>
    </p:spTree>
    <p:extLst>
      <p:ext uri="{BB962C8B-B14F-4D97-AF65-F5344CB8AC3E}">
        <p14:creationId xmlns:p14="http://schemas.microsoft.com/office/powerpoint/2010/main" val="17061196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Video</a:t>
            </a:r>
            <a:endParaRPr lang="en-US" dirty="0"/>
          </a:p>
        </p:txBody>
      </p:sp>
      <p:sp>
        <p:nvSpPr>
          <p:cNvPr id="3"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Optional Video Title</a:t>
            </a:r>
          </a:p>
        </p:txBody>
      </p:sp>
    </p:spTree>
    <p:extLst>
      <p:ext uri="{BB962C8B-B14F-4D97-AF65-F5344CB8AC3E}">
        <p14:creationId xmlns:p14="http://schemas.microsoft.com/office/powerpoint/2010/main" val="2827926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89" r:id="rId1"/>
    <p:sldLayoutId id="2147484185" r:id="rId2"/>
    <p:sldLayoutId id="2147484186" r:id="rId3"/>
    <p:sldLayoutId id="2147484130" r:id="rId4"/>
    <p:sldLayoutId id="2147484101" r:id="rId5"/>
    <p:sldLayoutId id="2147484102" r:id="rId6"/>
    <p:sldLayoutId id="2147484098" r:id="rId7"/>
    <p:sldLayoutId id="2147484092" r:id="rId8"/>
    <p:sldLayoutId id="2147484093" r:id="rId9"/>
    <p:sldLayoutId id="2147484127" r:id="rId10"/>
    <p:sldLayoutId id="2147484128" r:id="rId11"/>
    <p:sldLayoutId id="2147484129" r:id="rId12"/>
    <p:sldLayoutId id="2147484094" r:id="rId13"/>
    <p:sldLayoutId id="2147484193" r:id="rId14"/>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gif"/></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hyperlink" Target="http://gadgeteer.codeplex.com/releases" TargetMode="External"/><Relationship Id="rId3" Type="http://schemas.openxmlformats.org/officeDocument/2006/relationships/hyperlink" Target="http://bit.ly/getvstudio" TargetMode="External"/><Relationship Id="rId7" Type="http://schemas.openxmlformats.org/officeDocument/2006/relationships/hyperlink" Target="http://netduino.com/downloads/" TargetMode="External"/><Relationship Id="rId2" Type="http://schemas.openxmlformats.org/officeDocument/2006/relationships/hyperlink" Target="http://www.windows.com/" TargetMode="External"/><Relationship Id="rId1" Type="http://schemas.openxmlformats.org/officeDocument/2006/relationships/slideLayout" Target="../slideLayouts/slideLayout14.xml"/><Relationship Id="rId6" Type="http://schemas.openxmlformats.org/officeDocument/2006/relationships/hyperlink" Target="http://bit.ly/netmf43download" TargetMode="External"/><Relationship Id="rId11" Type="http://schemas.openxmlformats.org/officeDocument/2006/relationships/hyperlink" Target="http://bit.ly/wazsdkdownload" TargetMode="External"/><Relationship Id="rId5" Type="http://schemas.openxmlformats.org/officeDocument/2006/relationships/hyperlink" Target="http://bit.ly/netmf42download" TargetMode="External"/><Relationship Id="rId10" Type="http://schemas.openxmlformats.org/officeDocument/2006/relationships/hyperlink" Target="http://bit.ly/agentsdk" TargetMode="External"/><Relationship Id="rId4" Type="http://schemas.openxmlformats.org/officeDocument/2006/relationships/hyperlink" Target="http://bit.ly/netmf41download" TargetMode="External"/><Relationship Id="rId9" Type="http://schemas.openxmlformats.org/officeDocument/2006/relationships/hyperlink" Target="http://bit.ly/sytechsd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Implementing the Internet of Things </a:t>
            </a:r>
            <a:br>
              <a:rPr lang="en-NZ" dirty="0" smtClean="0"/>
            </a:br>
            <a:r>
              <a:rPr lang="en-NZ" dirty="0" smtClean="0"/>
              <a:t>using Windows Azure</a:t>
            </a:r>
            <a:endParaRPr lang="en-NZ" dirty="0"/>
          </a:p>
        </p:txBody>
      </p:sp>
      <p:sp>
        <p:nvSpPr>
          <p:cNvPr id="3" name="Text Placeholder 2"/>
          <p:cNvSpPr>
            <a:spLocks noGrp="1"/>
          </p:cNvSpPr>
          <p:nvPr>
            <p:ph type="body" sz="quarter" idx="12"/>
          </p:nvPr>
        </p:nvSpPr>
        <p:spPr/>
        <p:txBody>
          <a:bodyPr/>
          <a:lstStyle/>
          <a:p>
            <a:r>
              <a:rPr lang="en-NZ" dirty="0" smtClean="0"/>
              <a:t>Brady Gaster</a:t>
            </a:r>
            <a:endParaRPr lang="en-NZ" dirty="0"/>
          </a:p>
        </p:txBody>
      </p:sp>
      <p:sp>
        <p:nvSpPr>
          <p:cNvPr id="4" name="Text Placeholder 3"/>
          <p:cNvSpPr>
            <a:spLocks noGrp="1"/>
          </p:cNvSpPr>
          <p:nvPr>
            <p:ph type="body" sz="quarter" idx="14"/>
          </p:nvPr>
        </p:nvSpPr>
        <p:spPr/>
        <p:txBody>
          <a:bodyPr/>
          <a:lstStyle/>
          <a:p>
            <a:r>
              <a:rPr lang="en-NZ" dirty="0"/>
              <a:t>INO203</a:t>
            </a:r>
          </a:p>
        </p:txBody>
      </p:sp>
    </p:spTree>
    <p:extLst>
      <p:ext uri="{BB962C8B-B14F-4D97-AF65-F5344CB8AC3E}">
        <p14:creationId xmlns:p14="http://schemas.microsoft.com/office/powerpoint/2010/main" val="6233454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4" name="Rectangle 3"/>
          <p:cNvSpPr/>
          <p:nvPr/>
        </p:nvSpPr>
        <p:spPr bwMode="auto">
          <a:xfrm>
            <a:off x="373873" y="1356574"/>
            <a:ext cx="2911587" cy="1219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Pete Brown</a:t>
            </a:r>
            <a:b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b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10rem.net</a:t>
            </a:r>
          </a:p>
        </p:txBody>
      </p:sp>
      <p:sp>
        <p:nvSpPr>
          <p:cNvPr id="5" name="Rectangle 4"/>
          <p:cNvSpPr/>
          <p:nvPr/>
        </p:nvSpPr>
        <p:spPr bwMode="auto">
          <a:xfrm>
            <a:off x="373873" y="2651974"/>
            <a:ext cx="5622890" cy="12192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Gadgeteer Official Site</a:t>
            </a:r>
            <a:r>
              <a:rPr lang="en-US" sz="2400" dirty="0">
                <a:gradFill>
                  <a:gsLst>
                    <a:gs pos="0">
                      <a:srgbClr val="FFFFFF"/>
                    </a:gs>
                    <a:gs pos="100000">
                      <a:srgbClr val="FFFFFF"/>
                    </a:gs>
                  </a:gsLst>
                  <a:lin ang="5400000" scaled="0"/>
                </a:gradFill>
                <a:latin typeface="+mj-lt"/>
                <a:ea typeface="Segoe UI" pitchFamily="34" charset="0"/>
                <a:cs typeface="Segoe UI" pitchFamily="34" charset="0"/>
              </a:rPr>
              <a:t/>
            </a:r>
            <a:br>
              <a:rPr lang="en-US" sz="2400" dirty="0">
                <a:gradFill>
                  <a:gsLst>
                    <a:gs pos="0">
                      <a:srgbClr val="FFFFFF"/>
                    </a:gs>
                    <a:gs pos="100000">
                      <a:srgbClr val="FFFFFF"/>
                    </a:gs>
                  </a:gsLst>
                  <a:lin ang="5400000" scaled="0"/>
                </a:gradFill>
                <a:latin typeface="+mj-lt"/>
                <a:ea typeface="Segoe UI" pitchFamily="34" charset="0"/>
                <a:cs typeface="Segoe UI" pitchFamily="34" charset="0"/>
              </a:rPr>
            </a:br>
            <a:r>
              <a:rPr lang="en-US" sz="2400" dirty="0">
                <a:gradFill>
                  <a:gsLst>
                    <a:gs pos="0">
                      <a:srgbClr val="FFFFFF"/>
                    </a:gs>
                    <a:gs pos="100000">
                      <a:srgbClr val="FFFFFF"/>
                    </a:gs>
                  </a:gsLst>
                  <a:lin ang="5400000" scaled="0"/>
                </a:gradFill>
                <a:latin typeface="+mj-lt"/>
                <a:ea typeface="Segoe UI" pitchFamily="34" charset="0"/>
                <a:cs typeface="Segoe UI" pitchFamily="34" charset="0"/>
              </a:rPr>
              <a:t>http://www.netmf.com/gadgeteer/</a:t>
            </a:r>
            <a:endParaRPr lang="en-US" sz="24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Rectangle 5"/>
          <p:cNvSpPr/>
          <p:nvPr/>
        </p:nvSpPr>
        <p:spPr bwMode="auto">
          <a:xfrm>
            <a:off x="373872" y="3947374"/>
            <a:ext cx="5288373" cy="1219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Channel </a:t>
            </a:r>
            <a:r>
              <a:rPr lang="en-US" sz="2400" dirty="0">
                <a:gradFill>
                  <a:gsLst>
                    <a:gs pos="0">
                      <a:srgbClr val="FFFFFF"/>
                    </a:gs>
                    <a:gs pos="100000">
                      <a:srgbClr val="FFFFFF"/>
                    </a:gs>
                  </a:gsLst>
                  <a:lin ang="5400000" scaled="0"/>
                </a:gradFill>
                <a:latin typeface="+mj-lt"/>
                <a:ea typeface="Segoe UI" pitchFamily="34" charset="0"/>
                <a:cs typeface="Segoe UI" pitchFamily="34" charset="0"/>
              </a:rPr>
              <a:t>9 Coding for Fun</a:t>
            </a:r>
            <a:br>
              <a:rPr lang="en-US" sz="2400" dirty="0">
                <a:gradFill>
                  <a:gsLst>
                    <a:gs pos="0">
                      <a:srgbClr val="FFFFFF"/>
                    </a:gs>
                    <a:gs pos="100000">
                      <a:srgbClr val="FFFFFF"/>
                    </a:gs>
                  </a:gsLst>
                  <a:lin ang="5400000" scaled="0"/>
                </a:gradFill>
                <a:latin typeface="+mj-lt"/>
                <a:ea typeface="Segoe UI" pitchFamily="34" charset="0"/>
                <a:cs typeface="Segoe UI" pitchFamily="34" charset="0"/>
              </a:rPr>
            </a:br>
            <a:r>
              <a:rPr lang="en-US" sz="2400" dirty="0">
                <a:gradFill>
                  <a:gsLst>
                    <a:gs pos="0">
                      <a:srgbClr val="FFFFFF"/>
                    </a:gs>
                    <a:gs pos="100000">
                      <a:srgbClr val="FFFFFF"/>
                    </a:gs>
                  </a:gsLst>
                  <a:lin ang="5400000" scaled="0"/>
                </a:gradFill>
                <a:latin typeface="+mj-lt"/>
                <a:ea typeface="Segoe UI" pitchFamily="34" charset="0"/>
                <a:cs typeface="Segoe UI" pitchFamily="34" charset="0"/>
              </a:rPr>
              <a:t>http://channel9.msdn.com/coding4fun</a:t>
            </a:r>
            <a:endParaRPr lang="en-US" sz="24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Rectangle 6"/>
          <p:cNvSpPr/>
          <p:nvPr/>
        </p:nvSpPr>
        <p:spPr bwMode="auto">
          <a:xfrm>
            <a:off x="3370521" y="1356574"/>
            <a:ext cx="7870104" cy="1219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mj-lt"/>
                <a:ea typeface="Segoe UI" pitchFamily="34" charset="0"/>
                <a:cs typeface="Segoe UI" pitchFamily="34" charset="0"/>
              </a:rPr>
              <a:t>GHI Forum</a:t>
            </a:r>
            <a:br>
              <a:rPr lang="en-US" sz="2400" dirty="0">
                <a:gradFill>
                  <a:gsLst>
                    <a:gs pos="0">
                      <a:srgbClr val="FFFFFF"/>
                    </a:gs>
                    <a:gs pos="100000">
                      <a:srgbClr val="FFFFFF"/>
                    </a:gs>
                  </a:gsLst>
                  <a:lin ang="5400000" scaled="0"/>
                </a:gradFill>
                <a:latin typeface="+mj-lt"/>
                <a:ea typeface="Segoe UI" pitchFamily="34" charset="0"/>
                <a:cs typeface="Segoe UI" pitchFamily="34" charset="0"/>
              </a:rPr>
            </a:br>
            <a:r>
              <a:rPr lang="en-US" sz="2400" dirty="0">
                <a:gradFill>
                  <a:gsLst>
                    <a:gs pos="0">
                      <a:srgbClr val="FFFFFF"/>
                    </a:gs>
                    <a:gs pos="100000">
                      <a:srgbClr val="FFFFFF"/>
                    </a:gs>
                  </a:gsLst>
                  <a:lin ang="5400000" scaled="0"/>
                </a:gradFill>
                <a:latin typeface="+mj-lt"/>
                <a:ea typeface="Segoe UI" pitchFamily="34" charset="0"/>
                <a:cs typeface="Segoe UI" pitchFamily="34" charset="0"/>
              </a:rPr>
              <a:t>https://www.ghielectronics.com/community/forum</a:t>
            </a:r>
            <a:endParaRPr lang="en-US" sz="24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8" name="Rectangle 7"/>
          <p:cNvSpPr/>
          <p:nvPr/>
        </p:nvSpPr>
        <p:spPr bwMode="auto">
          <a:xfrm>
            <a:off x="6071191" y="2651974"/>
            <a:ext cx="5169434" cy="12192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latin typeface="+mj-lt"/>
                <a:ea typeface="Segoe UI" pitchFamily="34" charset="0"/>
                <a:cs typeface="Segoe UI" pitchFamily="34" charset="0"/>
              </a:rPr>
              <a:t>Netduino</a:t>
            </a:r>
            <a:r>
              <a:rPr lang="en-US" sz="2400" dirty="0">
                <a:gradFill>
                  <a:gsLst>
                    <a:gs pos="0">
                      <a:srgbClr val="FFFFFF"/>
                    </a:gs>
                    <a:gs pos="100000">
                      <a:srgbClr val="FFFFFF"/>
                    </a:gs>
                  </a:gsLst>
                  <a:lin ang="5400000" scaled="0"/>
                </a:gradFill>
                <a:latin typeface="+mj-lt"/>
                <a:ea typeface="Segoe UI" pitchFamily="34" charset="0"/>
                <a:cs typeface="Segoe UI" pitchFamily="34" charset="0"/>
              </a:rPr>
              <a:t> Forums</a:t>
            </a:r>
            <a:br>
              <a:rPr lang="en-US" sz="2400" dirty="0">
                <a:gradFill>
                  <a:gsLst>
                    <a:gs pos="0">
                      <a:srgbClr val="FFFFFF"/>
                    </a:gs>
                    <a:gs pos="100000">
                      <a:srgbClr val="FFFFFF"/>
                    </a:gs>
                  </a:gsLst>
                  <a:lin ang="5400000" scaled="0"/>
                </a:gradFill>
                <a:latin typeface="+mj-lt"/>
                <a:ea typeface="Segoe UI" pitchFamily="34" charset="0"/>
                <a:cs typeface="Segoe UI" pitchFamily="34" charset="0"/>
              </a:rPr>
            </a:br>
            <a:r>
              <a:rPr lang="en-US" sz="2400" dirty="0">
                <a:gradFill>
                  <a:gsLst>
                    <a:gs pos="0">
                      <a:srgbClr val="FFFFFF"/>
                    </a:gs>
                    <a:gs pos="100000">
                      <a:srgbClr val="FFFFFF"/>
                    </a:gs>
                  </a:gsLst>
                  <a:lin ang="5400000" scaled="0"/>
                </a:gradFill>
                <a:latin typeface="+mj-lt"/>
                <a:ea typeface="Segoe UI" pitchFamily="34" charset="0"/>
                <a:cs typeface="Segoe UI" pitchFamily="34" charset="0"/>
              </a:rPr>
              <a:t>http://forums.netduino.com/</a:t>
            </a:r>
            <a:endParaRPr lang="en-US" sz="24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 name="Rectangle 8"/>
          <p:cNvSpPr/>
          <p:nvPr/>
        </p:nvSpPr>
        <p:spPr bwMode="auto">
          <a:xfrm>
            <a:off x="5744308" y="3947374"/>
            <a:ext cx="5496316" cy="1219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G. </a:t>
            </a:r>
            <a:r>
              <a:rPr lang="en-US" sz="2400" dirty="0">
                <a:gradFill>
                  <a:gsLst>
                    <a:gs pos="0">
                      <a:srgbClr val="FFFFFF"/>
                    </a:gs>
                    <a:gs pos="100000">
                      <a:srgbClr val="FFFFFF"/>
                    </a:gs>
                  </a:gsLst>
                  <a:lin ang="5400000" scaled="0"/>
                </a:gradFill>
                <a:latin typeface="+mj-lt"/>
                <a:ea typeface="Segoe UI" pitchFamily="34" charset="0"/>
                <a:cs typeface="Segoe UI" pitchFamily="34" charset="0"/>
              </a:rPr>
              <a:t>Andrew Duthie</a:t>
            </a:r>
            <a:br>
              <a:rPr lang="en-US" sz="2400" dirty="0">
                <a:gradFill>
                  <a:gsLst>
                    <a:gs pos="0">
                      <a:srgbClr val="FFFFFF"/>
                    </a:gs>
                    <a:gs pos="100000">
                      <a:srgbClr val="FFFFFF"/>
                    </a:gs>
                  </a:gsLst>
                  <a:lin ang="5400000" scaled="0"/>
                </a:gradFill>
                <a:latin typeface="+mj-lt"/>
                <a:ea typeface="Segoe UI" pitchFamily="34" charset="0"/>
                <a:cs typeface="Segoe UI" pitchFamily="34" charset="0"/>
              </a:rPr>
            </a:br>
            <a:r>
              <a:rPr lang="en-US" sz="2400" dirty="0">
                <a:gradFill>
                  <a:gsLst>
                    <a:gs pos="0">
                      <a:srgbClr val="FFFFFF"/>
                    </a:gs>
                    <a:gs pos="100000">
                      <a:srgbClr val="FFFFFF"/>
                    </a:gs>
                  </a:gsLst>
                  <a:lin ang="5400000" scaled="0"/>
                </a:gradFill>
                <a:latin typeface="+mj-lt"/>
                <a:ea typeface="Segoe UI" pitchFamily="34" charset="0"/>
                <a:cs typeface="Segoe UI" pitchFamily="34" charset="0"/>
              </a:rPr>
              <a:t>http://</a:t>
            </a: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devhammer.net</a:t>
            </a:r>
          </a:p>
        </p:txBody>
      </p:sp>
      <p:sp>
        <p:nvSpPr>
          <p:cNvPr id="10" name="Rectangle 9"/>
          <p:cNvSpPr/>
          <p:nvPr/>
        </p:nvSpPr>
        <p:spPr bwMode="auto">
          <a:xfrm>
            <a:off x="373872" y="5242774"/>
            <a:ext cx="3670590" cy="12192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Agent Watch Official Site</a:t>
            </a:r>
            <a:r>
              <a:rPr lang="en-US" sz="2400" dirty="0">
                <a:gradFill>
                  <a:gsLst>
                    <a:gs pos="0">
                      <a:srgbClr val="FFFFFF"/>
                    </a:gs>
                    <a:gs pos="100000">
                      <a:srgbClr val="FFFFFF"/>
                    </a:gs>
                  </a:gsLst>
                  <a:lin ang="5400000" scaled="0"/>
                </a:gradFill>
                <a:latin typeface="+mj-lt"/>
                <a:ea typeface="Segoe UI" pitchFamily="34" charset="0"/>
                <a:cs typeface="Segoe UI" pitchFamily="34" charset="0"/>
              </a:rPr>
              <a:t/>
            </a:r>
            <a:br>
              <a:rPr lang="en-US" sz="2400" dirty="0">
                <a:gradFill>
                  <a:gsLst>
                    <a:gs pos="0">
                      <a:srgbClr val="FFFFFF"/>
                    </a:gs>
                    <a:gs pos="100000">
                      <a:srgbClr val="FFFFFF"/>
                    </a:gs>
                  </a:gsLst>
                  <a:lin ang="5400000" scaled="0"/>
                </a:gradFill>
                <a:latin typeface="+mj-lt"/>
                <a:ea typeface="Segoe UI" pitchFamily="34" charset="0"/>
                <a:cs typeface="Segoe UI" pitchFamily="34" charset="0"/>
              </a:rPr>
            </a:br>
            <a:r>
              <a:rPr lang="en-US" sz="2400" dirty="0">
                <a:gradFill>
                  <a:gsLst>
                    <a:gs pos="0">
                      <a:srgbClr val="FFFFFF"/>
                    </a:gs>
                    <a:gs pos="100000">
                      <a:srgbClr val="FFFFFF"/>
                    </a:gs>
                  </a:gsLst>
                  <a:lin ang="5400000" scaled="0"/>
                </a:gradFill>
                <a:latin typeface="+mj-lt"/>
                <a:ea typeface="Segoe UI" pitchFamily="34" charset="0"/>
                <a:cs typeface="Segoe UI" pitchFamily="34" charset="0"/>
              </a:rPr>
              <a:t>http://</a:t>
            </a: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agentwatches.com</a:t>
            </a:r>
          </a:p>
        </p:txBody>
      </p:sp>
      <p:sp>
        <p:nvSpPr>
          <p:cNvPr id="12" name="Rectangle 11"/>
          <p:cNvSpPr/>
          <p:nvPr/>
        </p:nvSpPr>
        <p:spPr bwMode="auto">
          <a:xfrm>
            <a:off x="4148704" y="5242774"/>
            <a:ext cx="7091920" cy="12192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Hanselman Tinkering with the Agent SDK</a:t>
            </a:r>
            <a:r>
              <a:rPr lang="en-US" sz="2400" dirty="0">
                <a:gradFill>
                  <a:gsLst>
                    <a:gs pos="0">
                      <a:srgbClr val="FFFFFF"/>
                    </a:gs>
                    <a:gs pos="100000">
                      <a:srgbClr val="FFFFFF"/>
                    </a:gs>
                  </a:gsLst>
                  <a:lin ang="5400000" scaled="0"/>
                </a:gradFill>
                <a:latin typeface="+mj-lt"/>
                <a:ea typeface="Segoe UI" pitchFamily="34" charset="0"/>
                <a:cs typeface="Segoe UI" pitchFamily="34" charset="0"/>
              </a:rPr>
              <a:t/>
            </a:r>
            <a:br>
              <a:rPr lang="en-US" sz="2400" dirty="0">
                <a:gradFill>
                  <a:gsLst>
                    <a:gs pos="0">
                      <a:srgbClr val="FFFFFF"/>
                    </a:gs>
                    <a:gs pos="100000">
                      <a:srgbClr val="FFFFFF"/>
                    </a:gs>
                  </a:gsLst>
                  <a:lin ang="5400000" scaled="0"/>
                </a:gradFill>
                <a:latin typeface="+mj-lt"/>
                <a:ea typeface="Segoe UI" pitchFamily="34" charset="0"/>
                <a:cs typeface="Segoe UI" pitchFamily="34" charset="0"/>
              </a:rPr>
            </a:br>
            <a:r>
              <a:rPr lang="en-US" sz="2400" dirty="0">
                <a:gradFill>
                  <a:gsLst>
                    <a:gs pos="0">
                      <a:srgbClr val="FFFFFF"/>
                    </a:gs>
                    <a:gs pos="100000">
                      <a:srgbClr val="FFFFFF"/>
                    </a:gs>
                  </a:gsLst>
                  <a:lin ang="5400000" scaled="0"/>
                </a:gradFill>
                <a:latin typeface="+mj-lt"/>
                <a:ea typeface="Segoe UI" pitchFamily="34" charset="0"/>
                <a:cs typeface="Segoe UI" pitchFamily="34" charset="0"/>
              </a:rPr>
              <a:t>http://bit.ly/scottagent</a:t>
            </a:r>
            <a:endParaRPr lang="en-US" sz="24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261896525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Evaluate this session and you could win instantly!</a:t>
            </a:r>
            <a:endParaRPr lang="en-NZ" dirty="0"/>
          </a:p>
        </p:txBody>
      </p:sp>
      <p:sp>
        <p:nvSpPr>
          <p:cNvPr id="4" name="Text Placeholder 3"/>
          <p:cNvSpPr>
            <a:spLocks noGrp="1"/>
          </p:cNvSpPr>
          <p:nvPr>
            <p:ph type="body" sz="quarter" idx="14"/>
          </p:nvPr>
        </p:nvSpPr>
        <p:spPr/>
        <p:txBody>
          <a:bodyPr/>
          <a:lstStyle/>
          <a:p>
            <a:r>
              <a:rPr lang="en-NZ" dirty="0" smtClean="0"/>
              <a:t>Head to...</a:t>
            </a:r>
          </a:p>
          <a:p>
            <a:r>
              <a:rPr lang="en-NZ" b="1" u="sng" dirty="0" smtClean="0"/>
              <a:t>aka.ms/</a:t>
            </a:r>
            <a:r>
              <a:rPr lang="en-NZ" b="1" u="sng" dirty="0" err="1" smtClean="0"/>
              <a:t>te</a:t>
            </a:r>
            <a:endParaRPr lang="en-NZ" b="1" u="sng" dirty="0"/>
          </a:p>
        </p:txBody>
      </p:sp>
      <p:pic>
        <p:nvPicPr>
          <p:cNvPr id="1026" name="Picture 2" descr="http://www.healthyworkstations.com/media/STOCKIMG/000347D2.JPG"/>
          <p:cNvPicPr>
            <a:picLocks noChangeAspect="1" noChangeArrowheads="1"/>
          </p:cNvPicPr>
          <p:nvPr/>
        </p:nvPicPr>
        <p:blipFill rotWithShape="1">
          <a:blip r:embed="rId2">
            <a:extLst>
              <a:ext uri="{28A0092B-C50C-407E-A947-70E740481C1C}">
                <a14:useLocalDpi xmlns:a14="http://schemas.microsoft.com/office/drawing/2010/main" val="0"/>
              </a:ext>
            </a:extLst>
          </a:blip>
          <a:srcRect l="10359" t="1771" r="9196" b="2930"/>
          <a:stretch/>
        </p:blipFill>
        <p:spPr bwMode="auto">
          <a:xfrm>
            <a:off x="4987474" y="4023899"/>
            <a:ext cx="1336355" cy="9088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atic.stuff.co.nz/files/MicrosoftWedgeMobileKeyboard"/>
          <p:cNvPicPr>
            <a:picLocks noChangeAspect="1" noChangeArrowheads="1"/>
          </p:cNvPicPr>
          <p:nvPr/>
        </p:nvPicPr>
        <p:blipFill rotWithShape="1">
          <a:blip r:embed="rId3">
            <a:extLst>
              <a:ext uri="{28A0092B-C50C-407E-A947-70E740481C1C}">
                <a14:useLocalDpi xmlns:a14="http://schemas.microsoft.com/office/drawing/2010/main" val="0"/>
              </a:ext>
            </a:extLst>
          </a:blip>
          <a:srcRect l="7660" t="9028" r="5138" b="19435"/>
          <a:stretch/>
        </p:blipFill>
        <p:spPr bwMode="auto">
          <a:xfrm>
            <a:off x="105244" y="4912651"/>
            <a:ext cx="1936478" cy="8024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jbhifi.co.nz/images/microsoft-lifechat-lx-2000-headset-sku-16013-larg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6193" y="4436499"/>
            <a:ext cx="844550" cy="11776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laptopshop.co.uk/blog/wp-content/uploads/2012/11/WedgeTouch-Mouse.jpg"/>
          <p:cNvPicPr>
            <a:picLocks noChangeAspect="1" noChangeArrowheads="1"/>
          </p:cNvPicPr>
          <p:nvPr/>
        </p:nvPicPr>
        <p:blipFill rotWithShape="1">
          <a:blip r:embed="rId5">
            <a:extLst>
              <a:ext uri="{28A0092B-C50C-407E-A947-70E740481C1C}">
                <a14:useLocalDpi xmlns:a14="http://schemas.microsoft.com/office/drawing/2010/main" val="0"/>
              </a:ext>
            </a:extLst>
          </a:blip>
          <a:srcRect l="9999" t="7857" r="5424" b="16788"/>
          <a:stretch/>
        </p:blipFill>
        <p:spPr bwMode="auto">
          <a:xfrm>
            <a:off x="2556672" y="4028869"/>
            <a:ext cx="1509712" cy="74282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images.bidorbuy.co.za/user_images/916/412916/412916_120523191100_MS.M2LF-00016.jpg"/>
          <p:cNvPicPr>
            <a:picLocks noChangeAspect="1" noChangeArrowheads="1"/>
          </p:cNvPicPr>
          <p:nvPr/>
        </p:nvPicPr>
        <p:blipFill rotWithShape="1">
          <a:blip r:embed="rId6">
            <a:extLst>
              <a:ext uri="{28A0092B-C50C-407E-A947-70E740481C1C}">
                <a14:useLocalDpi xmlns:a14="http://schemas.microsoft.com/office/drawing/2010/main" val="0"/>
              </a:ext>
            </a:extLst>
          </a:blip>
          <a:srcRect l="1518" t="28918" r="2041" b="18607"/>
          <a:stretch/>
        </p:blipFill>
        <p:spPr bwMode="auto">
          <a:xfrm>
            <a:off x="99091" y="4062590"/>
            <a:ext cx="2468930" cy="7478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cdn.slashgear.com/wp-content/uploads/2012/09/SCK_3Qback_2.jpg"/>
          <p:cNvPicPr>
            <a:picLocks noChangeAspect="1" noChangeArrowheads="1"/>
          </p:cNvPicPr>
          <p:nvPr/>
        </p:nvPicPr>
        <p:blipFill rotWithShape="1">
          <a:blip r:embed="rId7">
            <a:extLst>
              <a:ext uri="{28A0092B-C50C-407E-A947-70E740481C1C}">
                <a14:useLocalDpi xmlns:a14="http://schemas.microsoft.com/office/drawing/2010/main" val="0"/>
              </a:ext>
            </a:extLst>
          </a:blip>
          <a:srcRect l="2839" t="1997" r="500" b="2851"/>
          <a:stretch/>
        </p:blipFill>
        <p:spPr bwMode="auto">
          <a:xfrm>
            <a:off x="2007367" y="4742667"/>
            <a:ext cx="2059017" cy="101839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a.zi.cm/v23/media/catalog/product/cache/1/image/500x500/9df78eab33525d08d6e5fb8d27136e95/n/o/nokia-lumia-520-black_1.jpg"/>
          <p:cNvPicPr>
            <a:picLocks noChangeAspect="1" noChangeArrowheads="1"/>
          </p:cNvPicPr>
          <p:nvPr/>
        </p:nvPicPr>
        <p:blipFill rotWithShape="1">
          <a:blip r:embed="rId8">
            <a:extLst>
              <a:ext uri="{28A0092B-C50C-407E-A947-70E740481C1C}">
                <a14:useLocalDpi xmlns:a14="http://schemas.microsoft.com/office/drawing/2010/main" val="0"/>
              </a:ext>
            </a:extLst>
          </a:blip>
          <a:srcRect l="20280" r="20467"/>
          <a:stretch/>
        </p:blipFill>
        <p:spPr bwMode="auto">
          <a:xfrm>
            <a:off x="3987085" y="4020314"/>
            <a:ext cx="1006679" cy="1698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38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1580594"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2013 Microsoft </a:t>
            </a:r>
            <a:r>
              <a:rPr lang="en-US" sz="700" dirty="0" smtClean="0">
                <a:gradFill>
                  <a:gsLst>
                    <a:gs pos="0">
                      <a:schemeClr val="tx1"/>
                    </a:gs>
                    <a:gs pos="100000">
                      <a:schemeClr val="tx1"/>
                    </a:gs>
                  </a:gsLst>
                  <a:lin ang="5400000" scaled="0"/>
                </a:gradFill>
                <a:cs typeface="Segoe UI" pitchFamily="34" charset="0"/>
              </a:rPr>
              <a:t>Corporation. All </a:t>
            </a:r>
            <a:r>
              <a:rPr lang="en-US" sz="700" dirty="0">
                <a:gradFill>
                  <a:gsLst>
                    <a:gs pos="0">
                      <a:schemeClr val="tx1"/>
                    </a:gs>
                    <a:gs pos="100000">
                      <a:schemeClr val="tx1"/>
                    </a:gs>
                  </a:gsLst>
                  <a:lin ang="5400000" scaled="0"/>
                </a:gradFill>
                <a:cs typeface="Segoe UI" pitchFamily="34" charset="0"/>
              </a:rPr>
              <a:t>rights </a:t>
            </a:r>
            <a:r>
              <a:rPr lang="en-US" sz="700" dirty="0" smtClean="0">
                <a:gradFill>
                  <a:gsLst>
                    <a:gs pos="0">
                      <a:schemeClr val="tx1"/>
                    </a:gs>
                    <a:gs pos="100000">
                      <a:schemeClr val="tx1"/>
                    </a:gs>
                  </a:gsLst>
                  <a:lin ang="5400000" scaled="0"/>
                </a:gradFill>
                <a:cs typeface="Segoe UI" pitchFamily="34" charset="0"/>
              </a:rPr>
              <a:t>reserved.</a:t>
            </a:r>
          </a:p>
          <a:p>
            <a:pPr defTabSz="932290" eaLnBrk="0" hangingPunct="0"/>
            <a:r>
              <a:rPr lang="en-US" sz="700" dirty="0" smtClean="0">
                <a:gradFill>
                  <a:gsLst>
                    <a:gs pos="0">
                      <a:schemeClr val="tx1"/>
                    </a:gs>
                    <a:gs pos="100000">
                      <a:schemeClr val="tx1"/>
                    </a:gs>
                  </a:gsLst>
                  <a:lin ang="5400000" scaled="0"/>
                </a:gradFill>
                <a:cs typeface="Segoe UI" pitchFamily="34" charset="0"/>
              </a:rPr>
              <a:t>Microsoft</a:t>
            </a:r>
            <a:r>
              <a:rPr lang="en-US" sz="700" dirty="0">
                <a:gradFill>
                  <a:gsLst>
                    <a:gs pos="0">
                      <a:schemeClr val="tx1"/>
                    </a:gs>
                    <a:gs pos="100000">
                      <a:schemeClr val="tx1"/>
                    </a:gs>
                  </a:gsLst>
                  <a:lin ang="5400000" scaled="0"/>
                </a:gradFill>
                <a:cs typeface="Segoe UI" pitchFamily="34" charset="0"/>
              </a:rPr>
              <a:t>, Windows and other product names are or may be registered trademarks and/or trademarks in the U.S. and/or other </a:t>
            </a:r>
            <a:r>
              <a:rPr lang="en-US" sz="700" dirty="0" smtClean="0">
                <a:gradFill>
                  <a:gsLst>
                    <a:gs pos="0">
                      <a:schemeClr val="tx1"/>
                    </a:gs>
                    <a:gs pos="100000">
                      <a:schemeClr val="tx1"/>
                    </a:gs>
                  </a:gsLst>
                  <a:lin ang="5400000" scaled="0"/>
                </a:gradFill>
                <a:cs typeface="Segoe UI" pitchFamily="34" charset="0"/>
              </a:rPr>
              <a:t>countries.</a:t>
            </a:r>
          </a:p>
          <a:p>
            <a:pPr defTabSz="932290" eaLnBrk="0" hangingPunct="0"/>
            <a:r>
              <a:rPr lang="en-US" sz="700" dirty="0" smtClean="0">
                <a:gradFill>
                  <a:gsLst>
                    <a:gs pos="0">
                      <a:schemeClr val="tx1"/>
                    </a:gs>
                    <a:gs pos="100000">
                      <a:schemeClr val="tx1"/>
                    </a:gs>
                  </a:gsLst>
                  <a:lin ang="5400000" scaled="0"/>
                </a:gradFill>
                <a:cs typeface="Segoe UI" pitchFamily="34" charset="0"/>
              </a:rPr>
              <a:t>MICROSOFT </a:t>
            </a:r>
            <a:r>
              <a:rPr lang="en-US" sz="700" dirty="0">
                <a:gradFill>
                  <a:gsLst>
                    <a:gs pos="0">
                      <a:schemeClr val="tx1"/>
                    </a:gs>
                    <a:gs pos="100000">
                      <a:schemeClr val="tx1"/>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49270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Introductions</a:t>
            </a:r>
            <a:endParaRPr lang="en-US" dirty="0"/>
          </a:p>
        </p:txBody>
      </p:sp>
      <p:sp>
        <p:nvSpPr>
          <p:cNvPr id="6" name="Text Placeholder 5"/>
          <p:cNvSpPr>
            <a:spLocks noGrp="1"/>
          </p:cNvSpPr>
          <p:nvPr>
            <p:ph type="body" sz="quarter" idx="10"/>
          </p:nvPr>
        </p:nvSpPr>
        <p:spPr>
          <a:xfrm>
            <a:off x="274638" y="1212850"/>
            <a:ext cx="11887200" cy="572464"/>
          </a:xfrm>
        </p:spPr>
        <p:txBody>
          <a:bodyPr/>
          <a:lstStyle/>
          <a:p>
            <a:r>
              <a:rPr lang="en-US" sz="2800" dirty="0" smtClean="0"/>
              <a:t>It’d help if you had some context on who I am and what I do</a:t>
            </a:r>
            <a:endParaRPr lang="en-US" sz="2800" dirty="0"/>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037" y="1973261"/>
            <a:ext cx="2620358" cy="3810001"/>
          </a:xfrm>
          <a:prstGeom prst="rect">
            <a:avLst/>
          </a:prstGeom>
        </p:spPr>
      </p:pic>
      <p:sp>
        <p:nvSpPr>
          <p:cNvPr id="22" name="Rectangle 21"/>
          <p:cNvSpPr/>
          <p:nvPr/>
        </p:nvSpPr>
        <p:spPr bwMode="auto">
          <a:xfrm>
            <a:off x="3170237" y="1973262"/>
            <a:ext cx="3657600" cy="1219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Program Manager</a:t>
            </a:r>
          </a:p>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Windows Azure SDK</a:t>
            </a:r>
          </a:p>
        </p:txBody>
      </p:sp>
      <p:sp>
        <p:nvSpPr>
          <p:cNvPr id="28" name="Rectangle 27"/>
          <p:cNvSpPr/>
          <p:nvPr/>
        </p:nvSpPr>
        <p:spPr bwMode="auto">
          <a:xfrm>
            <a:off x="3170237" y="3268662"/>
            <a:ext cx="3657600" cy="12192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bradygaster.com</a:t>
            </a:r>
          </a:p>
        </p:txBody>
      </p:sp>
      <p:sp>
        <p:nvSpPr>
          <p:cNvPr id="29" name="Rectangle 28"/>
          <p:cNvSpPr/>
          <p:nvPr/>
        </p:nvSpPr>
        <p:spPr bwMode="auto">
          <a:xfrm>
            <a:off x="3170237" y="4564062"/>
            <a:ext cx="3657600" cy="1219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1 Wife, 2 Sons, </a:t>
            </a:r>
            <a:b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b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2 Chihuahuas</a:t>
            </a:r>
          </a:p>
        </p:txBody>
      </p:sp>
      <p:sp>
        <p:nvSpPr>
          <p:cNvPr id="30" name="Rectangle 29"/>
          <p:cNvSpPr/>
          <p:nvPr/>
        </p:nvSpPr>
        <p:spPr bwMode="auto">
          <a:xfrm>
            <a:off x="6904037" y="1973262"/>
            <a:ext cx="3657600" cy="1219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a:t>
            </a:r>
            <a:r>
              <a:rPr lang="en-US" sz="2400" dirty="0" err="1" smtClean="0">
                <a:gradFill>
                  <a:gsLst>
                    <a:gs pos="0">
                      <a:srgbClr val="FFFFFF"/>
                    </a:gs>
                    <a:gs pos="100000">
                      <a:srgbClr val="FFFFFF"/>
                    </a:gs>
                  </a:gsLst>
                  <a:lin ang="5400000" scaled="0"/>
                </a:gradFill>
                <a:latin typeface="+mj-lt"/>
                <a:ea typeface="Segoe UI" pitchFamily="34" charset="0"/>
                <a:cs typeface="Segoe UI" pitchFamily="34" charset="0"/>
              </a:rPr>
              <a:t>bradygaster</a:t>
            </a:r>
            <a:endParaRPr lang="en-US" sz="24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31" name="Rectangle 30"/>
          <p:cNvSpPr/>
          <p:nvPr/>
        </p:nvSpPr>
        <p:spPr bwMode="auto">
          <a:xfrm>
            <a:off x="6904037" y="3268662"/>
            <a:ext cx="3657600" cy="12192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bradyg@microsoft.com</a:t>
            </a:r>
          </a:p>
        </p:txBody>
      </p:sp>
      <p:sp>
        <p:nvSpPr>
          <p:cNvPr id="32" name="Rectangle 31"/>
          <p:cNvSpPr/>
          <p:nvPr/>
        </p:nvSpPr>
        <p:spPr bwMode="auto">
          <a:xfrm>
            <a:off x="6904037" y="4564062"/>
            <a:ext cx="3657600" cy="1219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2 Guitars, </a:t>
            </a:r>
            <a:b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b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3 Microcontrollers</a:t>
            </a:r>
          </a:p>
        </p:txBody>
      </p:sp>
    </p:spTree>
    <p:extLst>
      <p:ext uri="{BB962C8B-B14F-4D97-AF65-F5344CB8AC3E}">
        <p14:creationId xmlns:p14="http://schemas.microsoft.com/office/powerpoint/2010/main" val="271343203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Rectangle 3"/>
          <p:cNvSpPr/>
          <p:nvPr/>
        </p:nvSpPr>
        <p:spPr bwMode="auto">
          <a:xfrm>
            <a:off x="373873" y="1356574"/>
            <a:ext cx="2911587" cy="1219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Environment Setup</a:t>
            </a:r>
          </a:p>
        </p:txBody>
      </p:sp>
      <p:sp>
        <p:nvSpPr>
          <p:cNvPr id="5" name="Rectangle 4"/>
          <p:cNvSpPr/>
          <p:nvPr/>
        </p:nvSpPr>
        <p:spPr bwMode="auto">
          <a:xfrm>
            <a:off x="373873" y="2651974"/>
            <a:ext cx="5622890" cy="12192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Security Camera with Gadgeteer, </a:t>
            </a:r>
            <a:b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b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SignalR &amp; Windows Azure Blob Storage</a:t>
            </a:r>
          </a:p>
        </p:txBody>
      </p:sp>
      <p:sp>
        <p:nvSpPr>
          <p:cNvPr id="6" name="Rectangle 5"/>
          <p:cNvSpPr/>
          <p:nvPr/>
        </p:nvSpPr>
        <p:spPr bwMode="auto">
          <a:xfrm>
            <a:off x="373873" y="3947374"/>
            <a:ext cx="4187494" cy="1219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Agent Watch SDK Possibilities</a:t>
            </a:r>
          </a:p>
        </p:txBody>
      </p:sp>
      <p:sp>
        <p:nvSpPr>
          <p:cNvPr id="7" name="Rectangle 6"/>
          <p:cNvSpPr/>
          <p:nvPr/>
        </p:nvSpPr>
        <p:spPr bwMode="auto">
          <a:xfrm>
            <a:off x="3370521" y="1356574"/>
            <a:ext cx="7870104" cy="1219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Real-time Temperature and Humidity Monitoring with Gadgeteer, SignalR, &amp; Web API</a:t>
            </a:r>
          </a:p>
        </p:txBody>
      </p:sp>
      <p:sp>
        <p:nvSpPr>
          <p:cNvPr id="8" name="Rectangle 7"/>
          <p:cNvSpPr/>
          <p:nvPr/>
        </p:nvSpPr>
        <p:spPr bwMode="auto">
          <a:xfrm>
            <a:off x="6071191" y="2651974"/>
            <a:ext cx="5169434" cy="12192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Accessing the Windows Azure Storage API Directly with </a:t>
            </a:r>
            <a:b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br>
            <a:r>
              <a:rPr lang="en-US" sz="2400" dirty="0" err="1" smtClean="0">
                <a:gradFill>
                  <a:gsLst>
                    <a:gs pos="0">
                      <a:srgbClr val="FFFFFF"/>
                    </a:gs>
                    <a:gs pos="100000">
                      <a:srgbClr val="FFFFFF"/>
                    </a:gs>
                  </a:gsLst>
                  <a:lin ang="5400000" scaled="0"/>
                </a:gradFill>
                <a:latin typeface="+mj-lt"/>
                <a:ea typeface="Segoe UI" pitchFamily="34" charset="0"/>
                <a:cs typeface="Segoe UI" pitchFamily="34" charset="0"/>
              </a:rPr>
              <a:t>Netduino</a:t>
            </a: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 &amp; Gadgeteer</a:t>
            </a:r>
          </a:p>
        </p:txBody>
      </p:sp>
      <p:sp>
        <p:nvSpPr>
          <p:cNvPr id="9" name="Rectangle 8"/>
          <p:cNvSpPr/>
          <p:nvPr/>
        </p:nvSpPr>
        <p:spPr bwMode="auto">
          <a:xfrm>
            <a:off x="4635795" y="3947374"/>
            <a:ext cx="6604830" cy="1219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Cloud-to-Device </a:t>
            </a: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Communication using</a:t>
            </a:r>
          </a:p>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Windows </a:t>
            </a:r>
            <a:r>
              <a:rPr lang="en-US" sz="2400" dirty="0" smtClean="0">
                <a:gradFill>
                  <a:gsLst>
                    <a:gs pos="0">
                      <a:srgbClr val="FFFFFF"/>
                    </a:gs>
                    <a:gs pos="100000">
                      <a:srgbClr val="FFFFFF"/>
                    </a:gs>
                  </a:gsLst>
                  <a:lin ang="5400000" scaled="0"/>
                </a:gradFill>
                <a:latin typeface="+mj-lt"/>
                <a:ea typeface="Segoe UI" pitchFamily="34" charset="0"/>
                <a:cs typeface="Segoe UI" pitchFamily="34" charset="0"/>
              </a:rPr>
              <a:t>Azure</a:t>
            </a:r>
            <a:endParaRPr lang="en-US" sz="24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338676109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Setup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36829134"/>
              </p:ext>
            </p:extLst>
          </p:nvPr>
        </p:nvGraphicFramePr>
        <p:xfrm>
          <a:off x="435332" y="1371554"/>
          <a:ext cx="11451868" cy="4079240"/>
        </p:xfrm>
        <a:graphic>
          <a:graphicData uri="http://schemas.openxmlformats.org/drawingml/2006/table">
            <a:tbl>
              <a:tblPr firstRow="1" bandRow="1">
                <a:tableStyleId>{5C22544A-7EE6-4342-B048-85BDC9FD1C3A}</a:tableStyleId>
              </a:tblPr>
              <a:tblGrid>
                <a:gridCol w="4530073"/>
                <a:gridCol w="6921795"/>
              </a:tblGrid>
              <a:tr h="370840">
                <a:tc>
                  <a:txBody>
                    <a:bodyPr/>
                    <a:lstStyle/>
                    <a:p>
                      <a:r>
                        <a:rPr lang="en-US" dirty="0" smtClean="0"/>
                        <a:t>Software you’ll need</a:t>
                      </a:r>
                      <a:endParaRPr lang="en-US" dirty="0"/>
                    </a:p>
                  </a:txBody>
                  <a:tcPr/>
                </a:tc>
                <a:tc>
                  <a:txBody>
                    <a:bodyPr/>
                    <a:lstStyle/>
                    <a:p>
                      <a:r>
                        <a:rPr lang="en-US" dirty="0" smtClean="0"/>
                        <a:t>Where to get it</a:t>
                      </a:r>
                      <a:endParaRPr lang="en-US" dirty="0"/>
                    </a:p>
                  </a:txBody>
                  <a:tcPr/>
                </a:tc>
              </a:tr>
              <a:tr h="370840">
                <a:tc>
                  <a:txBody>
                    <a:bodyPr/>
                    <a:lstStyle/>
                    <a:p>
                      <a:r>
                        <a:rPr lang="en-US" dirty="0" smtClean="0"/>
                        <a:t>Windows 8</a:t>
                      </a:r>
                      <a:endParaRPr lang="en-US" dirty="0"/>
                    </a:p>
                  </a:txBody>
                  <a:tcPr/>
                </a:tc>
                <a:tc>
                  <a:txBody>
                    <a:bodyPr/>
                    <a:lstStyle/>
                    <a:p>
                      <a:r>
                        <a:rPr lang="en-US" dirty="0" smtClean="0">
                          <a:hlinkClick r:id="rId2"/>
                        </a:rPr>
                        <a:t>http://www.windows.com</a:t>
                      </a:r>
                      <a:endParaRPr lang="en-US" dirty="0"/>
                    </a:p>
                  </a:txBody>
                  <a:tcPr/>
                </a:tc>
              </a:tr>
              <a:tr h="370840">
                <a:tc>
                  <a:txBody>
                    <a:bodyPr/>
                    <a:lstStyle/>
                    <a:p>
                      <a:r>
                        <a:rPr lang="en-US" dirty="0" smtClean="0"/>
                        <a:t>Visual Studio 2010, 2012, 2013</a:t>
                      </a:r>
                      <a:endParaRPr lang="en-US" dirty="0"/>
                    </a:p>
                  </a:txBody>
                  <a:tcPr/>
                </a:tc>
                <a:tc>
                  <a:txBody>
                    <a:bodyPr/>
                    <a:lstStyle/>
                    <a:p>
                      <a:r>
                        <a:rPr lang="en-US" dirty="0" smtClean="0">
                          <a:hlinkClick r:id="rId3"/>
                        </a:rPr>
                        <a:t>http://bit.ly/getvstudio</a:t>
                      </a:r>
                      <a:endParaRPr lang="en-US" dirty="0"/>
                    </a:p>
                  </a:txBody>
                  <a:tcPr/>
                </a:tc>
              </a:tr>
              <a:tr h="370840">
                <a:tc>
                  <a:txBody>
                    <a:bodyPr/>
                    <a:lstStyle/>
                    <a:p>
                      <a:r>
                        <a:rPr lang="en-US" dirty="0" smtClean="0"/>
                        <a:t>.NETMF</a:t>
                      </a:r>
                      <a:r>
                        <a:rPr lang="en-US" baseline="0" dirty="0" smtClean="0"/>
                        <a:t> SDK 4.1</a:t>
                      </a:r>
                      <a:endParaRPr lang="en-US" dirty="0"/>
                    </a:p>
                  </a:txBody>
                  <a:tcPr/>
                </a:tc>
                <a:tc>
                  <a:txBody>
                    <a:bodyPr/>
                    <a:lstStyle/>
                    <a:p>
                      <a:r>
                        <a:rPr lang="en-US" dirty="0" smtClean="0">
                          <a:hlinkClick r:id="rId4"/>
                        </a:rPr>
                        <a:t>http://bit.ly/netmf41download</a:t>
                      </a:r>
                      <a:endParaRPr lang="en-US" dirty="0"/>
                    </a:p>
                  </a:txBody>
                  <a:tcPr/>
                </a:tc>
              </a:tr>
              <a:tr h="370840">
                <a:tc>
                  <a:txBody>
                    <a:bodyPr/>
                    <a:lstStyle/>
                    <a:p>
                      <a:r>
                        <a:rPr lang="en-US" dirty="0" smtClean="0"/>
                        <a:t>.NETMF</a:t>
                      </a:r>
                      <a:r>
                        <a:rPr lang="en-US" baseline="0" dirty="0" smtClean="0"/>
                        <a:t> SDK 4.2</a:t>
                      </a:r>
                      <a:endParaRPr lang="en-US" dirty="0"/>
                    </a:p>
                  </a:txBody>
                  <a:tcPr/>
                </a:tc>
                <a:tc>
                  <a:txBody>
                    <a:bodyPr/>
                    <a:lstStyle/>
                    <a:p>
                      <a:r>
                        <a:rPr lang="en-US" dirty="0" smtClean="0">
                          <a:hlinkClick r:id="rId5"/>
                        </a:rPr>
                        <a:t>http://bit.ly/netmf42download</a:t>
                      </a:r>
                      <a:endParaRPr lang="en-US" dirty="0"/>
                    </a:p>
                  </a:txBody>
                  <a:tcPr/>
                </a:tc>
              </a:tr>
              <a:tr h="370840">
                <a:tc>
                  <a:txBody>
                    <a:bodyPr/>
                    <a:lstStyle/>
                    <a:p>
                      <a:r>
                        <a:rPr lang="en-US" dirty="0" smtClean="0"/>
                        <a:t>.NETMF SDK 4.3</a:t>
                      </a:r>
                      <a:endParaRPr lang="en-US" dirty="0"/>
                    </a:p>
                  </a:txBody>
                  <a:tcPr/>
                </a:tc>
                <a:tc>
                  <a:txBody>
                    <a:bodyPr/>
                    <a:lstStyle/>
                    <a:p>
                      <a:r>
                        <a:rPr lang="en-US" dirty="0" smtClean="0">
                          <a:hlinkClick r:id="rId6"/>
                        </a:rPr>
                        <a:t>http://bit.ly/netmf43download</a:t>
                      </a:r>
                      <a:endParaRPr lang="en-US" dirty="0" smtClean="0"/>
                    </a:p>
                  </a:txBody>
                  <a:tcPr/>
                </a:tc>
              </a:tr>
              <a:tr h="370840">
                <a:tc>
                  <a:txBody>
                    <a:bodyPr/>
                    <a:lstStyle/>
                    <a:p>
                      <a:r>
                        <a:rPr lang="en-US" dirty="0" err="1" smtClean="0"/>
                        <a:t>Netduino</a:t>
                      </a:r>
                      <a:r>
                        <a:rPr lang="en-US" dirty="0" smtClean="0"/>
                        <a:t> SDK</a:t>
                      </a:r>
                      <a:endParaRPr lang="en-US" dirty="0"/>
                    </a:p>
                  </a:txBody>
                  <a:tcPr/>
                </a:tc>
                <a:tc>
                  <a:txBody>
                    <a:bodyPr/>
                    <a:lstStyle/>
                    <a:p>
                      <a:r>
                        <a:rPr lang="en-US" dirty="0" smtClean="0">
                          <a:hlinkClick r:id="rId7"/>
                        </a:rPr>
                        <a:t>http://netduino.com/downloads/</a:t>
                      </a:r>
                      <a:endParaRPr lang="en-US" dirty="0" smtClean="0"/>
                    </a:p>
                  </a:txBody>
                  <a:tcPr/>
                </a:tc>
              </a:tr>
              <a:tr h="370840">
                <a:tc>
                  <a:txBody>
                    <a:bodyPr/>
                    <a:lstStyle/>
                    <a:p>
                      <a:r>
                        <a:rPr lang="en-US" dirty="0" smtClean="0"/>
                        <a:t>Gadgeteer Core &amp; Builder</a:t>
                      </a:r>
                      <a:r>
                        <a:rPr lang="en-US" baseline="0" dirty="0" smtClean="0"/>
                        <a:t> Templates</a:t>
                      </a:r>
                      <a:endParaRPr lang="en-US" dirty="0"/>
                    </a:p>
                  </a:txBody>
                  <a:tcPr/>
                </a:tc>
                <a:tc>
                  <a:txBody>
                    <a:bodyPr/>
                    <a:lstStyle/>
                    <a:p>
                      <a:r>
                        <a:rPr lang="en-US" dirty="0" smtClean="0">
                          <a:hlinkClick r:id="rId8"/>
                        </a:rPr>
                        <a:t>http://gadgeteer.codeplex.com/releases</a:t>
                      </a:r>
                      <a:endParaRPr lang="en-US" dirty="0" smtClean="0"/>
                    </a:p>
                  </a:txBody>
                  <a:tcPr/>
                </a:tc>
              </a:tr>
              <a:tr h="370840">
                <a:tc>
                  <a:txBody>
                    <a:bodyPr/>
                    <a:lstStyle/>
                    <a:p>
                      <a:r>
                        <a:rPr lang="en-US" dirty="0" err="1" smtClean="0"/>
                        <a:t>Sytech</a:t>
                      </a:r>
                      <a:r>
                        <a:rPr lang="en-US" dirty="0" smtClean="0"/>
                        <a:t> Gadgeteer SDK</a:t>
                      </a:r>
                      <a:endParaRPr lang="en-US" dirty="0"/>
                    </a:p>
                  </a:txBody>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x-none" dirty="0" smtClean="0">
                          <a:hlinkClick r:id="rId9"/>
                        </a:rPr>
                        <a:t>http://bit.ly/sytechsdk</a:t>
                      </a:r>
                      <a:endParaRPr lang="en-US" dirty="0" smtClean="0"/>
                    </a:p>
                  </a:txBody>
                  <a:tcPr/>
                </a:tc>
              </a:tr>
              <a:tr h="370840">
                <a:tc>
                  <a:txBody>
                    <a:bodyPr/>
                    <a:lstStyle/>
                    <a:p>
                      <a:r>
                        <a:rPr lang="en-US" dirty="0" smtClean="0"/>
                        <a:t>Agent Watch SDK</a:t>
                      </a:r>
                      <a:endParaRPr lang="en-US" dirty="0"/>
                    </a:p>
                  </a:txBody>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x-none" dirty="0" smtClean="0">
                          <a:hlinkClick r:id="rId10"/>
                        </a:rPr>
                        <a:t>http://bit.ly/agentsdk</a:t>
                      </a:r>
                      <a:endParaRPr lang="x-none" dirty="0" smtClean="0"/>
                    </a:p>
                  </a:txBody>
                  <a:tcPr/>
                </a:tc>
              </a:tr>
              <a:tr h="370840">
                <a:tc>
                  <a:txBody>
                    <a:bodyPr/>
                    <a:lstStyle/>
                    <a:p>
                      <a:r>
                        <a:rPr lang="en-US" dirty="0" smtClean="0"/>
                        <a:t>Windows Azure SDK</a:t>
                      </a:r>
                      <a:endParaRPr lang="en-US" dirty="0"/>
                    </a:p>
                  </a:txBody>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x-none" dirty="0" smtClean="0">
                          <a:hlinkClick r:id="rId11"/>
                        </a:rPr>
                        <a:t>http://bit.ly/wazsdkdownload</a:t>
                      </a:r>
                      <a:endParaRPr lang="x-none" dirty="0" smtClean="0"/>
                    </a:p>
                  </a:txBody>
                  <a:tcPr/>
                </a:tc>
              </a:tr>
            </a:tbl>
          </a:graphicData>
        </a:graphic>
      </p:graphicFrame>
    </p:spTree>
    <p:extLst>
      <p:ext uri="{BB962C8B-B14F-4D97-AF65-F5344CB8AC3E}">
        <p14:creationId xmlns:p14="http://schemas.microsoft.com/office/powerpoint/2010/main" val="154562523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Demo</a:t>
            </a:r>
            <a:endParaRPr lang="en-NZ" dirty="0"/>
          </a:p>
        </p:txBody>
      </p:sp>
      <p:sp>
        <p:nvSpPr>
          <p:cNvPr id="3" name="Text Placeholder 2"/>
          <p:cNvSpPr>
            <a:spLocks noGrp="1"/>
          </p:cNvSpPr>
          <p:nvPr>
            <p:ph type="body" sz="quarter" idx="12"/>
          </p:nvPr>
        </p:nvSpPr>
        <p:spPr/>
        <p:txBody>
          <a:bodyPr/>
          <a:lstStyle/>
          <a:p>
            <a:pP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Real-time Temperature and Humidity Monitoring with Gadgeteer, SignalR, &amp; Web API</a:t>
            </a:r>
          </a:p>
        </p:txBody>
      </p:sp>
    </p:spTree>
    <p:extLst>
      <p:ext uri="{BB962C8B-B14F-4D97-AF65-F5344CB8AC3E}">
        <p14:creationId xmlns:p14="http://schemas.microsoft.com/office/powerpoint/2010/main" val="42701582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Demo</a:t>
            </a:r>
            <a:endParaRPr lang="en-NZ" dirty="0"/>
          </a:p>
        </p:txBody>
      </p:sp>
      <p:sp>
        <p:nvSpPr>
          <p:cNvPr id="3" name="Text Placeholder 2"/>
          <p:cNvSpPr>
            <a:spLocks noGrp="1"/>
          </p:cNvSpPr>
          <p:nvPr>
            <p:ph type="body" sz="quarter" idx="12"/>
          </p:nvPr>
        </p:nvSpPr>
        <p:spPr/>
        <p:txBody>
          <a:bodyPr/>
          <a:lstStyle/>
          <a:p>
            <a:pP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Security Camera with Gadgeteer, </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SignalR &amp; Windows Azure Blob Storage</a:t>
            </a:r>
          </a:p>
        </p:txBody>
      </p:sp>
    </p:spTree>
    <p:extLst>
      <p:ext uri="{BB962C8B-B14F-4D97-AF65-F5344CB8AC3E}">
        <p14:creationId xmlns:p14="http://schemas.microsoft.com/office/powerpoint/2010/main" val="1335080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Demo</a:t>
            </a:r>
            <a:endParaRPr lang="en-NZ" dirty="0"/>
          </a:p>
        </p:txBody>
      </p:sp>
      <p:sp>
        <p:nvSpPr>
          <p:cNvPr id="3" name="Text Placeholder 2"/>
          <p:cNvSpPr>
            <a:spLocks noGrp="1"/>
          </p:cNvSpPr>
          <p:nvPr>
            <p:ph type="body" sz="quarter" idx="12"/>
          </p:nvPr>
        </p:nvSpPr>
        <p:spPr/>
        <p:txBody>
          <a:bodyPr/>
          <a:lstStyle/>
          <a:p>
            <a:pP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Accessing the Windows Azure Storage API Directly with </a:t>
            </a:r>
            <a:r>
              <a:rPr lang="en-US" dirty="0" err="1" smtClean="0">
                <a:gradFill>
                  <a:gsLst>
                    <a:gs pos="0">
                      <a:srgbClr val="FFFFFF"/>
                    </a:gs>
                    <a:gs pos="100000">
                      <a:srgbClr val="FFFFFF"/>
                    </a:gs>
                  </a:gsLst>
                  <a:lin ang="5400000" scaled="0"/>
                </a:gradFill>
                <a:ea typeface="Segoe UI" pitchFamily="34" charset="0"/>
                <a:cs typeface="Segoe UI" pitchFamily="34" charset="0"/>
              </a:rPr>
              <a:t>Netduino</a:t>
            </a:r>
            <a:r>
              <a:rPr lang="en-US" dirty="0" smtClean="0">
                <a:gradFill>
                  <a:gsLst>
                    <a:gs pos="0">
                      <a:srgbClr val="FFFFFF"/>
                    </a:gs>
                    <a:gs pos="100000">
                      <a:srgbClr val="FFFFFF"/>
                    </a:gs>
                  </a:gsLst>
                  <a:lin ang="5400000" scaled="0"/>
                </a:gradFill>
                <a:ea typeface="Segoe UI" pitchFamily="34" charset="0"/>
                <a:cs typeface="Segoe UI" pitchFamily="34" charset="0"/>
              </a:rPr>
              <a:t> </a:t>
            </a:r>
            <a:r>
              <a:rPr lang="en-US" dirty="0">
                <a:gradFill>
                  <a:gsLst>
                    <a:gs pos="0">
                      <a:srgbClr val="FFFFFF"/>
                    </a:gs>
                    <a:gs pos="100000">
                      <a:srgbClr val="FFFFFF"/>
                    </a:gs>
                  </a:gsLst>
                  <a:lin ang="5400000" scaled="0"/>
                </a:gradFill>
                <a:ea typeface="Segoe UI" pitchFamily="34" charset="0"/>
                <a:cs typeface="Segoe UI" pitchFamily="34" charset="0"/>
              </a:rPr>
              <a:t>&amp; Gadgeteer</a:t>
            </a:r>
          </a:p>
        </p:txBody>
      </p:sp>
    </p:spTree>
    <p:extLst>
      <p:ext uri="{BB962C8B-B14F-4D97-AF65-F5344CB8AC3E}">
        <p14:creationId xmlns:p14="http://schemas.microsoft.com/office/powerpoint/2010/main" val="38444998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Demo</a:t>
            </a:r>
            <a:endParaRPr lang="en-NZ" dirty="0"/>
          </a:p>
        </p:txBody>
      </p:sp>
      <p:sp>
        <p:nvSpPr>
          <p:cNvPr id="3" name="Text Placeholder 2"/>
          <p:cNvSpPr>
            <a:spLocks noGrp="1"/>
          </p:cNvSpPr>
          <p:nvPr>
            <p:ph type="body" sz="quarter" idx="12"/>
          </p:nvPr>
        </p:nvSpPr>
        <p:spPr/>
        <p:txBody>
          <a:bodyPr/>
          <a:lstStyle/>
          <a:p>
            <a:pP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Agent Watch SDK Possibilities</a:t>
            </a:r>
          </a:p>
        </p:txBody>
      </p:sp>
    </p:spTree>
    <p:extLst>
      <p:ext uri="{BB962C8B-B14F-4D97-AF65-F5344CB8AC3E}">
        <p14:creationId xmlns:p14="http://schemas.microsoft.com/office/powerpoint/2010/main" val="21345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Demo</a:t>
            </a:r>
            <a:endParaRPr lang="en-NZ" dirty="0"/>
          </a:p>
        </p:txBody>
      </p:sp>
      <p:sp>
        <p:nvSpPr>
          <p:cNvPr id="3" name="Text Placeholder 2"/>
          <p:cNvSpPr>
            <a:spLocks noGrp="1"/>
          </p:cNvSpPr>
          <p:nvPr>
            <p:ph type="body" sz="quarter" idx="12"/>
          </p:nvPr>
        </p:nvSpPr>
        <p:spPr/>
        <p:txBody>
          <a:bodyPr/>
          <a:lstStyle/>
          <a:p>
            <a:pPr defTabSz="932472"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Cloud-to-Device </a:t>
            </a:r>
            <a:r>
              <a:rPr lang="en-US" dirty="0">
                <a:gradFill>
                  <a:gsLst>
                    <a:gs pos="0">
                      <a:srgbClr val="FFFFFF"/>
                    </a:gs>
                    <a:gs pos="100000">
                      <a:srgbClr val="FFFFFF"/>
                    </a:gs>
                  </a:gsLst>
                  <a:lin ang="5400000" scaled="0"/>
                </a:gradFill>
                <a:ea typeface="Segoe UI" pitchFamily="34" charset="0"/>
                <a:cs typeface="Segoe UI" pitchFamily="34" charset="0"/>
              </a:rPr>
              <a:t>Communication </a:t>
            </a:r>
            <a:r>
              <a:rPr lang="en-US" dirty="0" smtClean="0">
                <a:gradFill>
                  <a:gsLst>
                    <a:gs pos="0">
                      <a:srgbClr val="FFFFFF"/>
                    </a:gs>
                    <a:gs pos="100000">
                      <a:srgbClr val="FFFFFF"/>
                    </a:gs>
                  </a:gsLst>
                  <a:lin ang="5400000" scaled="0"/>
                </a:gradFill>
                <a:ea typeface="Segoe UI" pitchFamily="34" charset="0"/>
                <a:cs typeface="Segoe UI" pitchFamily="34" charset="0"/>
              </a:rPr>
              <a:t>using </a:t>
            </a:r>
            <a:br>
              <a:rPr lang="en-US" dirty="0" smtClean="0">
                <a:gradFill>
                  <a:gsLst>
                    <a:gs pos="0">
                      <a:srgbClr val="FFFFFF"/>
                    </a:gs>
                    <a:gs pos="100000">
                      <a:srgbClr val="FFFFFF"/>
                    </a:gs>
                  </a:gsLst>
                  <a:lin ang="5400000" scaled="0"/>
                </a:gradFill>
                <a:ea typeface="Segoe UI" pitchFamily="34" charset="0"/>
                <a:cs typeface="Segoe UI" pitchFamily="34" charset="0"/>
              </a:rPr>
            </a:br>
            <a:r>
              <a:rPr lang="en-US" dirty="0" smtClean="0">
                <a:gradFill>
                  <a:gsLst>
                    <a:gs pos="0">
                      <a:srgbClr val="FFFFFF"/>
                    </a:gs>
                    <a:gs pos="100000">
                      <a:srgbClr val="FFFFFF"/>
                    </a:gs>
                  </a:gsLst>
                  <a:lin ang="5400000" scaled="0"/>
                </a:gradFill>
                <a:ea typeface="Segoe UI" pitchFamily="34" charset="0"/>
                <a:cs typeface="Segoe UI" pitchFamily="34" charset="0"/>
              </a:rPr>
              <a:t>Windows Azure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421254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chEd_NZ_2013_Template">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NZ-Template.potx" id="{B82A6423-87EC-4156-AD48-16AF7B4E7DD9}" vid="{E026FF60-C496-4169-B733-22AC8D34AC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0" ma:contentTypeDescription="Create a new document." ma:contentTypeScope="" ma:versionID="16b75628e77f02951c453071cf8a016e">
  <xsd:schema xmlns:xsd="http://www.w3.org/2001/XMLSchema" xmlns:xs="http://www.w3.org/2001/XMLSchema" xmlns:p="http://schemas.microsoft.com/office/2006/metadata/properties" targetNamespace="http://schemas.microsoft.com/office/2006/metadata/properties" ma:root="true" ma:fieldsID="3bf1d1d65b83a35312c7df0375d09d6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A54C81-9AB5-446A-878C-797D859B3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TechEd-NZ-2013-Speaker-Template</Template>
  <TotalTime>49</TotalTime>
  <Words>411</Words>
  <Application>Microsoft Office PowerPoint</Application>
  <PresentationFormat>Custom</PresentationFormat>
  <Paragraphs>71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Consolas</vt:lpstr>
      <vt:lpstr>Segoe UI</vt:lpstr>
      <vt:lpstr>Segoe UI Light</vt:lpstr>
      <vt:lpstr>TechEd_NZ_2013_Template</vt:lpstr>
      <vt:lpstr>Implementing the Internet of Things  using Windows Azure</vt:lpstr>
      <vt:lpstr>Introductions</vt:lpstr>
      <vt:lpstr>Agenda</vt:lpstr>
      <vt:lpstr>Environment Setup</vt:lpstr>
      <vt:lpstr>Demo</vt:lpstr>
      <vt:lpstr>Demo</vt:lpstr>
      <vt:lpstr>Demo</vt:lpstr>
      <vt:lpstr>Demo</vt:lpstr>
      <vt:lpstr>Demo</vt:lpstr>
      <vt:lpstr>Additional Resources</vt:lpstr>
      <vt:lpstr>Evaluate this session and you could win instantly!</vt:lpstr>
      <vt:lpstr>PowerPoint Presentation</vt:lpstr>
    </vt:vector>
  </TitlesOfParts>
  <Manager>&lt;Comms manager/speech writer&gt;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TechEd 2013</dc:subject>
  <dc:creator>Brady Gaster</dc:creator>
  <cp:keywords>TechEd 2013</cp:keywords>
  <dc:description>Template by: Jordan Cayabyab, Artitudes Design, Inc.
Formatting by: 
Audience Type: Internal/External</dc:description>
  <cp:lastModifiedBy>Brady Gaster</cp:lastModifiedBy>
  <cp:revision>14</cp:revision>
  <dcterms:created xsi:type="dcterms:W3CDTF">2013-08-04T05:06:45Z</dcterms:created>
  <dcterms:modified xsi:type="dcterms:W3CDTF">2013-09-10T05:56:58Z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