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67" r:id="rId5"/>
    <p:sldId id="259" r:id="rId6"/>
    <p:sldId id="261" r:id="rId7"/>
    <p:sldId id="268" r:id="rId8"/>
    <p:sldId id="262" r:id="rId9"/>
    <p:sldId id="263" r:id="rId10"/>
    <p:sldId id="264" r:id="rId11"/>
    <p:sldId id="265" r:id="rId12"/>
    <p:sldId id="266"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0947"/>
    <a:srgbClr val="FF7C80"/>
    <a:srgbClr val="FFF9E5"/>
    <a:srgbClr val="FFF4D3"/>
    <a:srgbClr val="211641"/>
    <a:srgbClr val="5024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42" autoAdjust="0"/>
  </p:normalViewPr>
  <p:slideViewPr>
    <p:cSldViewPr snapToGrid="0">
      <p:cViewPr>
        <p:scale>
          <a:sx n="75" d="100"/>
          <a:sy n="75" d="100"/>
        </p:scale>
        <p:origin x="1224"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948117539026636"/>
          <c:y val="8.2971475253281718E-2"/>
        </c:manualLayout>
      </c:layout>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bg1"/>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Conversion Rate</c:v>
                </c:pt>
              </c:strCache>
            </c:strRef>
          </c:tx>
          <c:spPr>
            <a:gradFill flip="none" rotWithShape="1">
              <a:gsLst>
                <a:gs pos="0">
                  <a:srgbClr val="FFDE00">
                    <a:alpha val="46000"/>
                  </a:srgbClr>
                </a:gs>
                <a:gs pos="100000">
                  <a:srgbClr val="FFFF00">
                    <a:alpha val="0"/>
                  </a:srgbClr>
                </a:gs>
              </a:gsLst>
              <a:lin ang="5400000" scaled="1"/>
              <a:tileRect/>
            </a:gradFill>
            <a:ln cmpd="sng">
              <a:noFill/>
              <a:prstDash val="solid"/>
              <a:headEnd type="none" w="sm" len="sm"/>
              <a:tailEnd type="none"/>
            </a:ln>
            <a:effectLst/>
          </c:spPr>
          <c:dLbls>
            <c:dLbl>
              <c:idx val="0"/>
              <c:layout>
                <c:manualLayout>
                  <c:x val="2.295684113865932E-3"/>
                  <c:y val="-0.3690427511708233"/>
                </c:manualLayout>
              </c:layout>
              <c:numFmt formatCode="0.00%" sourceLinked="0"/>
              <c:spPr>
                <a:noFill/>
                <a:ln>
                  <a:noFill/>
                </a:ln>
                <a:effectLst/>
              </c:spPr>
              <c:txPr>
                <a:bodyPr rot="0" spcFirstLastPara="1" vertOverflow="overflow" horzOverflow="overflow" vert="horz" wrap="square" lIns="38100" tIns="36000" rIns="36000" bIns="19050" anchor="t" anchorCtr="0">
                  <a:noAutofit/>
                </a:bodyPr>
                <a:lstStyle/>
                <a:p>
                  <a:pPr>
                    <a:defRPr sz="1200" b="0" i="0" u="none" strike="noStrike" kern="1200" baseline="0">
                      <a:ln>
                        <a:noFill/>
                      </a:ln>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9.6733440344750288E-2"/>
                      <c:h val="4.6127242610220297E-2"/>
                    </c:manualLayout>
                  </c15:layout>
                </c:ext>
                <c:ext xmlns:c16="http://schemas.microsoft.com/office/drawing/2014/chart" uri="{C3380CC4-5D6E-409C-BE32-E72D297353CC}">
                  <c16:uniqueId val="{00000000-0602-43A8-93B3-690B41D79F3E}"/>
                </c:ext>
              </c:extLst>
            </c:dLbl>
            <c:dLbl>
              <c:idx val="1"/>
              <c:layout>
                <c:manualLayout>
                  <c:x val="-4.1322314049586778E-2"/>
                  <c:y val="-0.140690478334389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02-43A8-93B3-690B41D79F3E}"/>
                </c:ext>
              </c:extLst>
            </c:dLbl>
            <c:dLbl>
              <c:idx val="6"/>
              <c:layout>
                <c:manualLayout>
                  <c:x val="-2.0661157024793389E-2"/>
                  <c:y val="-0.313848623784152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602-43A8-93B3-690B41D79F3E}"/>
                </c:ext>
              </c:extLst>
            </c:dLbl>
            <c:dLbl>
              <c:idx val="7"/>
              <c:layout>
                <c:manualLayout>
                  <c:x val="9.1827364554637279E-3"/>
                  <c:y val="-0.3066337128925628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602-43A8-93B3-690B41D79F3E}"/>
                </c:ext>
              </c:extLst>
            </c:dLbl>
            <c:dLbl>
              <c:idx val="9"/>
              <c:layout>
                <c:manualLayout>
                  <c:x val="-3.2139577594123052E-2"/>
                  <c:y val="-0.313848623784152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602-43A8-93B3-690B41D79F3E}"/>
                </c:ext>
              </c:extLst>
            </c:dLbl>
            <c:numFmt formatCode="0.00%" sourceLinked="0"/>
            <c:spPr>
              <a:noFill/>
              <a:ln>
                <a:noFill/>
              </a:ln>
              <a:effectLst/>
            </c:spPr>
            <c:txPr>
              <a:bodyPr rot="0" spcFirstLastPara="1" vertOverflow="overflow" horzOverflow="overflow" vert="horz" wrap="square" lIns="38100" tIns="36000" rIns="36000" bIns="19050" anchor="t" anchorCtr="0">
                <a:spAutoFit/>
              </a:bodyPr>
              <a:lstStyle/>
              <a:p>
                <a:pPr>
                  <a:defRPr sz="1200" b="0" i="0" u="none" strike="noStrike" kern="1200" baseline="0">
                    <a:ln>
                      <a:noFill/>
                    </a:ln>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mar</c:v>
                </c:pt>
                <c:pt idx="1">
                  <c:v>apr</c:v>
                </c:pt>
                <c:pt idx="2">
                  <c:v>may</c:v>
                </c:pt>
                <c:pt idx="3">
                  <c:v>jun</c:v>
                </c:pt>
                <c:pt idx="4">
                  <c:v>jul</c:v>
                </c:pt>
                <c:pt idx="5">
                  <c:v>aug</c:v>
                </c:pt>
                <c:pt idx="6">
                  <c:v>sep</c:v>
                </c:pt>
                <c:pt idx="7">
                  <c:v>oct</c:v>
                </c:pt>
                <c:pt idx="8">
                  <c:v>nov</c:v>
                </c:pt>
                <c:pt idx="9">
                  <c:v>dec</c:v>
                </c:pt>
              </c:strCache>
            </c:strRef>
          </c:cat>
          <c:val>
            <c:numRef>
              <c:f>Sheet1!$B$2:$B$11</c:f>
              <c:numCache>
                <c:formatCode>0%</c:formatCode>
                <c:ptCount val="10"/>
                <c:pt idx="0" formatCode="0.00%">
                  <c:v>0.50570000000000004</c:v>
                </c:pt>
                <c:pt idx="1">
                  <c:v>0.21</c:v>
                </c:pt>
                <c:pt idx="2" formatCode="0.00%">
                  <c:v>6.6799999999999998E-2</c:v>
                </c:pt>
                <c:pt idx="3" formatCode="0.00%">
                  <c:v>0.106</c:v>
                </c:pt>
                <c:pt idx="4" formatCode="0.00%">
                  <c:v>9.6699999999999994E-2</c:v>
                </c:pt>
                <c:pt idx="5" formatCode="0.00%">
                  <c:v>0.1145</c:v>
                </c:pt>
                <c:pt idx="6" formatCode="0.00%">
                  <c:v>0.4521</c:v>
                </c:pt>
                <c:pt idx="7" formatCode="0.00%">
                  <c:v>0.44130000000000003</c:v>
                </c:pt>
                <c:pt idx="8" formatCode="0.00%">
                  <c:v>0.10539999999999999</c:v>
                </c:pt>
                <c:pt idx="9" formatCode="0.00%">
                  <c:v>0.48620000000000002</c:v>
                </c:pt>
              </c:numCache>
            </c:numRef>
          </c:val>
          <c:extLst>
            <c:ext xmlns:c16="http://schemas.microsoft.com/office/drawing/2014/chart" uri="{C3380CC4-5D6E-409C-BE32-E72D297353CC}">
              <c16:uniqueId val="{00000000-9D80-4E44-8C70-1E1A72234096}"/>
            </c:ext>
          </c:extLst>
        </c:ser>
        <c:dLbls>
          <c:showLegendKey val="0"/>
          <c:showVal val="1"/>
          <c:showCatName val="0"/>
          <c:showSerName val="0"/>
          <c:showPercent val="0"/>
          <c:showBubbleSize val="0"/>
        </c:dLbls>
        <c:axId val="1021679967"/>
        <c:axId val="1021698687"/>
      </c:areaChart>
      <c:catAx>
        <c:axId val="102167996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ln>
                  <a:noFill/>
                </a:ln>
                <a:solidFill>
                  <a:schemeClr val="bg1"/>
                </a:solidFill>
                <a:latin typeface="+mn-lt"/>
                <a:ea typeface="+mn-ea"/>
                <a:cs typeface="+mn-cs"/>
              </a:defRPr>
            </a:pPr>
            <a:endParaRPr lang="en-US"/>
          </a:p>
        </c:txPr>
        <c:crossAx val="1021698687"/>
        <c:crosses val="autoZero"/>
        <c:auto val="1"/>
        <c:lblAlgn val="ctr"/>
        <c:lblOffset val="100"/>
        <c:noMultiLvlLbl val="0"/>
      </c:catAx>
      <c:valAx>
        <c:axId val="1021698687"/>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1021679967"/>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n>
            <a:noFill/>
          </a:ln>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661160759557051E-2"/>
          <c:y val="3.6314662259343877E-2"/>
          <c:w val="0.94949494036552717"/>
          <c:h val="0.8442207567538903"/>
        </c:manualLayout>
      </c:layout>
      <c:barChart>
        <c:barDir val="col"/>
        <c:grouping val="stacked"/>
        <c:varyColors val="0"/>
        <c:ser>
          <c:idx val="0"/>
          <c:order val="0"/>
          <c:tx>
            <c:strRef>
              <c:f>Sheet1!$B$1</c:f>
              <c:strCache>
                <c:ptCount val="1"/>
                <c:pt idx="0">
                  <c:v>Yes</c:v>
                </c:pt>
              </c:strCache>
            </c:strRef>
          </c:tx>
          <c:spPr>
            <a:solidFill>
              <a:srgbClr val="FFC000"/>
            </a:solidFill>
            <a:ln>
              <a:solidFill>
                <a:srgbClr val="FFC000"/>
              </a:solidFill>
            </a:ln>
            <a:effectLst/>
          </c:spPr>
          <c:invertIfNegative val="0"/>
          <c:dLbls>
            <c:delete val="1"/>
          </c:dLbls>
          <c:cat>
            <c:strRef>
              <c:f>Sheet1!$A$2:$A$3</c:f>
              <c:strCache>
                <c:ptCount val="2"/>
                <c:pt idx="0">
                  <c:v>Pernah dihubungi</c:v>
                </c:pt>
                <c:pt idx="1">
                  <c:v>Belum pernah dihubungi</c:v>
                </c:pt>
              </c:strCache>
            </c:strRef>
          </c:cat>
          <c:val>
            <c:numRef>
              <c:f>Sheet1!$B$2:$B$3</c:f>
              <c:numCache>
                <c:formatCode>General</c:formatCode>
                <c:ptCount val="2"/>
                <c:pt idx="0">
                  <c:v>967</c:v>
                </c:pt>
                <c:pt idx="1">
                  <c:v>3630</c:v>
                </c:pt>
              </c:numCache>
            </c:numRef>
          </c:val>
          <c:extLst>
            <c:ext xmlns:c16="http://schemas.microsoft.com/office/drawing/2014/chart" uri="{C3380CC4-5D6E-409C-BE32-E72D297353CC}">
              <c16:uniqueId val="{00000000-8EC5-4DE3-BE6F-D9A7F569F1D7}"/>
            </c:ext>
          </c:extLst>
        </c:ser>
        <c:ser>
          <c:idx val="1"/>
          <c:order val="1"/>
          <c:tx>
            <c:strRef>
              <c:f>Sheet1!$C$1</c:f>
              <c:strCache>
                <c:ptCount val="1"/>
                <c:pt idx="0">
                  <c:v>No.</c:v>
                </c:pt>
              </c:strCache>
            </c:strRef>
          </c:tx>
          <c:spPr>
            <a:gradFill>
              <a:gsLst>
                <a:gs pos="100000">
                  <a:srgbClr val="211641"/>
                </a:gs>
                <a:gs pos="60000">
                  <a:srgbClr val="3A1D4A"/>
                </a:gs>
                <a:gs pos="0">
                  <a:srgbClr val="502453"/>
                </a:gs>
              </a:gsLst>
              <a:path path="circle">
                <a:fillToRect l="100000" b="100000"/>
              </a:path>
            </a:gradFill>
            <a:ln>
              <a:solidFill>
                <a:schemeClr val="bg1"/>
              </a:solidFill>
            </a:ln>
            <a:effectLst/>
          </c:spPr>
          <c:invertIfNegative val="0"/>
          <c:dLbls>
            <c:dLbl>
              <c:idx val="0"/>
              <c:layout>
                <c:manualLayout>
                  <c:x val="-3.5723653629643084E-3"/>
                  <c:y val="-5.8891084035490662E-2"/>
                </c:manualLayout>
              </c:layout>
              <c:tx>
                <c:rich>
                  <a:bodyPr/>
                  <a:lstStyle/>
                  <a:p>
                    <a:fld id="{5902F80B-E84C-4245-9D74-8573D611FB02}"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8EC5-4DE3-BE6F-D9A7F569F1D7}"/>
                </c:ext>
              </c:extLst>
            </c:dLbl>
            <c:dLbl>
              <c:idx val="1"/>
              <c:layout>
                <c:manualLayout>
                  <c:x val="-1.7861826814821377E-3"/>
                  <c:y val="-0.40952251591695865"/>
                </c:manualLayout>
              </c:layout>
              <c:tx>
                <c:rich>
                  <a:bodyPr/>
                  <a:lstStyle/>
                  <a:p>
                    <a:fld id="{8C714EEA-20D6-41D4-B9CE-D173B93862C0}"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8EC5-4DE3-BE6F-D9A7F569F1D7}"/>
                </c:ext>
              </c:extLst>
            </c:dLbl>
            <c:numFmt formatCode="General" sourceLinked="0"/>
            <c:spPr>
              <a:noFill/>
              <a:ln>
                <a:noFill/>
              </a:ln>
              <a:effectLst/>
            </c:spPr>
            <c:txPr>
              <a:bodyPr rot="0" spcFirstLastPara="1" vertOverflow="ellipsis" vert="horz" wrap="square" lIns="38100" tIns="19050" rIns="38100" bIns="19050" anchor="t" anchorCtr="0">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Sheet1!$A$2:$A$3</c:f>
              <c:strCache>
                <c:ptCount val="2"/>
                <c:pt idx="0">
                  <c:v>Pernah dihubungi</c:v>
                </c:pt>
                <c:pt idx="1">
                  <c:v>Belum pernah dihubungi</c:v>
                </c:pt>
              </c:strCache>
            </c:strRef>
          </c:cat>
          <c:val>
            <c:numRef>
              <c:f>Sheet1!$C$2:$C$3</c:f>
              <c:numCache>
                <c:formatCode>General</c:formatCode>
                <c:ptCount val="2"/>
                <c:pt idx="0">
                  <c:v>547</c:v>
                </c:pt>
                <c:pt idx="1">
                  <c:v>34047</c:v>
                </c:pt>
              </c:numCache>
            </c:numRef>
          </c:val>
          <c:extLst>
            <c:ext xmlns:c15="http://schemas.microsoft.com/office/drawing/2012/chart" uri="{02D57815-91ED-43cb-92C2-25804820EDAC}">
              <c15:datalabelsRange>
                <c15:f>Sheet1!$D$2:$D$7</c15:f>
                <c15:dlblRangeCache>
                  <c:ptCount val="6"/>
                  <c:pt idx="0">
                    <c:v>1.514</c:v>
                  </c:pt>
                  <c:pt idx="1">
                    <c:v>37.677</c:v>
                  </c:pt>
                </c15:dlblRangeCache>
              </c15:datalabelsRange>
            </c:ext>
            <c:ext xmlns:c16="http://schemas.microsoft.com/office/drawing/2014/chart" uri="{C3380CC4-5D6E-409C-BE32-E72D297353CC}">
              <c16:uniqueId val="{00000007-8EC5-4DE3-BE6F-D9A7F569F1D7}"/>
            </c:ext>
          </c:extLst>
        </c:ser>
        <c:dLbls>
          <c:dLblPos val="ctr"/>
          <c:showLegendKey val="0"/>
          <c:showVal val="1"/>
          <c:showCatName val="0"/>
          <c:showSerName val="0"/>
          <c:showPercent val="0"/>
          <c:showBubbleSize val="0"/>
        </c:dLbls>
        <c:gapWidth val="78"/>
        <c:overlap val="100"/>
        <c:axId val="795696560"/>
        <c:axId val="795694640"/>
      </c:barChart>
      <c:catAx>
        <c:axId val="7956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79569656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46534252711451E-2"/>
          <c:y val="0.22850978791700974"/>
          <c:w val="0.88521087301574186"/>
          <c:h val="0.73838112938707212"/>
        </c:manualLayout>
      </c:layout>
      <c:lineChart>
        <c:grouping val="standard"/>
        <c:varyColors val="0"/>
        <c:ser>
          <c:idx val="1"/>
          <c:order val="0"/>
          <c:tx>
            <c:strRef>
              <c:f>Sheet1!$E$1</c:f>
              <c:strCache>
                <c:ptCount val="1"/>
                <c:pt idx="0">
                  <c:v>Conversion 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t" anchorCtr="0">
                <a:spAutoFit/>
              </a:bodyPr>
              <a:lstStyle/>
              <a:p>
                <a:pPr>
                  <a:defRPr sz="14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Gagal</c:v>
                </c:pt>
                <c:pt idx="1">
                  <c:v>Belum pernah</c:v>
                </c:pt>
                <c:pt idx="2">
                  <c:v>Berhasil</c:v>
                </c:pt>
              </c:strCache>
            </c:strRef>
          </c:cat>
          <c:val>
            <c:numRef>
              <c:f>Sheet1!$E$2:$E$4</c:f>
              <c:numCache>
                <c:formatCode>0.00%</c:formatCode>
                <c:ptCount val="3"/>
                <c:pt idx="0">
                  <c:v>0.14460000000000001</c:v>
                </c:pt>
                <c:pt idx="1">
                  <c:v>9.2100000000000001E-2</c:v>
                </c:pt>
                <c:pt idx="2">
                  <c:v>0.65159999999999996</c:v>
                </c:pt>
              </c:numCache>
            </c:numRef>
          </c:val>
          <c:smooth val="0"/>
          <c:extLst>
            <c:ext xmlns:c16="http://schemas.microsoft.com/office/drawing/2014/chart" uri="{C3380CC4-5D6E-409C-BE32-E72D297353CC}">
              <c16:uniqueId val="{00000000-9ADB-41BF-B5D1-92CD370BC00A}"/>
            </c:ext>
          </c:extLst>
        </c:ser>
        <c:dLbls>
          <c:dLblPos val="t"/>
          <c:showLegendKey val="0"/>
          <c:showVal val="1"/>
          <c:showCatName val="0"/>
          <c:showSerName val="0"/>
          <c:showPercent val="0"/>
          <c:showBubbleSize val="0"/>
        </c:dLbls>
        <c:marker val="1"/>
        <c:smooth val="0"/>
        <c:axId val="795696560"/>
        <c:axId val="795694640"/>
      </c:lineChart>
      <c:catAx>
        <c:axId val="795696560"/>
        <c:scaling>
          <c:orientation val="minMax"/>
        </c:scaling>
        <c:delete val="1"/>
        <c:axPos val="b"/>
        <c:numFmt formatCode="General" sourceLinked="1"/>
        <c:majorTickMark val="none"/>
        <c:minorTickMark val="none"/>
        <c:tickLblPos val="nextTo"/>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795696560"/>
        <c:crosses val="autoZero"/>
        <c:crossBetween val="between"/>
      </c:valAx>
      <c:spPr>
        <a:noFill/>
        <a:ln>
          <a:noFill/>
        </a:ln>
        <a:effectLst/>
      </c:spPr>
    </c:plotArea>
    <c:legend>
      <c:legendPos val="r"/>
      <c:layout>
        <c:manualLayout>
          <c:xMode val="edge"/>
          <c:yMode val="edge"/>
          <c:x val="0.46066218026040295"/>
          <c:y val="9.4087047238139321E-2"/>
          <c:w val="0.31299200179894904"/>
          <c:h val="6.00113791912276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Conversion Rate</c:v>
                </c:pt>
              </c:strCache>
            </c:strRef>
          </c:tx>
          <c:spPr>
            <a:ln w="25400" cap="rnd">
              <a:solidFill>
                <a:srgbClr val="FFC000"/>
              </a:solidFill>
              <a:round/>
            </a:ln>
            <a:effectLst/>
          </c:spPr>
          <c:marker>
            <c:symbol val="circle"/>
            <c:size val="5"/>
            <c:spPr>
              <a:solidFill>
                <a:srgbClr val="FFC000"/>
              </a:solidFill>
              <a:ln w="38100">
                <a:solidFill>
                  <a:srgbClr val="FFC00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mar</c:v>
                </c:pt>
                <c:pt idx="1">
                  <c:v>apr</c:v>
                </c:pt>
                <c:pt idx="2">
                  <c:v>may</c:v>
                </c:pt>
                <c:pt idx="3">
                  <c:v>jun</c:v>
                </c:pt>
                <c:pt idx="4">
                  <c:v>jul</c:v>
                </c:pt>
                <c:pt idx="5">
                  <c:v>aug</c:v>
                </c:pt>
                <c:pt idx="6">
                  <c:v>sep</c:v>
                </c:pt>
                <c:pt idx="7">
                  <c:v>oct</c:v>
                </c:pt>
                <c:pt idx="8">
                  <c:v>nov</c:v>
                </c:pt>
                <c:pt idx="9">
                  <c:v>dec</c:v>
                </c:pt>
              </c:strCache>
            </c:strRef>
          </c:cat>
          <c:val>
            <c:numRef>
              <c:f>Sheet1!$B$2:$B$11</c:f>
              <c:numCache>
                <c:formatCode>0%</c:formatCode>
                <c:ptCount val="10"/>
                <c:pt idx="0" formatCode="0.00%">
                  <c:v>0.50570000000000004</c:v>
                </c:pt>
                <c:pt idx="1">
                  <c:v>0.21</c:v>
                </c:pt>
                <c:pt idx="2" formatCode="0.00%">
                  <c:v>6.6799999999999998E-2</c:v>
                </c:pt>
                <c:pt idx="3" formatCode="0.00%">
                  <c:v>0.106</c:v>
                </c:pt>
                <c:pt idx="4" formatCode="0.00%">
                  <c:v>9.6699999999999994E-2</c:v>
                </c:pt>
                <c:pt idx="5" formatCode="0.00%">
                  <c:v>0.1145</c:v>
                </c:pt>
                <c:pt idx="6" formatCode="0.00%">
                  <c:v>0.4521</c:v>
                </c:pt>
                <c:pt idx="7" formatCode="0.00%">
                  <c:v>0.44130000000000003</c:v>
                </c:pt>
                <c:pt idx="8" formatCode="0.00%">
                  <c:v>0.10539999999999999</c:v>
                </c:pt>
                <c:pt idx="9" formatCode="0.00%">
                  <c:v>0.48620000000000002</c:v>
                </c:pt>
              </c:numCache>
            </c:numRef>
          </c:val>
          <c:smooth val="0"/>
          <c:extLst>
            <c:ext xmlns:c16="http://schemas.microsoft.com/office/drawing/2014/chart" uri="{C3380CC4-5D6E-409C-BE32-E72D297353CC}">
              <c16:uniqueId val="{00000000-81CA-4863-BF1D-02FFC2D4D664}"/>
            </c:ext>
          </c:extLst>
        </c:ser>
        <c:dLbls>
          <c:dLblPos val="b"/>
          <c:showLegendKey val="0"/>
          <c:showVal val="1"/>
          <c:showCatName val="0"/>
          <c:showSerName val="0"/>
          <c:showPercent val="0"/>
          <c:showBubbleSize val="0"/>
        </c:dLbls>
        <c:marker val="1"/>
        <c:smooth val="0"/>
        <c:axId val="1176779376"/>
        <c:axId val="1176769296"/>
      </c:lineChart>
      <c:lineChart>
        <c:grouping val="stacked"/>
        <c:varyColors val="0"/>
        <c:ser>
          <c:idx val="1"/>
          <c:order val="1"/>
          <c:tx>
            <c:strRef>
              <c:f>Sheet1!$C$1</c:f>
              <c:strCache>
                <c:ptCount val="1"/>
                <c:pt idx="0">
                  <c:v>Jumlah dan Pertumbuhan Pekerjaan</c:v>
                </c:pt>
              </c:strCache>
            </c:strRef>
          </c:tx>
          <c:spPr>
            <a:ln w="25400" cap="rnd">
              <a:solidFill>
                <a:srgbClr val="FF7C80"/>
              </a:solidFill>
              <a:round/>
            </a:ln>
            <a:effectLst/>
          </c:spPr>
          <c:marker>
            <c:symbol val="circle"/>
            <c:size val="5"/>
            <c:spPr>
              <a:solidFill>
                <a:srgbClr val="FF7C80"/>
              </a:solidFill>
              <a:ln w="38100">
                <a:solidFill>
                  <a:srgbClr val="FF7C80"/>
                </a:solidFill>
              </a:ln>
              <a:effectLst/>
            </c:spPr>
          </c:marker>
          <c:dLbls>
            <c:dLbl>
              <c:idx val="0"/>
              <c:tx>
                <c:rich>
                  <a:bodyPr/>
                  <a:lstStyle/>
                  <a:p>
                    <a:fld id="{420273A0-4CEE-40AE-B94C-EC183C8D6877}" type="CELLRANGE">
                      <a:rPr lang="en-US"/>
                      <a:pPr/>
                      <a:t>[CELLRANGE]</a:t>
                    </a:fld>
                    <a:endParaRPr lang="en-US" baseline="0"/>
                  </a:p>
                  <a:p>
                    <a:fld id="{28CE796A-A3A4-450F-BD0B-C97725EFC75D}"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4-81CA-4863-BF1D-02FFC2D4D664}"/>
                </c:ext>
              </c:extLst>
            </c:dLbl>
            <c:dLbl>
              <c:idx val="1"/>
              <c:tx>
                <c:rich>
                  <a:bodyPr/>
                  <a:lstStyle/>
                  <a:p>
                    <a:fld id="{F7335D98-814B-4B33-A2B2-32C24EF1F821}" type="CELLRANGE">
                      <a:rPr lang="en-US"/>
                      <a:pPr/>
                      <a:t>[CELLRANGE]</a:t>
                    </a:fld>
                    <a:endParaRPr lang="en-US" baseline="0"/>
                  </a:p>
                  <a:p>
                    <a:fld id="{6811A7C7-A4CE-4633-B913-69EBBE16A0CA}"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81CA-4863-BF1D-02FFC2D4D664}"/>
                </c:ext>
              </c:extLst>
            </c:dLbl>
            <c:dLbl>
              <c:idx val="2"/>
              <c:tx>
                <c:rich>
                  <a:bodyPr/>
                  <a:lstStyle/>
                  <a:p>
                    <a:fld id="{243AF961-EC7B-4D38-8924-725878A482C6}" type="CELLRANGE">
                      <a:rPr lang="en-US"/>
                      <a:pPr/>
                      <a:t>[CELLRANGE]</a:t>
                    </a:fld>
                    <a:endParaRPr lang="en-US" baseline="0"/>
                  </a:p>
                  <a:p>
                    <a:fld id="{114FBE5E-1815-4B68-B050-EA7C5C114C78}"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6-81CA-4863-BF1D-02FFC2D4D664}"/>
                </c:ext>
              </c:extLst>
            </c:dLbl>
            <c:dLbl>
              <c:idx val="3"/>
              <c:tx>
                <c:rich>
                  <a:bodyPr/>
                  <a:lstStyle/>
                  <a:p>
                    <a:fld id="{34830EAF-B297-472F-BD1B-165A61A77D8C}" type="CELLRANGE">
                      <a:rPr lang="en-US"/>
                      <a:pPr/>
                      <a:t>[CELLRANGE]</a:t>
                    </a:fld>
                    <a:endParaRPr lang="en-US" baseline="0"/>
                  </a:p>
                  <a:p>
                    <a:fld id="{94DF0101-728E-4B7E-9277-66B13C8E48B3}"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81CA-4863-BF1D-02FFC2D4D664}"/>
                </c:ext>
              </c:extLst>
            </c:dLbl>
            <c:dLbl>
              <c:idx val="4"/>
              <c:tx>
                <c:rich>
                  <a:bodyPr/>
                  <a:lstStyle/>
                  <a:p>
                    <a:fld id="{4F16F68D-DB02-4925-814F-7D741693F070}" type="CELLRANGE">
                      <a:rPr lang="en-US"/>
                      <a:pPr/>
                      <a:t>[CELLRANGE]</a:t>
                    </a:fld>
                    <a:endParaRPr lang="en-US" baseline="0"/>
                  </a:p>
                  <a:p>
                    <a:fld id="{1D909FD5-E11F-410D-9D76-BF3C17600A80}"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81CA-4863-BF1D-02FFC2D4D664}"/>
                </c:ext>
              </c:extLst>
            </c:dLbl>
            <c:dLbl>
              <c:idx val="5"/>
              <c:tx>
                <c:rich>
                  <a:bodyPr/>
                  <a:lstStyle/>
                  <a:p>
                    <a:fld id="{5B24DD80-C8B8-45D5-9837-2F8E99D155DC}" type="CELLRANGE">
                      <a:rPr lang="en-US"/>
                      <a:pPr/>
                      <a:t>[CELLRANGE]</a:t>
                    </a:fld>
                    <a:endParaRPr lang="en-US" baseline="0"/>
                  </a:p>
                  <a:p>
                    <a:fld id="{42CEC02D-4FA5-4552-9F66-D5CE492A6839}"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81CA-4863-BF1D-02FFC2D4D664}"/>
                </c:ext>
              </c:extLst>
            </c:dLbl>
            <c:dLbl>
              <c:idx val="6"/>
              <c:tx>
                <c:rich>
                  <a:bodyPr/>
                  <a:lstStyle/>
                  <a:p>
                    <a:fld id="{BA694A0D-C166-4546-A427-F5F4C56573CB}" type="CELLRANGE">
                      <a:rPr lang="en-US"/>
                      <a:pPr/>
                      <a:t>[CELLRANGE]</a:t>
                    </a:fld>
                    <a:endParaRPr lang="en-US" baseline="0"/>
                  </a:p>
                  <a:p>
                    <a:fld id="{7DD6C976-AE46-4337-A9E5-37DBA8F75554}"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A-81CA-4863-BF1D-02FFC2D4D664}"/>
                </c:ext>
              </c:extLst>
            </c:dLbl>
            <c:dLbl>
              <c:idx val="7"/>
              <c:tx>
                <c:rich>
                  <a:bodyPr/>
                  <a:lstStyle/>
                  <a:p>
                    <a:fld id="{6BE675C2-2923-4A9C-9832-BD580FC6FC86}" type="CELLRANGE">
                      <a:rPr lang="en-US"/>
                      <a:pPr/>
                      <a:t>[CELLRANGE]</a:t>
                    </a:fld>
                    <a:endParaRPr lang="en-US" baseline="0"/>
                  </a:p>
                  <a:p>
                    <a:fld id="{296E71B9-7BD6-4BA1-A97E-E5C86786EE5A}"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B-81CA-4863-BF1D-02FFC2D4D664}"/>
                </c:ext>
              </c:extLst>
            </c:dLbl>
            <c:dLbl>
              <c:idx val="8"/>
              <c:tx>
                <c:rich>
                  <a:bodyPr/>
                  <a:lstStyle/>
                  <a:p>
                    <a:fld id="{FFFE2937-D734-4BE6-9978-8FEA76521D01}" type="CELLRANGE">
                      <a:rPr lang="en-US"/>
                      <a:pPr/>
                      <a:t>[CELLRANGE]</a:t>
                    </a:fld>
                    <a:endParaRPr lang="en-US" baseline="0"/>
                  </a:p>
                  <a:p>
                    <a:fld id="{8510F78D-2DEC-454D-BBF2-7721E3AC3417}"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C-81CA-4863-BF1D-02FFC2D4D664}"/>
                </c:ext>
              </c:extLst>
            </c:dLbl>
            <c:dLbl>
              <c:idx val="9"/>
              <c:tx>
                <c:rich>
                  <a:bodyPr/>
                  <a:lstStyle/>
                  <a:p>
                    <a:fld id="{CAE7015C-8E0C-41FB-94CF-7EE2F3C1F3D1}" type="CELLRANGE">
                      <a:rPr lang="en-US"/>
                      <a:pPr/>
                      <a:t>[CELLRANGE]</a:t>
                    </a:fld>
                    <a:endParaRPr lang="en-US" baseline="0"/>
                  </a:p>
                  <a:p>
                    <a:fld id="{41D5F706-7160-480B-9B34-B2ED0CB9B9FE}" type="VALUE">
                      <a:rPr lang="en-US"/>
                      <a:pPr/>
                      <a:t>[VALUE]</a:t>
                    </a:fld>
                    <a:endParaRPr lang="en-ID"/>
                  </a:p>
                </c:rich>
              </c:tx>
              <c:dLblPos val="b"/>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D-81CA-4863-BF1D-02FFC2D4D66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mar</c:v>
                </c:pt>
                <c:pt idx="1">
                  <c:v>apr</c:v>
                </c:pt>
                <c:pt idx="2">
                  <c:v>may</c:v>
                </c:pt>
                <c:pt idx="3">
                  <c:v>jun</c:v>
                </c:pt>
                <c:pt idx="4">
                  <c:v>jul</c:v>
                </c:pt>
                <c:pt idx="5">
                  <c:v>aug</c:v>
                </c:pt>
                <c:pt idx="6">
                  <c:v>sep</c:v>
                </c:pt>
                <c:pt idx="7">
                  <c:v>oct</c:v>
                </c:pt>
                <c:pt idx="8">
                  <c:v>nov</c:v>
                </c:pt>
                <c:pt idx="9">
                  <c:v>dec</c:v>
                </c:pt>
              </c:strCache>
            </c:strRef>
          </c:cat>
          <c:val>
            <c:numRef>
              <c:f>Sheet1!$D$2:$D$11</c:f>
              <c:numCache>
                <c:formatCode>0"."00." JT"</c:formatCode>
                <c:ptCount val="10"/>
                <c:pt idx="0">
                  <c:v>5099</c:v>
                </c:pt>
                <c:pt idx="1">
                  <c:v>5099</c:v>
                </c:pt>
                <c:pt idx="2">
                  <c:v>5191</c:v>
                </c:pt>
                <c:pt idx="3">
                  <c:v>5228</c:v>
                </c:pt>
                <c:pt idx="4">
                  <c:v>5228</c:v>
                </c:pt>
                <c:pt idx="5">
                  <c:v>5228</c:v>
                </c:pt>
                <c:pt idx="6">
                  <c:v>4964</c:v>
                </c:pt>
                <c:pt idx="7">
                  <c:v>5018</c:v>
                </c:pt>
                <c:pt idx="8">
                  <c:v>5196</c:v>
                </c:pt>
                <c:pt idx="9">
                  <c:v>5024</c:v>
                </c:pt>
              </c:numCache>
            </c:numRef>
          </c:val>
          <c:smooth val="0"/>
          <c:extLst>
            <c:ext xmlns:c15="http://schemas.microsoft.com/office/drawing/2012/chart" uri="{02D57815-91ED-43cb-92C2-25804820EDAC}">
              <c15:datalabelsRange>
                <c15:f>Sheet1!$C$2:$C$11</c15:f>
                <c15:dlblRangeCache>
                  <c:ptCount val="10"/>
                  <c:pt idx="0">
                    <c:v>(-1,8%) </c:v>
                  </c:pt>
                  <c:pt idx="1">
                    <c:v>(-1,8%) </c:v>
                  </c:pt>
                  <c:pt idx="2">
                    <c:v>1,1% </c:v>
                  </c:pt>
                  <c:pt idx="3">
                    <c:v>1,4% </c:v>
                  </c:pt>
                  <c:pt idx="4">
                    <c:v>1,4% </c:v>
                  </c:pt>
                  <c:pt idx="5">
                    <c:v>1,4% </c:v>
                  </c:pt>
                  <c:pt idx="6">
                    <c:v>(-1,1%) </c:v>
                  </c:pt>
                  <c:pt idx="7">
                    <c:v>(-3,4%) </c:v>
                  </c:pt>
                  <c:pt idx="8">
                    <c:v>(-,1%) </c:v>
                  </c:pt>
                  <c:pt idx="9">
                    <c:v>(-3,0%) </c:v>
                  </c:pt>
                </c15:dlblRangeCache>
              </c15:datalabelsRange>
            </c:ext>
            <c:ext xmlns:c16="http://schemas.microsoft.com/office/drawing/2014/chart" uri="{C3380CC4-5D6E-409C-BE32-E72D297353CC}">
              <c16:uniqueId val="{00000001-81CA-4863-BF1D-02FFC2D4D664}"/>
            </c:ext>
          </c:extLst>
        </c:ser>
        <c:dLbls>
          <c:dLblPos val="b"/>
          <c:showLegendKey val="0"/>
          <c:showVal val="1"/>
          <c:showCatName val="0"/>
          <c:showSerName val="0"/>
          <c:showPercent val="0"/>
          <c:showBubbleSize val="0"/>
        </c:dLbls>
        <c:marker val="1"/>
        <c:smooth val="0"/>
        <c:axId val="1176742416"/>
        <c:axId val="1176764976"/>
      </c:lineChart>
      <c:catAx>
        <c:axId val="11767793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176769296"/>
        <c:crosses val="autoZero"/>
        <c:auto val="1"/>
        <c:lblAlgn val="ctr"/>
        <c:lblOffset val="100"/>
        <c:noMultiLvlLbl val="0"/>
      </c:catAx>
      <c:valAx>
        <c:axId val="1176769296"/>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noFill/>
                <a:latin typeface="+mn-lt"/>
                <a:ea typeface="+mn-ea"/>
                <a:cs typeface="+mn-cs"/>
              </a:defRPr>
            </a:pPr>
            <a:endParaRPr lang="en-US"/>
          </a:p>
        </c:txPr>
        <c:crossAx val="1176779376"/>
        <c:crosses val="autoZero"/>
        <c:crossBetween val="between"/>
      </c:valAx>
      <c:valAx>
        <c:axId val="1176764976"/>
        <c:scaling>
          <c:orientation val="minMax"/>
        </c:scaling>
        <c:delete val="0"/>
        <c:axPos val="r"/>
        <c:numFmt formatCode="0&quot;.&quot;00.&quot; JT&quot;"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noFill/>
                <a:latin typeface="+mn-lt"/>
                <a:ea typeface="+mn-ea"/>
                <a:cs typeface="+mn-cs"/>
              </a:defRPr>
            </a:pPr>
            <a:endParaRPr lang="en-US"/>
          </a:p>
        </c:txPr>
        <c:crossAx val="1176742416"/>
        <c:crosses val="max"/>
        <c:crossBetween val="between"/>
      </c:valAx>
      <c:catAx>
        <c:axId val="1176742416"/>
        <c:scaling>
          <c:orientation val="minMax"/>
        </c:scaling>
        <c:delete val="1"/>
        <c:axPos val="t"/>
        <c:numFmt formatCode="General" sourceLinked="1"/>
        <c:majorTickMark val="out"/>
        <c:minorTickMark val="none"/>
        <c:tickLblPos val="nextTo"/>
        <c:crossAx val="1176764976"/>
        <c:crosses val="max"/>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323677402614144"/>
          <c:y val="9.5460931627649376E-2"/>
          <c:w val="0.63271232124272869"/>
          <c:h val="0.81204547169995867"/>
        </c:manualLayout>
      </c:layout>
      <c:barChart>
        <c:barDir val="bar"/>
        <c:grouping val="clustered"/>
        <c:varyColors val="0"/>
        <c:ser>
          <c:idx val="0"/>
          <c:order val="0"/>
          <c:tx>
            <c:strRef>
              <c:f>Sheet1!$B$1</c:f>
              <c:strCache>
                <c:ptCount val="1"/>
                <c:pt idx="0">
                  <c:v>Coef</c:v>
                </c:pt>
              </c:strCache>
            </c:strRef>
          </c:tx>
          <c:spPr>
            <a:gradFill>
              <a:gsLst>
                <a:gs pos="41000">
                  <a:srgbClr val="A13F62"/>
                </a:gs>
                <a:gs pos="100000">
                  <a:srgbClr val="4F0947"/>
                </a:gs>
                <a:gs pos="0">
                  <a:srgbClr val="FF7C80"/>
                </a:gs>
              </a:gsLst>
              <a:path path="circle">
                <a:fillToRect l="100000" b="100000"/>
              </a:path>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Jumlah Tenaga Kerja</c:v>
                </c:pt>
                <c:pt idx="1">
                  <c:v>Pernah dihubungin sebelumnya (ya/tidak)</c:v>
                </c:pt>
                <c:pt idx="2">
                  <c:v>Hasil sukses pada periode sebelumnya</c:v>
                </c:pt>
                <c:pt idx="3">
                  <c:v>Kontak lewat telepon rumah/kantor</c:v>
                </c:pt>
                <c:pt idx="4">
                  <c:v>Jumlah kontak pada periode sebelumnya</c:v>
                </c:pt>
              </c:strCache>
            </c:strRef>
          </c:cat>
          <c:val>
            <c:numRef>
              <c:f>Sheet1!$B$2:$B$6</c:f>
              <c:numCache>
                <c:formatCode>#,##0.00</c:formatCode>
                <c:ptCount val="5"/>
                <c:pt idx="0">
                  <c:v>-0.7</c:v>
                </c:pt>
                <c:pt idx="1">
                  <c:v>0.27</c:v>
                </c:pt>
                <c:pt idx="2">
                  <c:v>0.26</c:v>
                </c:pt>
                <c:pt idx="3">
                  <c:v>-0.25</c:v>
                </c:pt>
                <c:pt idx="4">
                  <c:v>0.19</c:v>
                </c:pt>
              </c:numCache>
            </c:numRef>
          </c:val>
          <c:extLst>
            <c:ext xmlns:c16="http://schemas.microsoft.com/office/drawing/2014/chart" uri="{C3380CC4-5D6E-409C-BE32-E72D297353CC}">
              <c16:uniqueId val="{00000000-98B5-47A7-8F95-78063ED9B2A0}"/>
            </c:ext>
          </c:extLst>
        </c:ser>
        <c:dLbls>
          <c:dLblPos val="inEnd"/>
          <c:showLegendKey val="0"/>
          <c:showVal val="1"/>
          <c:showCatName val="0"/>
          <c:showSerName val="0"/>
          <c:showPercent val="0"/>
          <c:showBubbleSize val="0"/>
        </c:dLbls>
        <c:gapWidth val="77"/>
        <c:overlap val="-48"/>
        <c:axId val="1163096624"/>
        <c:axId val="1163071664"/>
      </c:barChart>
      <c:catAx>
        <c:axId val="1163096624"/>
        <c:scaling>
          <c:orientation val="maxMin"/>
        </c:scaling>
        <c:delete val="0"/>
        <c:axPos val="l"/>
        <c:numFmt formatCode="General" sourceLinked="1"/>
        <c:majorTickMark val="none"/>
        <c:minorTickMark val="none"/>
        <c:tickLblPos val="nextTo"/>
        <c:spPr>
          <a:noFill/>
          <a:ln w="19050" cap="flat" cmpd="sng" algn="ctr">
            <a:solidFill>
              <a:schemeClr val="bg1"/>
            </a:solidFill>
            <a:round/>
          </a:ln>
          <a:effectLst/>
        </c:spPr>
        <c:txPr>
          <a:bodyPr rot="-60000000" spcFirstLastPara="1" vertOverflow="ellipsis" vert="horz" wrap="square" anchor="ctr" anchorCtr="1"/>
          <a:lstStyle/>
          <a:p>
            <a:pPr>
              <a:defRPr sz="1197" b="0" i="0" u="none" strike="noStrike" kern="1200" baseline="0">
                <a:noFill/>
                <a:latin typeface="+mn-lt"/>
                <a:ea typeface="+mn-ea"/>
                <a:cs typeface="+mn-cs"/>
              </a:defRPr>
            </a:pPr>
            <a:endParaRPr lang="en-US"/>
          </a:p>
        </c:txPr>
        <c:crossAx val="1163071664"/>
        <c:crosses val="autoZero"/>
        <c:auto val="1"/>
        <c:lblAlgn val="ctr"/>
        <c:lblOffset val="100"/>
        <c:noMultiLvlLbl val="0"/>
      </c:catAx>
      <c:valAx>
        <c:axId val="1163071664"/>
        <c:scaling>
          <c:orientation val="minMax"/>
        </c:scaling>
        <c:delete val="1"/>
        <c:axPos val="t"/>
        <c:numFmt formatCode="#,##0.00" sourceLinked="1"/>
        <c:majorTickMark val="none"/>
        <c:minorTickMark val="none"/>
        <c:tickLblPos val="nextTo"/>
        <c:crossAx val="1163096624"/>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Entry>
      <c:layout>
        <c:manualLayout>
          <c:xMode val="edge"/>
          <c:yMode val="edge"/>
          <c:x val="0.69634956395316749"/>
          <c:y val="0.91195620620348139"/>
          <c:w val="9.9800583986168478E-2"/>
          <c:h val="5.93780721347150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805616660046422E-2"/>
          <c:y val="1.4408204281108604E-2"/>
          <c:w val="0.95238876667990713"/>
          <c:h val="0.94596923394584276"/>
        </c:manualLayout>
      </c:layout>
      <c:lineChart>
        <c:grouping val="standard"/>
        <c:varyColors val="0"/>
        <c:ser>
          <c:idx val="0"/>
          <c:order val="0"/>
          <c:tx>
            <c:strRef>
              <c:f>Sheet1!$B$1</c:f>
              <c:strCache>
                <c:ptCount val="1"/>
                <c:pt idx="0">
                  <c:v>Conversion Rate</c:v>
                </c:pt>
              </c:strCache>
            </c:strRef>
          </c:tx>
          <c:spPr>
            <a:ln w="12700" cap="rnd" cmpd="sng">
              <a:solidFill>
                <a:srgbClr val="FFC000"/>
              </a:solidFill>
              <a:prstDash val="solid"/>
              <a:round/>
              <a:headEnd type="none" w="sm" len="sm"/>
              <a:tailEnd type="none"/>
            </a:ln>
            <a:effectLst/>
          </c:spPr>
          <c:marker>
            <c:symbol val="circle"/>
            <c:size val="5"/>
            <c:spPr>
              <a:solidFill>
                <a:srgbClr val="FFC000"/>
              </a:solidFill>
              <a:ln w="9525">
                <a:noFill/>
                <a:headEnd type="oval"/>
                <a:tailEnd type="oval"/>
              </a:ln>
              <a:effectLst/>
            </c:spPr>
          </c:marker>
          <c:dLbls>
            <c:delete val="1"/>
          </c:dLbls>
          <c:cat>
            <c:strRef>
              <c:f>Sheet1!$A$2:$A$11</c:f>
              <c:strCache>
                <c:ptCount val="10"/>
                <c:pt idx="0">
                  <c:v>mar</c:v>
                </c:pt>
                <c:pt idx="1">
                  <c:v>apr</c:v>
                </c:pt>
                <c:pt idx="2">
                  <c:v>may</c:v>
                </c:pt>
                <c:pt idx="3">
                  <c:v>jun</c:v>
                </c:pt>
                <c:pt idx="4">
                  <c:v>jul</c:v>
                </c:pt>
                <c:pt idx="5">
                  <c:v>aug</c:v>
                </c:pt>
                <c:pt idx="6">
                  <c:v>sep</c:v>
                </c:pt>
                <c:pt idx="7">
                  <c:v>oct</c:v>
                </c:pt>
                <c:pt idx="8">
                  <c:v>nov</c:v>
                </c:pt>
                <c:pt idx="9">
                  <c:v>dec</c:v>
                </c:pt>
              </c:strCache>
            </c:strRef>
          </c:cat>
          <c:val>
            <c:numRef>
              <c:f>Sheet1!$B$2:$B$11</c:f>
              <c:numCache>
                <c:formatCode>0%</c:formatCode>
                <c:ptCount val="10"/>
                <c:pt idx="0" formatCode="0.00%">
                  <c:v>0.50570000000000004</c:v>
                </c:pt>
                <c:pt idx="1">
                  <c:v>0.21</c:v>
                </c:pt>
                <c:pt idx="2" formatCode="0.00%">
                  <c:v>6.6799999999999998E-2</c:v>
                </c:pt>
                <c:pt idx="3" formatCode="0.00%">
                  <c:v>0.106</c:v>
                </c:pt>
                <c:pt idx="4" formatCode="0.00%">
                  <c:v>9.6699999999999994E-2</c:v>
                </c:pt>
                <c:pt idx="5" formatCode="0.00%">
                  <c:v>0.1145</c:v>
                </c:pt>
                <c:pt idx="6" formatCode="0.00%">
                  <c:v>0.4521</c:v>
                </c:pt>
                <c:pt idx="7" formatCode="0.00%">
                  <c:v>0.44130000000000003</c:v>
                </c:pt>
                <c:pt idx="8" formatCode="0.00%">
                  <c:v>0.10539999999999999</c:v>
                </c:pt>
                <c:pt idx="9" formatCode="0.00%">
                  <c:v>0.48620000000000002</c:v>
                </c:pt>
              </c:numCache>
            </c:numRef>
          </c:val>
          <c:smooth val="0"/>
          <c:extLst>
            <c:ext xmlns:c16="http://schemas.microsoft.com/office/drawing/2014/chart" uri="{C3380CC4-5D6E-409C-BE32-E72D297353CC}">
              <c16:uniqueId val="{00000000-F781-47CA-BB17-3AC75E272806}"/>
            </c:ext>
          </c:extLst>
        </c:ser>
        <c:dLbls>
          <c:dLblPos val="t"/>
          <c:showLegendKey val="0"/>
          <c:showVal val="1"/>
          <c:showCatName val="0"/>
          <c:showSerName val="0"/>
          <c:showPercent val="0"/>
          <c:showBubbleSize val="0"/>
        </c:dLbls>
        <c:marker val="1"/>
        <c:smooth val="0"/>
        <c:axId val="1021679967"/>
        <c:axId val="1021698687"/>
      </c:lineChart>
      <c:catAx>
        <c:axId val="1021679967"/>
        <c:scaling>
          <c:orientation val="minMax"/>
        </c:scaling>
        <c:delete val="1"/>
        <c:axPos val="b"/>
        <c:numFmt formatCode="General" sourceLinked="1"/>
        <c:majorTickMark val="none"/>
        <c:minorTickMark val="none"/>
        <c:tickLblPos val="nextTo"/>
        <c:crossAx val="1021698687"/>
        <c:crosses val="autoZero"/>
        <c:auto val="1"/>
        <c:lblAlgn val="ctr"/>
        <c:lblOffset val="100"/>
        <c:noMultiLvlLbl val="0"/>
      </c:catAx>
      <c:valAx>
        <c:axId val="1021698687"/>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10216799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n>
            <a:noFill/>
          </a:ln>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solidFill>
              <a:srgbClr val="FFC000"/>
            </a:solidFill>
            <a:ln>
              <a:solidFill>
                <a:srgbClr val="FFC000"/>
              </a:solidFill>
            </a:ln>
            <a:effectLst/>
          </c:spPr>
          <c:invertIfNegative val="0"/>
          <c:dLbls>
            <c:delete val="1"/>
          </c:dLbls>
          <c:cat>
            <c:strRef>
              <c:f>Sheet1!$A$2:$A$7</c:f>
              <c:strCache>
                <c:ptCount val="6"/>
                <c:pt idx="0">
                  <c:v>17-24</c:v>
                </c:pt>
                <c:pt idx="1">
                  <c:v>25-34</c:v>
                </c:pt>
                <c:pt idx="2">
                  <c:v>35-44</c:v>
                </c:pt>
                <c:pt idx="3">
                  <c:v>45-54</c:v>
                </c:pt>
                <c:pt idx="4">
                  <c:v>55-64</c:v>
                </c:pt>
                <c:pt idx="5">
                  <c:v>65+</c:v>
                </c:pt>
              </c:strCache>
            </c:strRef>
          </c:cat>
          <c:val>
            <c:numRef>
              <c:f>Sheet1!$B$2:$B$7</c:f>
              <c:numCache>
                <c:formatCode>General</c:formatCode>
                <c:ptCount val="6"/>
                <c:pt idx="0">
                  <c:v>253</c:v>
                </c:pt>
                <c:pt idx="1">
                  <c:v>1643</c:v>
                </c:pt>
                <c:pt idx="2">
                  <c:v>1161</c:v>
                </c:pt>
                <c:pt idx="3">
                  <c:v>750</c:v>
                </c:pt>
                <c:pt idx="4">
                  <c:v>482</c:v>
                </c:pt>
                <c:pt idx="5">
                  <c:v>308</c:v>
                </c:pt>
              </c:numCache>
            </c:numRef>
          </c:val>
          <c:extLst>
            <c:ext xmlns:c16="http://schemas.microsoft.com/office/drawing/2014/chart" uri="{C3380CC4-5D6E-409C-BE32-E72D297353CC}">
              <c16:uniqueId val="{00000000-04AC-4B8B-ABB3-E3E308396099}"/>
            </c:ext>
          </c:extLst>
        </c:ser>
        <c:ser>
          <c:idx val="1"/>
          <c:order val="1"/>
          <c:tx>
            <c:strRef>
              <c:f>Sheet1!$C$1</c:f>
              <c:strCache>
                <c:ptCount val="1"/>
                <c:pt idx="0">
                  <c:v>No.</c:v>
                </c:pt>
              </c:strCache>
            </c:strRef>
          </c:tx>
          <c:spPr>
            <a:gradFill>
              <a:gsLst>
                <a:gs pos="100000">
                  <a:srgbClr val="211641"/>
                </a:gs>
                <a:gs pos="60000">
                  <a:srgbClr val="3A1D4A"/>
                </a:gs>
                <a:gs pos="0">
                  <a:srgbClr val="502453"/>
                </a:gs>
              </a:gsLst>
              <a:path path="circle">
                <a:fillToRect l="100000" b="100000"/>
              </a:path>
            </a:gradFill>
            <a:ln>
              <a:solidFill>
                <a:schemeClr val="bg1"/>
              </a:solidFill>
            </a:ln>
            <a:effectLst/>
          </c:spPr>
          <c:invertIfNegative val="0"/>
          <c:dLbls>
            <c:dLbl>
              <c:idx val="0"/>
              <c:layout>
                <c:manualLayout>
                  <c:x val="8.6216711566726811E-18"/>
                  <c:y val="-7.2497289451916566E-2"/>
                </c:manualLayout>
              </c:layout>
              <c:tx>
                <c:rich>
                  <a:bodyPr/>
                  <a:lstStyle/>
                  <a:p>
                    <a:fld id="{5350F1C6-3308-4E13-A260-AD4290E16F3E}"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04AC-4B8B-ABB3-E3E308396099}"/>
                </c:ext>
              </c:extLst>
            </c:dLbl>
            <c:dLbl>
              <c:idx val="1"/>
              <c:layout>
                <c:manualLayout>
                  <c:x val="-3.4486684626690725E-17"/>
                  <c:y val="-0.38127042106695741"/>
                </c:manualLayout>
              </c:layout>
              <c:tx>
                <c:rich>
                  <a:bodyPr/>
                  <a:lstStyle/>
                  <a:p>
                    <a:fld id="{3E567DB1-48FC-45AA-B728-8CAC365B8CEC}"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04AC-4B8B-ABB3-E3E308396099}"/>
                </c:ext>
              </c:extLst>
            </c:dLbl>
            <c:dLbl>
              <c:idx val="2"/>
              <c:layout>
                <c:manualLayout>
                  <c:x val="0"/>
                  <c:y val="-0.39354302117440565"/>
                </c:manualLayout>
              </c:layout>
              <c:tx>
                <c:rich>
                  <a:bodyPr/>
                  <a:lstStyle/>
                  <a:p>
                    <a:fld id="{CF39ED9A-3EA0-4184-B545-5A0B7694DF4B}"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04AC-4B8B-ABB3-E3E308396099}"/>
                </c:ext>
              </c:extLst>
            </c:dLbl>
            <c:dLbl>
              <c:idx val="3"/>
              <c:layout>
                <c:manualLayout>
                  <c:x val="-6.8973369253381449E-17"/>
                  <c:y val="-0.25821618998307788"/>
                </c:manualLayout>
              </c:layout>
              <c:tx>
                <c:rich>
                  <a:bodyPr/>
                  <a:lstStyle/>
                  <a:p>
                    <a:fld id="{62D3F54B-2F27-4690-B6BA-D5CE47384542}"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04AC-4B8B-ABB3-E3E308396099}"/>
                </c:ext>
              </c:extLst>
            </c:dLbl>
            <c:dLbl>
              <c:idx val="4"/>
              <c:layout>
                <c:manualLayout>
                  <c:x val="0"/>
                  <c:y val="-0.13435555596905854"/>
                </c:manualLayout>
              </c:layout>
              <c:tx>
                <c:rich>
                  <a:bodyPr/>
                  <a:lstStyle/>
                  <a:p>
                    <a:fld id="{965CF158-C2AB-4FC8-9856-0014CBA20E57}"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04AC-4B8B-ABB3-E3E308396099}"/>
                </c:ext>
              </c:extLst>
            </c:dLbl>
            <c:dLbl>
              <c:idx val="5"/>
              <c:layout>
                <c:manualLayout>
                  <c:x val="0"/>
                  <c:y val="-4.6222228376685257E-2"/>
                </c:manualLayout>
              </c:layout>
              <c:tx>
                <c:rich>
                  <a:bodyPr/>
                  <a:lstStyle/>
                  <a:p>
                    <a:fld id="{E3FFB218-C989-45D0-910B-C34FF2EDE38D}"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04AC-4B8B-ABB3-E3E308396099}"/>
                </c:ext>
              </c:extLst>
            </c:dLbl>
            <c:numFmt formatCode="General" sourceLinked="0"/>
            <c:spPr>
              <a:noFill/>
              <a:ln>
                <a:noFill/>
              </a:ln>
              <a:effectLst/>
            </c:spPr>
            <c:txPr>
              <a:bodyPr rot="0" spcFirstLastPara="1" vertOverflow="ellipsis" vert="horz" wrap="square" lIns="38100" tIns="19050" rIns="38100" bIns="19050" anchor="t" anchorCtr="0">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Sheet1!$A$2:$A$7</c:f>
              <c:strCache>
                <c:ptCount val="6"/>
                <c:pt idx="0">
                  <c:v>17-24</c:v>
                </c:pt>
                <c:pt idx="1">
                  <c:v>25-34</c:v>
                </c:pt>
                <c:pt idx="2">
                  <c:v>35-44</c:v>
                </c:pt>
                <c:pt idx="3">
                  <c:v>45-54</c:v>
                </c:pt>
                <c:pt idx="4">
                  <c:v>55-64</c:v>
                </c:pt>
                <c:pt idx="5">
                  <c:v>65+</c:v>
                </c:pt>
              </c:strCache>
            </c:strRef>
          </c:cat>
          <c:val>
            <c:numRef>
              <c:f>Sheet1!$C$2:$C$7</c:f>
              <c:numCache>
                <c:formatCode>General</c:formatCode>
                <c:ptCount val="6"/>
                <c:pt idx="0">
                  <c:v>770</c:v>
                </c:pt>
                <c:pt idx="1">
                  <c:v>11243</c:v>
                </c:pt>
                <c:pt idx="2">
                  <c:v>11663</c:v>
                </c:pt>
                <c:pt idx="3">
                  <c:v>7596</c:v>
                </c:pt>
                <c:pt idx="4">
                  <c:v>2981</c:v>
                </c:pt>
                <c:pt idx="5">
                  <c:v>341</c:v>
                </c:pt>
              </c:numCache>
            </c:numRef>
          </c:val>
          <c:extLst>
            <c:ext xmlns:c15="http://schemas.microsoft.com/office/drawing/2012/chart" uri="{02D57815-91ED-43cb-92C2-25804820EDAC}">
              <c15:datalabelsRange>
                <c15:f>Sheet1!$D$2:$D$7</c15:f>
                <c15:dlblRangeCache>
                  <c:ptCount val="6"/>
                  <c:pt idx="0">
                    <c:v>1.023</c:v>
                  </c:pt>
                  <c:pt idx="1">
                    <c:v>12.886</c:v>
                  </c:pt>
                  <c:pt idx="2">
                    <c:v>12.824</c:v>
                  </c:pt>
                  <c:pt idx="3">
                    <c:v>8.346</c:v>
                  </c:pt>
                  <c:pt idx="4">
                    <c:v>3.463</c:v>
                  </c:pt>
                  <c:pt idx="5">
                    <c:v>649</c:v>
                  </c:pt>
                </c15:dlblRangeCache>
              </c15:datalabelsRange>
            </c:ext>
            <c:ext xmlns:c16="http://schemas.microsoft.com/office/drawing/2014/chart" uri="{C3380CC4-5D6E-409C-BE32-E72D297353CC}">
              <c16:uniqueId val="{00000001-04AC-4B8B-ABB3-E3E308396099}"/>
            </c:ext>
          </c:extLst>
        </c:ser>
        <c:dLbls>
          <c:dLblPos val="ctr"/>
          <c:showLegendKey val="0"/>
          <c:showVal val="1"/>
          <c:showCatName val="0"/>
          <c:showSerName val="0"/>
          <c:showPercent val="0"/>
          <c:showBubbleSize val="0"/>
        </c:dLbls>
        <c:gapWidth val="78"/>
        <c:overlap val="100"/>
        <c:axId val="795696560"/>
        <c:axId val="795694640"/>
      </c:barChart>
      <c:catAx>
        <c:axId val="7956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795696560"/>
        <c:crosses val="autoZero"/>
        <c:crossBetween val="between"/>
      </c:valAx>
      <c:spPr>
        <a:noFill/>
        <a:ln>
          <a:noFill/>
        </a:ln>
        <a:effectLst/>
      </c:spPr>
    </c:plotArea>
    <c:legend>
      <c:legendPos val="r"/>
      <c:layout>
        <c:manualLayout>
          <c:xMode val="edge"/>
          <c:yMode val="edge"/>
          <c:x val="0"/>
          <c:y val="0.20620028002325524"/>
          <c:w val="0.17369462564357785"/>
          <c:h val="7.37472464488087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46534252711451E-2"/>
          <c:y val="0.22850978791700974"/>
          <c:w val="0.88521087301574186"/>
          <c:h val="0.73838112938707212"/>
        </c:manualLayout>
      </c:layout>
      <c:lineChart>
        <c:grouping val="standard"/>
        <c:varyColors val="0"/>
        <c:ser>
          <c:idx val="1"/>
          <c:order val="0"/>
          <c:tx>
            <c:strRef>
              <c:f>Sheet1!$E$1</c:f>
              <c:strCache>
                <c:ptCount val="1"/>
                <c:pt idx="0">
                  <c:v>Conversion 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4"/>
              <c:layout>
                <c:manualLayout>
                  <c:x val="-1.4194913949716784E-2"/>
                  <c:y val="9.926091012656280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C1-44CA-ACB4-630BD48ED21C}"/>
                </c:ext>
              </c:extLst>
            </c:dLbl>
            <c:dLbl>
              <c:idx val="5"/>
              <c:layout>
                <c:manualLayout>
                  <c:x val="-6.4843213931560284E-2"/>
                  <c:y val="5.04835120884808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FC1-44CA-ACB4-630BD48ED21C}"/>
                </c:ext>
              </c:extLst>
            </c:dLbl>
            <c:spPr>
              <a:noFill/>
              <a:ln>
                <a:noFill/>
              </a:ln>
              <a:effectLst/>
            </c:spPr>
            <c:txPr>
              <a:bodyPr rot="0" spcFirstLastPara="1" vertOverflow="ellipsis" vert="horz" wrap="square" lIns="38100" tIns="19050" rIns="38100" bIns="19050" anchor="t" anchorCtr="0">
                <a:spAutoFit/>
              </a:bodyPr>
              <a:lstStyle/>
              <a:p>
                <a:pPr>
                  <a:defRPr sz="14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17-24</c:v>
                </c:pt>
                <c:pt idx="1">
                  <c:v>25-34</c:v>
                </c:pt>
                <c:pt idx="2">
                  <c:v>35-44</c:v>
                </c:pt>
                <c:pt idx="3">
                  <c:v>45-54</c:v>
                </c:pt>
                <c:pt idx="4">
                  <c:v>55-64</c:v>
                </c:pt>
                <c:pt idx="5">
                  <c:v>65+</c:v>
                </c:pt>
              </c:strCache>
            </c:strRef>
          </c:cat>
          <c:val>
            <c:numRef>
              <c:f>Sheet1!$E$2:$E$7</c:f>
              <c:numCache>
                <c:formatCode>0.00%</c:formatCode>
                <c:ptCount val="6"/>
                <c:pt idx="0">
                  <c:v>0.24731182795698925</c:v>
                </c:pt>
                <c:pt idx="1">
                  <c:v>0.12750271612602826</c:v>
                </c:pt>
                <c:pt idx="2">
                  <c:v>9.0533374922021209E-2</c:v>
                </c:pt>
                <c:pt idx="3">
                  <c:v>8.986340762041696E-2</c:v>
                </c:pt>
                <c:pt idx="4">
                  <c:v>0.13918567715853306</c:v>
                </c:pt>
                <c:pt idx="5">
                  <c:v>0.47457627118644069</c:v>
                </c:pt>
              </c:numCache>
            </c:numRef>
          </c:val>
          <c:smooth val="0"/>
          <c:extLst>
            <c:ext xmlns:c16="http://schemas.microsoft.com/office/drawing/2014/chart" uri="{C3380CC4-5D6E-409C-BE32-E72D297353CC}">
              <c16:uniqueId val="{00000007-FFC1-44CA-ACB4-630BD48ED21C}"/>
            </c:ext>
          </c:extLst>
        </c:ser>
        <c:dLbls>
          <c:dLblPos val="t"/>
          <c:showLegendKey val="0"/>
          <c:showVal val="1"/>
          <c:showCatName val="0"/>
          <c:showSerName val="0"/>
          <c:showPercent val="0"/>
          <c:showBubbleSize val="0"/>
        </c:dLbls>
        <c:marker val="1"/>
        <c:smooth val="0"/>
        <c:axId val="795696560"/>
        <c:axId val="795694640"/>
      </c:lineChart>
      <c:catAx>
        <c:axId val="795696560"/>
        <c:scaling>
          <c:orientation val="minMax"/>
        </c:scaling>
        <c:delete val="1"/>
        <c:axPos val="b"/>
        <c:numFmt formatCode="General" sourceLinked="1"/>
        <c:majorTickMark val="none"/>
        <c:minorTickMark val="none"/>
        <c:tickLblPos val="nextTo"/>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79569656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95378696882801"/>
          <c:y val="0.10483593105093927"/>
          <c:w val="0.74673371464096805"/>
          <c:h val="0.81204547169995867"/>
        </c:manualLayout>
      </c:layout>
      <c:barChart>
        <c:barDir val="bar"/>
        <c:grouping val="clustered"/>
        <c:varyColors val="0"/>
        <c:ser>
          <c:idx val="0"/>
          <c:order val="0"/>
          <c:tx>
            <c:strRef>
              <c:f>Sheet1!$B$1</c:f>
              <c:strCache>
                <c:ptCount val="1"/>
                <c:pt idx="0">
                  <c:v>Conversion Rate</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Student</c:v>
                </c:pt>
                <c:pt idx="1">
                  <c:v>Retired</c:v>
                </c:pt>
                <c:pt idx="2">
                  <c:v>Unemployment</c:v>
                </c:pt>
                <c:pt idx="3">
                  <c:v>Admin</c:v>
                </c:pt>
                <c:pt idx="4">
                  <c:v>Management</c:v>
                </c:pt>
              </c:strCache>
            </c:strRef>
          </c:cat>
          <c:val>
            <c:numRef>
              <c:f>Sheet1!$B$2:$B$6</c:f>
              <c:numCache>
                <c:formatCode>0.00%</c:formatCode>
                <c:ptCount val="5"/>
                <c:pt idx="0">
                  <c:v>0.31809999999999999</c:v>
                </c:pt>
                <c:pt idx="1">
                  <c:v>0.25650000000000001</c:v>
                </c:pt>
                <c:pt idx="2">
                  <c:v>0.1421</c:v>
                </c:pt>
                <c:pt idx="3">
                  <c:v>0.1358</c:v>
                </c:pt>
                <c:pt idx="4">
                  <c:v>0.1159</c:v>
                </c:pt>
              </c:numCache>
            </c:numRef>
          </c:val>
          <c:extLst>
            <c:ext xmlns:c16="http://schemas.microsoft.com/office/drawing/2014/chart" uri="{C3380CC4-5D6E-409C-BE32-E72D297353CC}">
              <c16:uniqueId val="{00000000-98B5-47A7-8F95-78063ED9B2A0}"/>
            </c:ext>
          </c:extLst>
        </c:ser>
        <c:dLbls>
          <c:dLblPos val="inEnd"/>
          <c:showLegendKey val="0"/>
          <c:showVal val="1"/>
          <c:showCatName val="0"/>
          <c:showSerName val="0"/>
          <c:showPercent val="0"/>
          <c:showBubbleSize val="0"/>
        </c:dLbls>
        <c:gapWidth val="99"/>
        <c:axId val="1163096624"/>
        <c:axId val="1163071664"/>
      </c:barChart>
      <c:catAx>
        <c:axId val="116309662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crossAx val="1163071664"/>
        <c:crosses val="autoZero"/>
        <c:auto val="1"/>
        <c:lblAlgn val="ctr"/>
        <c:lblOffset val="100"/>
        <c:noMultiLvlLbl val="0"/>
      </c:catAx>
      <c:valAx>
        <c:axId val="1163071664"/>
        <c:scaling>
          <c:orientation val="minMax"/>
        </c:scaling>
        <c:delete val="1"/>
        <c:axPos val="t"/>
        <c:majorGridlines>
          <c:spPr>
            <a:ln w="9525" cap="flat" cmpd="sng" algn="ctr">
              <a:noFill/>
              <a:round/>
            </a:ln>
            <a:effectLst/>
          </c:spPr>
        </c:majorGridlines>
        <c:numFmt formatCode="0.00%" sourceLinked="1"/>
        <c:majorTickMark val="none"/>
        <c:minorTickMark val="none"/>
        <c:tickLblPos val="nextTo"/>
        <c:crossAx val="1163096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solidFill>
              <a:srgbClr val="FFC000"/>
            </a:solidFill>
            <a:ln>
              <a:solidFill>
                <a:srgbClr val="FFC000"/>
              </a:solidFill>
            </a:ln>
            <a:effectLst/>
          </c:spPr>
          <c:invertIfNegative val="0"/>
          <c:dLbls>
            <c:delete val="1"/>
          </c:dLbls>
          <c:cat>
            <c:strRef>
              <c:f>Sheet1!$A$2:$A$7</c:f>
              <c:strCache>
                <c:ptCount val="6"/>
                <c:pt idx="0">
                  <c:v>Universitas</c:v>
                </c:pt>
                <c:pt idx="1">
                  <c:v>Course</c:v>
                </c:pt>
                <c:pt idx="2">
                  <c:v>SMA</c:v>
                </c:pt>
                <c:pt idx="3">
                  <c:v>Basic (4y)</c:v>
                </c:pt>
                <c:pt idx="4">
                  <c:v>Basic (6y)</c:v>
                </c:pt>
                <c:pt idx="5">
                  <c:v>Basic (9y)</c:v>
                </c:pt>
              </c:strCache>
            </c:strRef>
          </c:cat>
          <c:val>
            <c:numRef>
              <c:f>Sheet1!$B$2:$B$7</c:f>
              <c:numCache>
                <c:formatCode>General</c:formatCode>
                <c:ptCount val="6"/>
                <c:pt idx="0">
                  <c:v>1650</c:v>
                </c:pt>
                <c:pt idx="1">
                  <c:v>592</c:v>
                </c:pt>
                <c:pt idx="2">
                  <c:v>1023</c:v>
                </c:pt>
                <c:pt idx="3">
                  <c:v>425</c:v>
                </c:pt>
                <c:pt idx="4">
                  <c:v>188</c:v>
                </c:pt>
                <c:pt idx="5">
                  <c:v>466</c:v>
                </c:pt>
              </c:numCache>
            </c:numRef>
          </c:val>
          <c:extLst>
            <c:ext xmlns:c16="http://schemas.microsoft.com/office/drawing/2014/chart" uri="{C3380CC4-5D6E-409C-BE32-E72D297353CC}">
              <c16:uniqueId val="{00000000-04AC-4B8B-ABB3-E3E308396099}"/>
            </c:ext>
          </c:extLst>
        </c:ser>
        <c:ser>
          <c:idx val="1"/>
          <c:order val="1"/>
          <c:tx>
            <c:strRef>
              <c:f>Sheet1!$C$1</c:f>
              <c:strCache>
                <c:ptCount val="1"/>
                <c:pt idx="0">
                  <c:v>No.</c:v>
                </c:pt>
              </c:strCache>
            </c:strRef>
          </c:tx>
          <c:spPr>
            <a:gradFill>
              <a:gsLst>
                <a:gs pos="100000">
                  <a:srgbClr val="211641"/>
                </a:gs>
                <a:gs pos="60000">
                  <a:srgbClr val="3A1D4A"/>
                </a:gs>
                <a:gs pos="0">
                  <a:srgbClr val="502453"/>
                </a:gs>
              </a:gsLst>
              <a:path path="circle">
                <a:fillToRect l="100000" b="100000"/>
              </a:path>
            </a:gradFill>
            <a:ln>
              <a:solidFill>
                <a:schemeClr val="bg1"/>
              </a:solidFill>
            </a:ln>
            <a:effectLst/>
          </c:spPr>
          <c:invertIfNegative val="0"/>
          <c:dLbls>
            <c:dLbl>
              <c:idx val="0"/>
              <c:layout>
                <c:manualLayout>
                  <c:x val="-8.6216711566726811E-18"/>
                  <c:y val="-0.3395823970916701"/>
                </c:manualLayout>
              </c:layout>
              <c:tx>
                <c:rich>
                  <a:bodyPr/>
                  <a:lstStyle/>
                  <a:p>
                    <a:fld id="{4E86F027-C7FF-46A6-8221-316C62C9E0E0}"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04AC-4B8B-ABB3-E3E308396099}"/>
                </c:ext>
              </c:extLst>
            </c:dLbl>
            <c:dLbl>
              <c:idx val="1"/>
              <c:layout>
                <c:manualLayout>
                  <c:x val="0"/>
                  <c:y val="-0.18060937405000996"/>
                </c:manualLayout>
              </c:layout>
              <c:tx>
                <c:rich>
                  <a:bodyPr/>
                  <a:lstStyle/>
                  <a:p>
                    <a:fld id="{B2F26AB3-5FA6-4901-84AB-C621DAF34ECF}"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04AC-4B8B-ABB3-E3E308396099}"/>
                </c:ext>
              </c:extLst>
            </c:dLbl>
            <c:dLbl>
              <c:idx val="2"/>
              <c:layout>
                <c:manualLayout>
                  <c:x val="-6.8973369253381449E-17"/>
                  <c:y val="-0.28313484108539633"/>
                </c:manualLayout>
              </c:layout>
              <c:tx>
                <c:rich>
                  <a:bodyPr/>
                  <a:lstStyle/>
                  <a:p>
                    <a:fld id="{CC2C96AF-7C43-4C0C-92C6-E789A499A96C}"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04AC-4B8B-ABB3-E3E308396099}"/>
                </c:ext>
              </c:extLst>
            </c:dLbl>
            <c:dLbl>
              <c:idx val="3"/>
              <c:layout>
                <c:manualLayout>
                  <c:x val="0"/>
                  <c:y val="-0.14269978161994168"/>
                </c:manualLayout>
              </c:layout>
              <c:tx>
                <c:rich>
                  <a:bodyPr/>
                  <a:lstStyle/>
                  <a:p>
                    <a:fld id="{BCDF84E1-14A6-42F8-B533-A9ACFA22B640}"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04AC-4B8B-ABB3-E3E308396099}"/>
                </c:ext>
              </c:extLst>
            </c:dLbl>
            <c:dLbl>
              <c:idx val="4"/>
              <c:layout>
                <c:manualLayout>
                  <c:x val="0"/>
                  <c:y val="-0.11496769952738783"/>
                </c:manualLayout>
              </c:layout>
              <c:tx>
                <c:rich>
                  <a:bodyPr/>
                  <a:lstStyle/>
                  <a:p>
                    <a:fld id="{8580D0E2-8F9A-47BF-9A8D-6DD38C6E6559}"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04AC-4B8B-ABB3-E3E308396099}"/>
                </c:ext>
              </c:extLst>
            </c:dLbl>
            <c:dLbl>
              <c:idx val="5"/>
              <c:layout>
                <c:manualLayout>
                  <c:x val="0"/>
                  <c:y val="-0.19937733663741444"/>
                </c:manualLayout>
              </c:layout>
              <c:tx>
                <c:rich>
                  <a:bodyPr/>
                  <a:lstStyle/>
                  <a:p>
                    <a:fld id="{BCE3526B-82F4-42D7-B86B-13DD34AAB689}"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04AC-4B8B-ABB3-E3E308396099}"/>
                </c:ext>
              </c:extLst>
            </c:dLbl>
            <c:numFmt formatCode="General" sourceLinked="0"/>
            <c:spPr>
              <a:noFill/>
              <a:ln>
                <a:noFill/>
              </a:ln>
              <a:effectLst/>
            </c:spPr>
            <c:txPr>
              <a:bodyPr rot="0" spcFirstLastPara="1" vertOverflow="ellipsis" vert="horz" wrap="square" lIns="38100" tIns="19050" rIns="38100" bIns="19050" anchor="t" anchorCtr="0">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Sheet1!$A$2:$A$7</c:f>
              <c:strCache>
                <c:ptCount val="6"/>
                <c:pt idx="0">
                  <c:v>Universitas</c:v>
                </c:pt>
                <c:pt idx="1">
                  <c:v>Course</c:v>
                </c:pt>
                <c:pt idx="2">
                  <c:v>SMA</c:v>
                </c:pt>
                <c:pt idx="3">
                  <c:v>Basic (4y)</c:v>
                </c:pt>
                <c:pt idx="4">
                  <c:v>Basic (6y)</c:v>
                </c:pt>
                <c:pt idx="5">
                  <c:v>Basic (9y)</c:v>
                </c:pt>
              </c:strCache>
            </c:strRef>
          </c:cat>
          <c:val>
            <c:numRef>
              <c:f>Sheet1!$C$2:$C$7</c:f>
              <c:numCache>
                <c:formatCode>General</c:formatCode>
                <c:ptCount val="6"/>
                <c:pt idx="0">
                  <c:v>9868</c:v>
                </c:pt>
                <c:pt idx="1">
                  <c:v>4400</c:v>
                </c:pt>
                <c:pt idx="2">
                  <c:v>8052</c:v>
                </c:pt>
                <c:pt idx="3">
                  <c:v>3534</c:v>
                </c:pt>
                <c:pt idx="4">
                  <c:v>2023</c:v>
                </c:pt>
                <c:pt idx="5">
                  <c:v>5269</c:v>
                </c:pt>
              </c:numCache>
            </c:numRef>
          </c:val>
          <c:extLst>
            <c:ext xmlns:c15="http://schemas.microsoft.com/office/drawing/2012/chart" uri="{02D57815-91ED-43cb-92C2-25804820EDAC}">
              <c15:datalabelsRange>
                <c15:f>Sheet1!$D$2:$D$7</c15:f>
                <c15:dlblRangeCache>
                  <c:ptCount val="6"/>
                  <c:pt idx="0">
                    <c:v>11.518</c:v>
                  </c:pt>
                  <c:pt idx="1">
                    <c:v>4.992</c:v>
                  </c:pt>
                  <c:pt idx="2">
                    <c:v>9.075</c:v>
                  </c:pt>
                  <c:pt idx="3">
                    <c:v>3.959</c:v>
                  </c:pt>
                  <c:pt idx="4">
                    <c:v>2.211</c:v>
                  </c:pt>
                  <c:pt idx="5">
                    <c:v>5.735</c:v>
                  </c:pt>
                </c15:dlblRangeCache>
              </c15:datalabelsRange>
            </c:ext>
            <c:ext xmlns:c16="http://schemas.microsoft.com/office/drawing/2014/chart" uri="{C3380CC4-5D6E-409C-BE32-E72D297353CC}">
              <c16:uniqueId val="{00000001-04AC-4B8B-ABB3-E3E308396099}"/>
            </c:ext>
          </c:extLst>
        </c:ser>
        <c:dLbls>
          <c:dLblPos val="ctr"/>
          <c:showLegendKey val="0"/>
          <c:showVal val="1"/>
          <c:showCatName val="0"/>
          <c:showSerName val="0"/>
          <c:showPercent val="0"/>
          <c:showBubbleSize val="0"/>
        </c:dLbls>
        <c:gapWidth val="78"/>
        <c:overlap val="100"/>
        <c:axId val="795696560"/>
        <c:axId val="795694640"/>
      </c:barChart>
      <c:catAx>
        <c:axId val="7956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795696560"/>
        <c:crosses val="autoZero"/>
        <c:crossBetween val="between"/>
      </c:valAx>
      <c:spPr>
        <a:noFill/>
        <a:ln>
          <a:noFill/>
        </a:ln>
        <a:effectLst/>
      </c:spPr>
    </c:plotArea>
    <c:legend>
      <c:legendPos val="r"/>
      <c:layout>
        <c:manualLayout>
          <c:xMode val="edge"/>
          <c:yMode val="edge"/>
          <c:x val="0.66027088036117376"/>
          <c:y val="0.22268750923620204"/>
          <c:w val="0.17369462564357785"/>
          <c:h val="7.37472464488087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46534252711451E-2"/>
          <c:y val="0.22850978791700974"/>
          <c:w val="0.88521087301574186"/>
          <c:h val="0.73838112938707212"/>
        </c:manualLayout>
      </c:layout>
      <c:lineChart>
        <c:grouping val="standard"/>
        <c:varyColors val="0"/>
        <c:ser>
          <c:idx val="1"/>
          <c:order val="0"/>
          <c:tx>
            <c:strRef>
              <c:f>Sheet1!$E$1</c:f>
              <c:strCache>
                <c:ptCount val="1"/>
                <c:pt idx="0">
                  <c:v>Conversion 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t" anchorCtr="0">
                <a:spAutoFit/>
              </a:bodyPr>
              <a:lstStyle/>
              <a:p>
                <a:pPr>
                  <a:defRPr sz="14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Universitas</c:v>
                </c:pt>
                <c:pt idx="1">
                  <c:v>Course</c:v>
                </c:pt>
                <c:pt idx="2">
                  <c:v>SMA</c:v>
                </c:pt>
                <c:pt idx="3">
                  <c:v>Basic (4y)</c:v>
                </c:pt>
                <c:pt idx="4">
                  <c:v>Basic (6y)</c:v>
                </c:pt>
                <c:pt idx="5">
                  <c:v>Basic (9y)</c:v>
                </c:pt>
              </c:strCache>
            </c:strRef>
          </c:cat>
          <c:val>
            <c:numRef>
              <c:f>Sheet1!$E$2:$E$7</c:f>
              <c:numCache>
                <c:formatCode>0.00%</c:formatCode>
                <c:ptCount val="6"/>
                <c:pt idx="0">
                  <c:v>0.14325403715922902</c:v>
                </c:pt>
                <c:pt idx="1">
                  <c:v>0.11858974358974358</c:v>
                </c:pt>
                <c:pt idx="2">
                  <c:v>0.11272727272727273</c:v>
                </c:pt>
                <c:pt idx="3">
                  <c:v>0.10735034099520081</c:v>
                </c:pt>
                <c:pt idx="4">
                  <c:v>8.5029398462234285E-2</c:v>
                </c:pt>
                <c:pt idx="5">
                  <c:v>8.1255448997384475E-2</c:v>
                </c:pt>
              </c:numCache>
            </c:numRef>
          </c:val>
          <c:smooth val="0"/>
          <c:extLst>
            <c:ext xmlns:c16="http://schemas.microsoft.com/office/drawing/2014/chart" uri="{C3380CC4-5D6E-409C-BE32-E72D297353CC}">
              <c16:uniqueId val="{00000007-FFC1-44CA-ACB4-630BD48ED21C}"/>
            </c:ext>
          </c:extLst>
        </c:ser>
        <c:dLbls>
          <c:dLblPos val="t"/>
          <c:showLegendKey val="0"/>
          <c:showVal val="1"/>
          <c:showCatName val="0"/>
          <c:showSerName val="0"/>
          <c:showPercent val="0"/>
          <c:showBubbleSize val="0"/>
        </c:dLbls>
        <c:marker val="1"/>
        <c:smooth val="0"/>
        <c:axId val="795696560"/>
        <c:axId val="795694640"/>
      </c:lineChart>
      <c:catAx>
        <c:axId val="795696560"/>
        <c:scaling>
          <c:orientation val="minMax"/>
        </c:scaling>
        <c:delete val="1"/>
        <c:axPos val="b"/>
        <c:numFmt formatCode="General" sourceLinked="1"/>
        <c:majorTickMark val="none"/>
        <c:minorTickMark val="none"/>
        <c:tickLblPos val="nextTo"/>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795696560"/>
        <c:crosses val="autoZero"/>
        <c:crossBetween val="between"/>
      </c:valAx>
      <c:spPr>
        <a:noFill/>
        <a:ln>
          <a:noFill/>
        </a:ln>
        <a:effectLst/>
      </c:spPr>
    </c:plotArea>
    <c:legend>
      <c:legendPos val="r"/>
      <c:layout>
        <c:manualLayout>
          <c:xMode val="edge"/>
          <c:yMode val="edge"/>
          <c:x val="0.4193398644154443"/>
          <c:y val="4.0981262954275684E-2"/>
          <c:w val="0.19820774469787814"/>
          <c:h val="6.00113791912276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95378696882801"/>
          <c:y val="0.10483593105093927"/>
          <c:w val="0.74673371464096805"/>
          <c:h val="0.81204547169995867"/>
        </c:manualLayout>
      </c:layout>
      <c:barChart>
        <c:barDir val="bar"/>
        <c:grouping val="clustered"/>
        <c:varyColors val="0"/>
        <c:ser>
          <c:idx val="0"/>
          <c:order val="0"/>
          <c:tx>
            <c:strRef>
              <c:f>Sheet1!$B$1</c:f>
              <c:strCache>
                <c:ptCount val="1"/>
                <c:pt idx="0">
                  <c:v>Conversion Rate</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Single</c:v>
                </c:pt>
                <c:pt idx="1">
                  <c:v>Married</c:v>
                </c:pt>
                <c:pt idx="2">
                  <c:v>Divorced</c:v>
                </c:pt>
              </c:strCache>
            </c:strRef>
          </c:cat>
          <c:val>
            <c:numRef>
              <c:f>Sheet1!$B$2:$B$4</c:f>
              <c:numCache>
                <c:formatCode>0.00%</c:formatCode>
                <c:ptCount val="3"/>
                <c:pt idx="0">
                  <c:v>0.1457</c:v>
                </c:pt>
                <c:pt idx="1">
                  <c:v>0.1061</c:v>
                </c:pt>
                <c:pt idx="2">
                  <c:v>0.10589999999999999</c:v>
                </c:pt>
              </c:numCache>
            </c:numRef>
          </c:val>
          <c:extLst>
            <c:ext xmlns:c16="http://schemas.microsoft.com/office/drawing/2014/chart" uri="{C3380CC4-5D6E-409C-BE32-E72D297353CC}">
              <c16:uniqueId val="{00000000-6C73-4BF8-8567-E4E88D1CDB20}"/>
            </c:ext>
          </c:extLst>
        </c:ser>
        <c:dLbls>
          <c:dLblPos val="inEnd"/>
          <c:showLegendKey val="0"/>
          <c:showVal val="1"/>
          <c:showCatName val="0"/>
          <c:showSerName val="0"/>
          <c:showPercent val="0"/>
          <c:showBubbleSize val="0"/>
        </c:dLbls>
        <c:gapWidth val="99"/>
        <c:axId val="1163096624"/>
        <c:axId val="1163071664"/>
      </c:barChart>
      <c:catAx>
        <c:axId val="116309662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crossAx val="1163071664"/>
        <c:crosses val="autoZero"/>
        <c:auto val="1"/>
        <c:lblAlgn val="ctr"/>
        <c:lblOffset val="100"/>
        <c:noMultiLvlLbl val="0"/>
      </c:catAx>
      <c:valAx>
        <c:axId val="1163071664"/>
        <c:scaling>
          <c:orientation val="minMax"/>
        </c:scaling>
        <c:delete val="1"/>
        <c:axPos val="t"/>
        <c:majorGridlines>
          <c:spPr>
            <a:ln w="9525" cap="flat" cmpd="sng" algn="ctr">
              <a:noFill/>
              <a:round/>
            </a:ln>
            <a:effectLst/>
          </c:spPr>
        </c:majorGridlines>
        <c:numFmt formatCode="0.00%" sourceLinked="1"/>
        <c:majorTickMark val="none"/>
        <c:minorTickMark val="none"/>
        <c:tickLblPos val="nextTo"/>
        <c:crossAx val="1163096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52529817236396E-2"/>
          <c:y val="0.30425820779637636"/>
          <c:w val="0.94949494036552717"/>
          <c:h val="0.59607014743453501"/>
        </c:manualLayout>
      </c:layout>
      <c:barChart>
        <c:barDir val="col"/>
        <c:grouping val="stacked"/>
        <c:varyColors val="0"/>
        <c:ser>
          <c:idx val="0"/>
          <c:order val="0"/>
          <c:tx>
            <c:strRef>
              <c:f>Sheet1!$B$1</c:f>
              <c:strCache>
                <c:ptCount val="1"/>
                <c:pt idx="0">
                  <c:v>Yes</c:v>
                </c:pt>
              </c:strCache>
            </c:strRef>
          </c:tx>
          <c:spPr>
            <a:solidFill>
              <a:srgbClr val="FFC000"/>
            </a:solidFill>
            <a:ln>
              <a:solidFill>
                <a:srgbClr val="FFC000"/>
              </a:solidFill>
            </a:ln>
            <a:effectLst/>
          </c:spPr>
          <c:invertIfNegative val="0"/>
          <c:dLbls>
            <c:delete val="1"/>
          </c:dLbls>
          <c:cat>
            <c:strRef>
              <c:f>Sheet1!$A$2:$A$4</c:f>
              <c:strCache>
                <c:ptCount val="3"/>
                <c:pt idx="0">
                  <c:v>Gagal</c:v>
                </c:pt>
                <c:pt idx="1">
                  <c:v>Belum pernah</c:v>
                </c:pt>
                <c:pt idx="2">
                  <c:v>Berhasil</c:v>
                </c:pt>
              </c:strCache>
            </c:strRef>
          </c:cat>
          <c:val>
            <c:numRef>
              <c:f>Sheet1!$B$2:$B$4</c:f>
              <c:numCache>
                <c:formatCode>General</c:formatCode>
                <c:ptCount val="3"/>
                <c:pt idx="0">
                  <c:v>603</c:v>
                </c:pt>
                <c:pt idx="1">
                  <c:v>3100</c:v>
                </c:pt>
                <c:pt idx="2">
                  <c:v>894</c:v>
                </c:pt>
              </c:numCache>
            </c:numRef>
          </c:val>
          <c:extLst>
            <c:ext xmlns:c16="http://schemas.microsoft.com/office/drawing/2014/chart" uri="{C3380CC4-5D6E-409C-BE32-E72D297353CC}">
              <c16:uniqueId val="{00000000-8EC5-4DE3-BE6F-D9A7F569F1D7}"/>
            </c:ext>
          </c:extLst>
        </c:ser>
        <c:ser>
          <c:idx val="1"/>
          <c:order val="1"/>
          <c:tx>
            <c:strRef>
              <c:f>Sheet1!$C$1</c:f>
              <c:strCache>
                <c:ptCount val="1"/>
                <c:pt idx="0">
                  <c:v>No.</c:v>
                </c:pt>
              </c:strCache>
            </c:strRef>
          </c:tx>
          <c:spPr>
            <a:gradFill>
              <a:gsLst>
                <a:gs pos="100000">
                  <a:srgbClr val="211641"/>
                </a:gs>
                <a:gs pos="60000">
                  <a:srgbClr val="3A1D4A"/>
                </a:gs>
                <a:gs pos="0">
                  <a:srgbClr val="502453"/>
                </a:gs>
              </a:gsLst>
              <a:path path="circle">
                <a:fillToRect l="100000" b="100000"/>
              </a:path>
            </a:gradFill>
            <a:ln>
              <a:solidFill>
                <a:schemeClr val="bg1"/>
              </a:solidFill>
            </a:ln>
            <a:effectLst/>
          </c:spPr>
          <c:invertIfNegative val="0"/>
          <c:dLbls>
            <c:dLbl>
              <c:idx val="0"/>
              <c:layout>
                <c:manualLayout>
                  <c:x val="-3.5724104994849172E-3"/>
                  <c:y val="-8.5301763925581198E-2"/>
                </c:manualLayout>
              </c:layout>
              <c:tx>
                <c:rich>
                  <a:bodyPr/>
                  <a:lstStyle/>
                  <a:p>
                    <a:fld id="{F3984655-EB53-46AE-AD77-97373FDFBBB8}"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8EC5-4DE3-BE6F-D9A7F569F1D7}"/>
                </c:ext>
              </c:extLst>
            </c:dLbl>
            <c:dLbl>
              <c:idx val="1"/>
              <c:layout>
                <c:manualLayout>
                  <c:x val="-1.7861148684617956E-3"/>
                  <c:y val="-0.28833037654580707"/>
                </c:manualLayout>
              </c:layout>
              <c:tx>
                <c:rich>
                  <a:bodyPr/>
                  <a:lstStyle/>
                  <a:p>
                    <a:fld id="{3426A6F2-65F8-401A-99AE-568F68A06EA0}"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8EC5-4DE3-BE6F-D9A7F569F1D7}"/>
                </c:ext>
              </c:extLst>
            </c:dLbl>
            <c:dLbl>
              <c:idx val="2"/>
              <c:layout>
                <c:manualLayout>
                  <c:x val="0"/>
                  <c:y val="-6.8548149160980537E-2"/>
                </c:manualLayout>
              </c:layout>
              <c:tx>
                <c:rich>
                  <a:bodyPr/>
                  <a:lstStyle/>
                  <a:p>
                    <a:fld id="{CD5E3648-A7CB-487F-9AA3-AB27EAC636DC}" type="CELLRANGE">
                      <a:rPr lang="en-US"/>
                      <a:pPr/>
                      <a:t>[CELLRANGE]</a:t>
                    </a:fld>
                    <a:endParaRPr lang="en-ID"/>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8EC5-4DE3-BE6F-D9A7F569F1D7}"/>
                </c:ext>
              </c:extLst>
            </c:dLbl>
            <c:numFmt formatCode="General" sourceLinked="0"/>
            <c:spPr>
              <a:noFill/>
              <a:ln>
                <a:noFill/>
              </a:ln>
              <a:effectLst/>
            </c:spPr>
            <c:txPr>
              <a:bodyPr rot="0" spcFirstLastPara="1" vertOverflow="ellipsis" vert="horz" wrap="square" lIns="38100" tIns="19050" rIns="38100" bIns="19050" anchor="t" anchorCtr="0">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Sheet1!$A$2:$A$4</c:f>
              <c:strCache>
                <c:ptCount val="3"/>
                <c:pt idx="0">
                  <c:v>Gagal</c:v>
                </c:pt>
                <c:pt idx="1">
                  <c:v>Belum pernah</c:v>
                </c:pt>
                <c:pt idx="2">
                  <c:v>Berhasil</c:v>
                </c:pt>
              </c:strCache>
            </c:strRef>
          </c:cat>
          <c:val>
            <c:numRef>
              <c:f>Sheet1!$C$2:$C$4</c:f>
              <c:numCache>
                <c:formatCode>General</c:formatCode>
                <c:ptCount val="3"/>
                <c:pt idx="0">
                  <c:v>3568</c:v>
                </c:pt>
                <c:pt idx="1">
                  <c:v>30548</c:v>
                </c:pt>
                <c:pt idx="2">
                  <c:v>478</c:v>
                </c:pt>
              </c:numCache>
            </c:numRef>
          </c:val>
          <c:extLst>
            <c:ext xmlns:c15="http://schemas.microsoft.com/office/drawing/2012/chart" uri="{02D57815-91ED-43cb-92C2-25804820EDAC}">
              <c15:datalabelsRange>
                <c15:f>Sheet1!$D$2:$D$7</c15:f>
                <c15:dlblRangeCache>
                  <c:ptCount val="6"/>
                  <c:pt idx="0">
                    <c:v>4.171</c:v>
                  </c:pt>
                  <c:pt idx="1">
                    <c:v>33.648</c:v>
                  </c:pt>
                  <c:pt idx="2">
                    <c:v>1.372</c:v>
                  </c:pt>
                </c15:dlblRangeCache>
              </c15:datalabelsRange>
            </c:ext>
            <c:ext xmlns:c16="http://schemas.microsoft.com/office/drawing/2014/chart" uri="{C3380CC4-5D6E-409C-BE32-E72D297353CC}">
              <c16:uniqueId val="{00000007-8EC5-4DE3-BE6F-D9A7F569F1D7}"/>
            </c:ext>
          </c:extLst>
        </c:ser>
        <c:dLbls>
          <c:dLblPos val="ctr"/>
          <c:showLegendKey val="0"/>
          <c:showVal val="1"/>
          <c:showCatName val="0"/>
          <c:showSerName val="0"/>
          <c:showPercent val="0"/>
          <c:showBubbleSize val="0"/>
        </c:dLbls>
        <c:gapWidth val="78"/>
        <c:overlap val="100"/>
        <c:axId val="795696560"/>
        <c:axId val="795694640"/>
      </c:barChart>
      <c:catAx>
        <c:axId val="7956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795694640"/>
        <c:crosses val="autoZero"/>
        <c:auto val="1"/>
        <c:lblAlgn val="ctr"/>
        <c:lblOffset val="100"/>
        <c:noMultiLvlLbl val="0"/>
      </c:catAx>
      <c:valAx>
        <c:axId val="7956946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795696560"/>
        <c:crosses val="autoZero"/>
        <c:crossBetween val="between"/>
      </c:valAx>
      <c:spPr>
        <a:noFill/>
        <a:ln>
          <a:noFill/>
        </a:ln>
        <a:effectLst/>
      </c:spPr>
    </c:plotArea>
    <c:legend>
      <c:legendPos val="t"/>
      <c:layout>
        <c:manualLayout>
          <c:xMode val="edge"/>
          <c:yMode val="edge"/>
          <c:x val="0.1329338721744778"/>
          <c:y val="0.26717358583865047"/>
          <c:w val="0.16480231173624429"/>
          <c:h val="5.63651900079377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814BA-5DE6-4568-92B4-60ECBF4616C7}" type="datetimeFigureOut">
              <a:rPr lang="en-ID" smtClean="0"/>
              <a:t>21/08/2025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6614B-AD45-43A1-A6AE-F57BB55A6878}" type="slidenum">
              <a:rPr lang="en-ID" smtClean="0"/>
              <a:t>‹#›</a:t>
            </a:fld>
            <a:endParaRPr lang="en-ID"/>
          </a:p>
        </p:txBody>
      </p:sp>
    </p:spTree>
    <p:extLst>
      <p:ext uri="{BB962C8B-B14F-4D97-AF65-F5344CB8AC3E}">
        <p14:creationId xmlns:p14="http://schemas.microsoft.com/office/powerpoint/2010/main" val="122052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2094-479D-0295-AF4E-E1D0ACE0F4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70D5F-9306-20AD-62C5-50AC5018E7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FC818-CBCD-1603-64A2-AE2EC123AA56}"/>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3DD5DEB5-610F-2742-DD66-C132D882D532}"/>
              </a:ext>
            </a:extLst>
          </p:cNvPr>
          <p:cNvSpPr>
            <a:spLocks noGrp="1"/>
          </p:cNvSpPr>
          <p:nvPr>
            <p:ph type="sldNum" sz="quarter" idx="5"/>
          </p:nvPr>
        </p:nvSpPr>
        <p:spPr/>
        <p:txBody>
          <a:bodyPr/>
          <a:lstStyle/>
          <a:p>
            <a:fld id="{7AA6614B-AD45-43A1-A6AE-F57BB55A6878}" type="slidenum">
              <a:rPr lang="en-ID" smtClean="0"/>
              <a:t>5</a:t>
            </a:fld>
            <a:endParaRPr lang="en-ID"/>
          </a:p>
        </p:txBody>
      </p:sp>
    </p:spTree>
    <p:extLst>
      <p:ext uri="{BB962C8B-B14F-4D97-AF65-F5344CB8AC3E}">
        <p14:creationId xmlns:p14="http://schemas.microsoft.com/office/powerpoint/2010/main" val="55870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5D85-7AB5-0F63-2A34-FFA9729A2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7C1FCF-1E06-3527-BDC7-287E9B056E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A7B88-7257-3E83-8019-2D962C37EDEE}"/>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97CEB76C-D0F0-D5CB-9603-E1FE5B211E91}"/>
              </a:ext>
            </a:extLst>
          </p:cNvPr>
          <p:cNvSpPr>
            <a:spLocks noGrp="1"/>
          </p:cNvSpPr>
          <p:nvPr>
            <p:ph type="sldNum" sz="quarter" idx="5"/>
          </p:nvPr>
        </p:nvSpPr>
        <p:spPr/>
        <p:txBody>
          <a:bodyPr/>
          <a:lstStyle/>
          <a:p>
            <a:fld id="{7AA6614B-AD45-43A1-A6AE-F57BB55A6878}" type="slidenum">
              <a:rPr lang="en-ID" smtClean="0"/>
              <a:t>17</a:t>
            </a:fld>
            <a:endParaRPr lang="en-ID"/>
          </a:p>
        </p:txBody>
      </p:sp>
    </p:spTree>
    <p:extLst>
      <p:ext uri="{BB962C8B-B14F-4D97-AF65-F5344CB8AC3E}">
        <p14:creationId xmlns:p14="http://schemas.microsoft.com/office/powerpoint/2010/main" val="158748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BC2F-3DC3-C485-7841-BBE079134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8DD27-9192-92BD-7F39-2E3392EAB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0B10F-1711-B625-A5EF-264FD9C1BBB9}"/>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F9574284-98A2-DBFC-5746-40222367D515}"/>
              </a:ext>
            </a:extLst>
          </p:cNvPr>
          <p:cNvSpPr>
            <a:spLocks noGrp="1"/>
          </p:cNvSpPr>
          <p:nvPr>
            <p:ph type="sldNum" sz="quarter" idx="5"/>
          </p:nvPr>
        </p:nvSpPr>
        <p:spPr/>
        <p:txBody>
          <a:bodyPr/>
          <a:lstStyle/>
          <a:p>
            <a:fld id="{7AA6614B-AD45-43A1-A6AE-F57BB55A6878}" type="slidenum">
              <a:rPr lang="en-ID" smtClean="0"/>
              <a:t>18</a:t>
            </a:fld>
            <a:endParaRPr lang="en-ID"/>
          </a:p>
        </p:txBody>
      </p:sp>
    </p:spTree>
    <p:extLst>
      <p:ext uri="{BB962C8B-B14F-4D97-AF65-F5344CB8AC3E}">
        <p14:creationId xmlns:p14="http://schemas.microsoft.com/office/powerpoint/2010/main" val="183500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71E4-ACE9-4644-6332-FD796A0237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E9E55-F7E6-4D5E-C2DB-ACC501A4E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4AA3D-63B9-A850-E686-EAE919CEF6DC}"/>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0200EFEE-AB2D-FCB7-B65E-CA33D2CCEB5A}"/>
              </a:ext>
            </a:extLst>
          </p:cNvPr>
          <p:cNvSpPr>
            <a:spLocks noGrp="1"/>
          </p:cNvSpPr>
          <p:nvPr>
            <p:ph type="sldNum" sz="quarter" idx="5"/>
          </p:nvPr>
        </p:nvSpPr>
        <p:spPr/>
        <p:txBody>
          <a:bodyPr/>
          <a:lstStyle/>
          <a:p>
            <a:fld id="{7AA6614B-AD45-43A1-A6AE-F57BB55A6878}" type="slidenum">
              <a:rPr lang="en-ID" smtClean="0"/>
              <a:t>19</a:t>
            </a:fld>
            <a:endParaRPr lang="en-ID"/>
          </a:p>
        </p:txBody>
      </p:sp>
    </p:spTree>
    <p:extLst>
      <p:ext uri="{BB962C8B-B14F-4D97-AF65-F5344CB8AC3E}">
        <p14:creationId xmlns:p14="http://schemas.microsoft.com/office/powerpoint/2010/main" val="2853087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EB5CA-C1C2-D1CB-BAC4-59C6F68F1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09FC6-BA39-E857-00CF-BEB1569D02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4CF61-899D-8CD2-6C63-4305D2AEC286}"/>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0CF742A5-6708-F7A4-5C46-A8F9659794C5}"/>
              </a:ext>
            </a:extLst>
          </p:cNvPr>
          <p:cNvSpPr>
            <a:spLocks noGrp="1"/>
          </p:cNvSpPr>
          <p:nvPr>
            <p:ph type="sldNum" sz="quarter" idx="5"/>
          </p:nvPr>
        </p:nvSpPr>
        <p:spPr/>
        <p:txBody>
          <a:bodyPr/>
          <a:lstStyle/>
          <a:p>
            <a:fld id="{7AA6614B-AD45-43A1-A6AE-F57BB55A6878}" type="slidenum">
              <a:rPr lang="en-ID" smtClean="0"/>
              <a:t>20</a:t>
            </a:fld>
            <a:endParaRPr lang="en-ID"/>
          </a:p>
        </p:txBody>
      </p:sp>
    </p:spTree>
    <p:extLst>
      <p:ext uri="{BB962C8B-B14F-4D97-AF65-F5344CB8AC3E}">
        <p14:creationId xmlns:p14="http://schemas.microsoft.com/office/powerpoint/2010/main" val="116651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7881C-21A7-793E-8428-2A102E306F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369A0A-F506-6673-563A-59A0BB1F30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8842E-5017-05A6-8D06-389954A208FF}"/>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1AE5A90F-77B9-C0F6-B836-CB5935C4543B}"/>
              </a:ext>
            </a:extLst>
          </p:cNvPr>
          <p:cNvSpPr>
            <a:spLocks noGrp="1"/>
          </p:cNvSpPr>
          <p:nvPr>
            <p:ph type="sldNum" sz="quarter" idx="5"/>
          </p:nvPr>
        </p:nvSpPr>
        <p:spPr/>
        <p:txBody>
          <a:bodyPr/>
          <a:lstStyle/>
          <a:p>
            <a:fld id="{7AA6614B-AD45-43A1-A6AE-F57BB55A6878}" type="slidenum">
              <a:rPr lang="en-ID" smtClean="0"/>
              <a:t>21</a:t>
            </a:fld>
            <a:endParaRPr lang="en-ID"/>
          </a:p>
        </p:txBody>
      </p:sp>
    </p:spTree>
    <p:extLst>
      <p:ext uri="{BB962C8B-B14F-4D97-AF65-F5344CB8AC3E}">
        <p14:creationId xmlns:p14="http://schemas.microsoft.com/office/powerpoint/2010/main" val="3300142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9483A-4973-35D5-5CFE-330A0AC33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E8ACC-633F-BE00-0635-E60712DA05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3C4773-3790-C828-B12F-1185461383E3}"/>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FEF0C9BD-D4BD-DEC3-4D70-7C0A42AF6292}"/>
              </a:ext>
            </a:extLst>
          </p:cNvPr>
          <p:cNvSpPr>
            <a:spLocks noGrp="1"/>
          </p:cNvSpPr>
          <p:nvPr>
            <p:ph type="sldNum" sz="quarter" idx="5"/>
          </p:nvPr>
        </p:nvSpPr>
        <p:spPr/>
        <p:txBody>
          <a:bodyPr/>
          <a:lstStyle/>
          <a:p>
            <a:fld id="{7AA6614B-AD45-43A1-A6AE-F57BB55A6878}" type="slidenum">
              <a:rPr lang="en-ID" smtClean="0"/>
              <a:t>22</a:t>
            </a:fld>
            <a:endParaRPr lang="en-ID"/>
          </a:p>
        </p:txBody>
      </p:sp>
    </p:spTree>
    <p:extLst>
      <p:ext uri="{BB962C8B-B14F-4D97-AF65-F5344CB8AC3E}">
        <p14:creationId xmlns:p14="http://schemas.microsoft.com/office/powerpoint/2010/main" val="2517976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F604B-F854-F6F5-E21A-B8758655EE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7C891-40D4-6F1F-F763-A4E34EA413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AD816-755A-51D6-2671-6C9E7BD98278}"/>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FA2DC3A0-ADF3-5B13-4572-09CEC7DDBA0C}"/>
              </a:ext>
            </a:extLst>
          </p:cNvPr>
          <p:cNvSpPr>
            <a:spLocks noGrp="1"/>
          </p:cNvSpPr>
          <p:nvPr>
            <p:ph type="sldNum" sz="quarter" idx="5"/>
          </p:nvPr>
        </p:nvSpPr>
        <p:spPr/>
        <p:txBody>
          <a:bodyPr/>
          <a:lstStyle/>
          <a:p>
            <a:fld id="{7AA6614B-AD45-43A1-A6AE-F57BB55A6878}" type="slidenum">
              <a:rPr lang="en-ID" smtClean="0"/>
              <a:t>23</a:t>
            </a:fld>
            <a:endParaRPr lang="en-ID"/>
          </a:p>
        </p:txBody>
      </p:sp>
    </p:spTree>
    <p:extLst>
      <p:ext uri="{BB962C8B-B14F-4D97-AF65-F5344CB8AC3E}">
        <p14:creationId xmlns:p14="http://schemas.microsoft.com/office/powerpoint/2010/main" val="35986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A9FBA-C0E6-FA1D-CEB1-C5659F0143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64BB2-414F-9C15-1299-14DAF991A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896760-5C7B-5AAB-1038-BDE571159601}"/>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AF64EA4F-E325-BC68-D0D9-A93AA5D9D1C6}"/>
              </a:ext>
            </a:extLst>
          </p:cNvPr>
          <p:cNvSpPr>
            <a:spLocks noGrp="1"/>
          </p:cNvSpPr>
          <p:nvPr>
            <p:ph type="sldNum" sz="quarter" idx="5"/>
          </p:nvPr>
        </p:nvSpPr>
        <p:spPr/>
        <p:txBody>
          <a:bodyPr/>
          <a:lstStyle/>
          <a:p>
            <a:fld id="{7AA6614B-AD45-43A1-A6AE-F57BB55A6878}" type="slidenum">
              <a:rPr lang="en-ID" smtClean="0"/>
              <a:t>6</a:t>
            </a:fld>
            <a:endParaRPr lang="en-ID"/>
          </a:p>
        </p:txBody>
      </p:sp>
    </p:spTree>
    <p:extLst>
      <p:ext uri="{BB962C8B-B14F-4D97-AF65-F5344CB8AC3E}">
        <p14:creationId xmlns:p14="http://schemas.microsoft.com/office/powerpoint/2010/main" val="21352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AF7FD-010A-2C82-0206-FF0304962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314F-4F42-CDE4-0938-BDD4BACBE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7AF38-C090-19A7-972C-942E328BF10C}"/>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2405398A-6A30-1139-9CD4-061A0628F7E8}"/>
              </a:ext>
            </a:extLst>
          </p:cNvPr>
          <p:cNvSpPr>
            <a:spLocks noGrp="1"/>
          </p:cNvSpPr>
          <p:nvPr>
            <p:ph type="sldNum" sz="quarter" idx="5"/>
          </p:nvPr>
        </p:nvSpPr>
        <p:spPr/>
        <p:txBody>
          <a:bodyPr/>
          <a:lstStyle/>
          <a:p>
            <a:fld id="{7AA6614B-AD45-43A1-A6AE-F57BB55A6878}" type="slidenum">
              <a:rPr lang="en-ID" smtClean="0"/>
              <a:t>8</a:t>
            </a:fld>
            <a:endParaRPr lang="en-ID"/>
          </a:p>
        </p:txBody>
      </p:sp>
    </p:spTree>
    <p:extLst>
      <p:ext uri="{BB962C8B-B14F-4D97-AF65-F5344CB8AC3E}">
        <p14:creationId xmlns:p14="http://schemas.microsoft.com/office/powerpoint/2010/main" val="24490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0621E-A5CA-0DC7-7FD2-FC8A1AB2A2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97E0B-A9D5-C8E4-E3A1-31027375FA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270B7-2C0B-3ED5-6F8E-5C0317DCAD88}"/>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EA8A9CB0-6217-9166-AE86-906B6C24FFE7}"/>
              </a:ext>
            </a:extLst>
          </p:cNvPr>
          <p:cNvSpPr>
            <a:spLocks noGrp="1"/>
          </p:cNvSpPr>
          <p:nvPr>
            <p:ph type="sldNum" sz="quarter" idx="5"/>
          </p:nvPr>
        </p:nvSpPr>
        <p:spPr/>
        <p:txBody>
          <a:bodyPr/>
          <a:lstStyle/>
          <a:p>
            <a:fld id="{7AA6614B-AD45-43A1-A6AE-F57BB55A6878}" type="slidenum">
              <a:rPr lang="en-ID" smtClean="0"/>
              <a:t>9</a:t>
            </a:fld>
            <a:endParaRPr lang="en-ID"/>
          </a:p>
        </p:txBody>
      </p:sp>
    </p:spTree>
    <p:extLst>
      <p:ext uri="{BB962C8B-B14F-4D97-AF65-F5344CB8AC3E}">
        <p14:creationId xmlns:p14="http://schemas.microsoft.com/office/powerpoint/2010/main" val="128100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F53D0-8A08-3259-3B90-27B8A02163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6B4FC-06C7-EB4B-BF48-9D514A843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25EE8-D050-316E-CA21-57D7728850FD}"/>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8DAFF53D-3D07-A5F4-6B37-18F4A0BB7F1D}"/>
              </a:ext>
            </a:extLst>
          </p:cNvPr>
          <p:cNvSpPr>
            <a:spLocks noGrp="1"/>
          </p:cNvSpPr>
          <p:nvPr>
            <p:ph type="sldNum" sz="quarter" idx="5"/>
          </p:nvPr>
        </p:nvSpPr>
        <p:spPr/>
        <p:txBody>
          <a:bodyPr/>
          <a:lstStyle/>
          <a:p>
            <a:fld id="{7AA6614B-AD45-43A1-A6AE-F57BB55A6878}" type="slidenum">
              <a:rPr lang="en-ID" smtClean="0"/>
              <a:t>10</a:t>
            </a:fld>
            <a:endParaRPr lang="en-ID"/>
          </a:p>
        </p:txBody>
      </p:sp>
    </p:spTree>
    <p:extLst>
      <p:ext uri="{BB962C8B-B14F-4D97-AF65-F5344CB8AC3E}">
        <p14:creationId xmlns:p14="http://schemas.microsoft.com/office/powerpoint/2010/main" val="360839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185EE-3995-D4D7-18B3-EAE37831D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4BDE23-6F79-1B2C-EAB5-2A13A4133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FC61C-5CDE-4B1D-4F99-7C559987713D}"/>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4D3AE8A0-BF46-5AEF-A54B-632895D09F5F}"/>
              </a:ext>
            </a:extLst>
          </p:cNvPr>
          <p:cNvSpPr>
            <a:spLocks noGrp="1"/>
          </p:cNvSpPr>
          <p:nvPr>
            <p:ph type="sldNum" sz="quarter" idx="5"/>
          </p:nvPr>
        </p:nvSpPr>
        <p:spPr/>
        <p:txBody>
          <a:bodyPr/>
          <a:lstStyle/>
          <a:p>
            <a:fld id="{7AA6614B-AD45-43A1-A6AE-F57BB55A6878}" type="slidenum">
              <a:rPr lang="en-ID" smtClean="0"/>
              <a:t>11</a:t>
            </a:fld>
            <a:endParaRPr lang="en-ID"/>
          </a:p>
        </p:txBody>
      </p:sp>
    </p:spTree>
    <p:extLst>
      <p:ext uri="{BB962C8B-B14F-4D97-AF65-F5344CB8AC3E}">
        <p14:creationId xmlns:p14="http://schemas.microsoft.com/office/powerpoint/2010/main" val="298007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06181-BD9E-AB1A-7C80-82C8928BC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F09081-2071-4E47-42BD-68CFDA4B9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92E40-153E-C431-D111-D5F6E4296BAA}"/>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0AC508E9-A6E7-9509-A420-BCDE13FA1238}"/>
              </a:ext>
            </a:extLst>
          </p:cNvPr>
          <p:cNvSpPr>
            <a:spLocks noGrp="1"/>
          </p:cNvSpPr>
          <p:nvPr>
            <p:ph type="sldNum" sz="quarter" idx="5"/>
          </p:nvPr>
        </p:nvSpPr>
        <p:spPr/>
        <p:txBody>
          <a:bodyPr/>
          <a:lstStyle/>
          <a:p>
            <a:fld id="{7AA6614B-AD45-43A1-A6AE-F57BB55A6878}" type="slidenum">
              <a:rPr lang="en-ID" smtClean="0"/>
              <a:t>12</a:t>
            </a:fld>
            <a:endParaRPr lang="en-ID"/>
          </a:p>
        </p:txBody>
      </p:sp>
    </p:spTree>
    <p:extLst>
      <p:ext uri="{BB962C8B-B14F-4D97-AF65-F5344CB8AC3E}">
        <p14:creationId xmlns:p14="http://schemas.microsoft.com/office/powerpoint/2010/main" val="295029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381F0-2036-EB15-DB80-5CA02DC28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B3F02-D893-7F7A-C379-F8D00886F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9AB26-1B79-A9F4-27E8-05788B7C48E4}"/>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8F5C8B60-DE28-C995-63AC-AEB933F12E7B}"/>
              </a:ext>
            </a:extLst>
          </p:cNvPr>
          <p:cNvSpPr>
            <a:spLocks noGrp="1"/>
          </p:cNvSpPr>
          <p:nvPr>
            <p:ph type="sldNum" sz="quarter" idx="5"/>
          </p:nvPr>
        </p:nvSpPr>
        <p:spPr/>
        <p:txBody>
          <a:bodyPr/>
          <a:lstStyle/>
          <a:p>
            <a:fld id="{7AA6614B-AD45-43A1-A6AE-F57BB55A6878}" type="slidenum">
              <a:rPr lang="en-ID" smtClean="0"/>
              <a:t>14</a:t>
            </a:fld>
            <a:endParaRPr lang="en-ID"/>
          </a:p>
        </p:txBody>
      </p:sp>
    </p:spTree>
    <p:extLst>
      <p:ext uri="{BB962C8B-B14F-4D97-AF65-F5344CB8AC3E}">
        <p14:creationId xmlns:p14="http://schemas.microsoft.com/office/powerpoint/2010/main" val="195938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02A6C-2AF3-96E3-F947-A98553223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D7DA1-1D0A-255F-17AF-CE2F33FC62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6D4CBC-9B05-A571-CB8E-48C512A89108}"/>
              </a:ext>
            </a:extLst>
          </p:cNvPr>
          <p:cNvSpPr>
            <a:spLocks noGrp="1"/>
          </p:cNvSpPr>
          <p:nvPr>
            <p:ph type="body" idx="1"/>
          </p:nvPr>
        </p:nvSpPr>
        <p:spPr/>
        <p:txBody>
          <a:bodyPr/>
          <a:lstStyle/>
          <a:p>
            <a:endParaRPr lang="en-ID" dirty="0"/>
          </a:p>
        </p:txBody>
      </p:sp>
      <p:sp>
        <p:nvSpPr>
          <p:cNvPr id="4" name="Slide Number Placeholder 3">
            <a:extLst>
              <a:ext uri="{FF2B5EF4-FFF2-40B4-BE49-F238E27FC236}">
                <a16:creationId xmlns:a16="http://schemas.microsoft.com/office/drawing/2014/main" id="{386D18E7-697D-9D5C-A40C-34190144E490}"/>
              </a:ext>
            </a:extLst>
          </p:cNvPr>
          <p:cNvSpPr>
            <a:spLocks noGrp="1"/>
          </p:cNvSpPr>
          <p:nvPr>
            <p:ph type="sldNum" sz="quarter" idx="5"/>
          </p:nvPr>
        </p:nvSpPr>
        <p:spPr/>
        <p:txBody>
          <a:bodyPr/>
          <a:lstStyle/>
          <a:p>
            <a:fld id="{7AA6614B-AD45-43A1-A6AE-F57BB55A6878}" type="slidenum">
              <a:rPr lang="en-ID" smtClean="0"/>
              <a:t>15</a:t>
            </a:fld>
            <a:endParaRPr lang="en-ID"/>
          </a:p>
        </p:txBody>
      </p:sp>
    </p:spTree>
    <p:extLst>
      <p:ext uri="{BB962C8B-B14F-4D97-AF65-F5344CB8AC3E}">
        <p14:creationId xmlns:p14="http://schemas.microsoft.com/office/powerpoint/2010/main" val="401196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37B1-98E2-A28A-FAB0-5C1938CFD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2A60E38-170E-00EA-37BB-101DD0B1A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AA512B4-FA79-A84E-1E11-220A673F1697}"/>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90977638-49DB-D8F3-5A54-433EF0FF4D1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64C10C-1EED-60AB-75A9-EDA3C14C5050}"/>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366867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5673-8455-A194-EAFB-3BAC6CB7BAF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8F2419F-7135-C24B-7421-9E6396CD0B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CC2B01A-F41D-E0C1-9915-EFF6F953C635}"/>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12194813-14FC-05F5-F563-B23FD451E91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832D841-0C33-0D8A-33C2-7D82716C550F}"/>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388169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40E41-7F18-B777-9D5B-D33C95634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40F3C74-E01E-2A80-6384-E1A9762EC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7799268-418A-4149-C391-D5FB1D182D87}"/>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9D35EA7B-2BEE-14C8-805E-21EE9070571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FCB5CB8-389E-2B04-6878-2CF2D6CA16B9}"/>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349509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D0B0-41BE-D44B-F076-0D430597191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9500C70-6A04-8082-548F-DB143DEB0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6BB95B-2E7A-9F32-FB4E-DE84C110AFD5}"/>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7DFAE4D2-2737-27AB-FB60-CFBEBFD871F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4074188-9855-B092-4C89-B10938855743}"/>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157907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728C-4B83-5D69-B4B9-A3E59A198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6DE3083-E5AB-1469-7C3C-72ED57060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795C1-8344-14AF-4A88-D4B163A08B2D}"/>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DCF61194-6CEA-5633-9C58-DE72CC5F677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B5F086A-150E-7A20-BFC4-D258815FA166}"/>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68967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9751-1C68-19EF-3839-DB3BF158628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5E8C0B6-D595-1E0B-979F-1D261828C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5B04A90-FD1F-FDC3-A964-2E164235E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B2D8B39-67F6-58AB-0DF2-361CC74AA7FE}"/>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6" name="Footer Placeholder 5">
            <a:extLst>
              <a:ext uri="{FF2B5EF4-FFF2-40B4-BE49-F238E27FC236}">
                <a16:creationId xmlns:a16="http://schemas.microsoft.com/office/drawing/2014/main" id="{F73C7901-A3F1-AC9C-5020-8DF166969E2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5C7E9EC-6DA2-2F46-B664-E7B9FC9BE1A7}"/>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45077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DAC4-34B4-EC32-15BD-1497946058B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D822638-E8EB-D8C1-EAD7-A6350A317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029518-AB29-E5A8-3A8D-BDDBF3EA5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A383F50-1693-C8E8-2F10-08B25617C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591AD-4B8D-52C1-D1D9-D05DED9FC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70992A4-ACDB-3CED-CD8E-FA9A4B4232A1}"/>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8" name="Footer Placeholder 7">
            <a:extLst>
              <a:ext uri="{FF2B5EF4-FFF2-40B4-BE49-F238E27FC236}">
                <a16:creationId xmlns:a16="http://schemas.microsoft.com/office/drawing/2014/main" id="{8C08E9FD-4D37-895F-9E20-A3986DA8F6C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102C774D-4507-2F3C-E5E6-E8296D6C43FB}"/>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40367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FDB-EBB5-377E-A06B-8CF2E8A4F40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D3B0E2A-084C-688A-7689-E2E4A024986E}"/>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4" name="Footer Placeholder 3">
            <a:extLst>
              <a:ext uri="{FF2B5EF4-FFF2-40B4-BE49-F238E27FC236}">
                <a16:creationId xmlns:a16="http://schemas.microsoft.com/office/drawing/2014/main" id="{F4BA6C07-9DAA-0965-1DD0-8C7637C8ACC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3C6AC0-111E-C8A4-DFA5-D4E483E59EAF}"/>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362930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4CA88-7A2C-6793-1605-B85B11E31787}"/>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3" name="Footer Placeholder 2">
            <a:extLst>
              <a:ext uri="{FF2B5EF4-FFF2-40B4-BE49-F238E27FC236}">
                <a16:creationId xmlns:a16="http://schemas.microsoft.com/office/drawing/2014/main" id="{FEEE1581-D140-29E4-C33F-4E96144C4B7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9AA83AA-5365-38B1-9EF7-F00970150A96}"/>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78584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9CC2-1627-B772-4E00-BA53626F3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C225951-25E2-83EC-A3B6-4D9D697C9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4672086-A5D1-37F3-FBBA-BEEC782B7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1FC58-1047-0817-5EEC-82D7BF184A34}"/>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6" name="Footer Placeholder 5">
            <a:extLst>
              <a:ext uri="{FF2B5EF4-FFF2-40B4-BE49-F238E27FC236}">
                <a16:creationId xmlns:a16="http://schemas.microsoft.com/office/drawing/2014/main" id="{CF1648A9-93D9-082E-79A8-72D59B2DCAA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62378E1-C700-E7B4-499D-8D4833DACC99}"/>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338255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0A50-9CBA-0639-FC02-FDA00A8F8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88AA3AB-E9DE-0572-C8EB-0B6E45FFD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5D4825C-63C0-D74E-D5B0-59E908767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E8782-2610-A806-8481-DE9EF1967A04}"/>
              </a:ext>
            </a:extLst>
          </p:cNvPr>
          <p:cNvSpPr>
            <a:spLocks noGrp="1"/>
          </p:cNvSpPr>
          <p:nvPr>
            <p:ph type="dt" sz="half" idx="10"/>
          </p:nvPr>
        </p:nvSpPr>
        <p:spPr/>
        <p:txBody>
          <a:bodyPr/>
          <a:lstStyle/>
          <a:p>
            <a:fld id="{D42B6029-A85F-45D1-89B8-39E1974A2073}" type="datetimeFigureOut">
              <a:rPr lang="en-ID" smtClean="0"/>
              <a:t>21/08/2025</a:t>
            </a:fld>
            <a:endParaRPr lang="en-ID"/>
          </a:p>
        </p:txBody>
      </p:sp>
      <p:sp>
        <p:nvSpPr>
          <p:cNvPr id="6" name="Footer Placeholder 5">
            <a:extLst>
              <a:ext uri="{FF2B5EF4-FFF2-40B4-BE49-F238E27FC236}">
                <a16:creationId xmlns:a16="http://schemas.microsoft.com/office/drawing/2014/main" id="{B7CF78DB-915B-9B4D-F7D9-F8EA4CC4E1C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A993725-2E50-1C84-AADC-6DB7E97E0C11}"/>
              </a:ext>
            </a:extLst>
          </p:cNvPr>
          <p:cNvSpPr>
            <a:spLocks noGrp="1"/>
          </p:cNvSpPr>
          <p:nvPr>
            <p:ph type="sldNum" sz="quarter" idx="12"/>
          </p:nvPr>
        </p:nvSpPr>
        <p:spPr/>
        <p:txBody>
          <a:bodyPr/>
          <a:lstStyle/>
          <a:p>
            <a:fld id="{4367C18B-ACE7-4437-BF46-2DDBB00D9678}" type="slidenum">
              <a:rPr lang="en-ID" smtClean="0"/>
              <a:t>‹#›</a:t>
            </a:fld>
            <a:endParaRPr lang="en-ID"/>
          </a:p>
        </p:txBody>
      </p:sp>
    </p:spTree>
    <p:extLst>
      <p:ext uri="{BB962C8B-B14F-4D97-AF65-F5344CB8AC3E}">
        <p14:creationId xmlns:p14="http://schemas.microsoft.com/office/powerpoint/2010/main" val="427943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B3AAD-0FC5-DAA5-7D9F-F07B8647F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740D547-3095-7C2E-9E81-C41B67A8A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63E125F-13CC-8F90-D1CE-63C01808A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B6029-A85F-45D1-89B8-39E1974A2073}" type="datetimeFigureOut">
              <a:rPr lang="en-ID" smtClean="0"/>
              <a:t>21/08/2025</a:t>
            </a:fld>
            <a:endParaRPr lang="en-ID"/>
          </a:p>
        </p:txBody>
      </p:sp>
      <p:sp>
        <p:nvSpPr>
          <p:cNvPr id="5" name="Footer Placeholder 4">
            <a:extLst>
              <a:ext uri="{FF2B5EF4-FFF2-40B4-BE49-F238E27FC236}">
                <a16:creationId xmlns:a16="http://schemas.microsoft.com/office/drawing/2014/main" id="{5FDFEB8D-51E6-D6D4-11FE-9A76A54FA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33451B8-9584-63EB-0185-F3B0B6491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7C18B-ACE7-4437-BF46-2DDBB00D9678}" type="slidenum">
              <a:rPr lang="en-ID" smtClean="0"/>
              <a:t>‹#›</a:t>
            </a:fld>
            <a:endParaRPr lang="en-ID"/>
          </a:p>
        </p:txBody>
      </p:sp>
    </p:spTree>
    <p:extLst>
      <p:ext uri="{BB962C8B-B14F-4D97-AF65-F5344CB8AC3E}">
        <p14:creationId xmlns:p14="http://schemas.microsoft.com/office/powerpoint/2010/main" val="342202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11.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B3A012-6868-93A0-6CCE-908BE4973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0A5BCF88-8340-E92B-76D9-F45B4F57A4D9}"/>
              </a:ext>
            </a:extLst>
          </p:cNvPr>
          <p:cNvSpPr txBox="1"/>
          <p:nvPr/>
        </p:nvSpPr>
        <p:spPr>
          <a:xfrm>
            <a:off x="524827" y="914754"/>
            <a:ext cx="6790373" cy="2308324"/>
          </a:xfrm>
          <a:prstGeom prst="rect">
            <a:avLst/>
          </a:prstGeom>
          <a:noFill/>
        </p:spPr>
        <p:txBody>
          <a:bodyPr wrap="square" rtlCol="0">
            <a:spAutoFit/>
          </a:bodyPr>
          <a:lstStyle/>
          <a:p>
            <a:r>
              <a:rPr lang="en-ID" sz="4800" b="1" dirty="0" err="1">
                <a:solidFill>
                  <a:schemeClr val="bg1"/>
                </a:solidFill>
                <a:latin typeface="Poppins" panose="00000500000000000000" pitchFamily="2" charset="0"/>
                <a:cs typeface="Poppins" panose="00000500000000000000" pitchFamily="2" charset="0"/>
              </a:rPr>
              <a:t>Optimisasi</a:t>
            </a:r>
            <a:r>
              <a:rPr lang="en-ID" sz="4800" b="1" dirty="0">
                <a:solidFill>
                  <a:schemeClr val="bg1"/>
                </a:solidFill>
                <a:latin typeface="Poppins" panose="00000500000000000000" pitchFamily="2" charset="0"/>
                <a:cs typeface="Poppins" panose="00000500000000000000" pitchFamily="2" charset="0"/>
              </a:rPr>
              <a:t> Strategi Marketing </a:t>
            </a:r>
            <a:r>
              <a:rPr lang="en-ID" sz="4800" b="1" dirty="0" err="1">
                <a:solidFill>
                  <a:schemeClr val="bg1"/>
                </a:solidFill>
                <a:latin typeface="Poppins" panose="00000500000000000000" pitchFamily="2" charset="0"/>
                <a:cs typeface="Poppins" panose="00000500000000000000" pitchFamily="2" charset="0"/>
              </a:rPr>
              <a:t>Produk</a:t>
            </a:r>
            <a:r>
              <a:rPr lang="en-ID" sz="4800" b="1" dirty="0">
                <a:solidFill>
                  <a:schemeClr val="bg1"/>
                </a:solidFill>
                <a:latin typeface="Poppins" panose="00000500000000000000" pitchFamily="2" charset="0"/>
                <a:cs typeface="Poppins" panose="00000500000000000000" pitchFamily="2" charset="0"/>
              </a:rPr>
              <a:t> Deposito </a:t>
            </a:r>
            <a:r>
              <a:rPr lang="en-ID" sz="4800" b="1" dirty="0" err="1">
                <a:solidFill>
                  <a:schemeClr val="bg1"/>
                </a:solidFill>
                <a:latin typeface="Poppins" panose="00000500000000000000" pitchFamily="2" charset="0"/>
                <a:cs typeface="Poppins" panose="00000500000000000000" pitchFamily="2" charset="0"/>
              </a:rPr>
              <a:t>Berjangka</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A41C101D-CEC7-3A2E-FA37-8E592AA0935B}"/>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B68A26FA-2AB6-1580-BD8C-C1EB4DFC551F}"/>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6634D80D-0FD9-F8DF-E5B8-69F59FA4891E}"/>
              </a:ext>
            </a:extLst>
          </p:cNvPr>
          <p:cNvSpPr txBox="1"/>
          <p:nvPr/>
        </p:nvSpPr>
        <p:spPr>
          <a:xfrm>
            <a:off x="524826" y="5506658"/>
            <a:ext cx="6790373" cy="369332"/>
          </a:xfrm>
          <a:prstGeom prst="rect">
            <a:avLst/>
          </a:prstGeom>
          <a:noFill/>
        </p:spPr>
        <p:txBody>
          <a:bodyPr wrap="square" rtlCol="0">
            <a:spAutoFit/>
          </a:bodyPr>
          <a:lstStyle/>
          <a:p>
            <a:r>
              <a:rPr lang="id-ID" dirty="0">
                <a:solidFill>
                  <a:schemeClr val="bg1"/>
                </a:solidFill>
                <a:latin typeface="Poppins" panose="00000500000000000000" pitchFamily="2" charset="0"/>
                <a:cs typeface="Poppins" panose="00000500000000000000" pitchFamily="2" charset="0"/>
              </a:rPr>
              <a:t>Muhammad </a:t>
            </a:r>
            <a:r>
              <a:rPr lang="id-ID" dirty="0" err="1">
                <a:solidFill>
                  <a:schemeClr val="bg1"/>
                </a:solidFill>
                <a:latin typeface="Poppins" panose="00000500000000000000" pitchFamily="2" charset="0"/>
                <a:cs typeface="Poppins" panose="00000500000000000000" pitchFamily="2" charset="0"/>
              </a:rPr>
              <a:t>Khisanul</a:t>
            </a:r>
            <a:r>
              <a:rPr lang="id-ID" dirty="0">
                <a:solidFill>
                  <a:schemeClr val="bg1"/>
                </a:solidFill>
                <a:latin typeface="Poppins" panose="00000500000000000000" pitchFamily="2" charset="0"/>
                <a:cs typeface="Poppins" panose="00000500000000000000" pitchFamily="2" charset="0"/>
              </a:rPr>
              <a:t> Fakhrudin Akbar</a:t>
            </a:r>
            <a:endParaRPr lang="en-ID"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0285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123A4CE1-CA4E-20E3-8F05-BB7801DCF203}"/>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0C7723E1-38A2-5E62-8FB9-A4919BF576B2}"/>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2D3EB773-990B-ACF4-6923-17A1B40018F8}"/>
              </a:ext>
            </a:extLst>
          </p:cNvPr>
          <p:cNvSpPr txBox="1"/>
          <p:nvPr/>
        </p:nvSpPr>
        <p:spPr>
          <a:xfrm>
            <a:off x="1750142" y="319203"/>
            <a:ext cx="8691716" cy="707886"/>
          </a:xfrm>
          <a:prstGeom prst="rect">
            <a:avLst/>
          </a:prstGeom>
          <a:noFill/>
        </p:spPr>
        <p:txBody>
          <a:bodyPr wrap="square" rtlCol="0">
            <a:spAutoFit/>
          </a:bodyPr>
          <a:lstStyle/>
          <a:p>
            <a:pPr algn="ctr"/>
            <a:r>
              <a:rPr lang="id-ID" sz="2000" b="1" dirty="0">
                <a:solidFill>
                  <a:schemeClr val="bg1"/>
                </a:solidFill>
                <a:latin typeface="Poppins" panose="00000500000000000000" pitchFamily="2" charset="0"/>
                <a:cs typeface="Poppins" panose="00000500000000000000" pitchFamily="2" charset="0"/>
              </a:rPr>
              <a:t>Nasabah </a:t>
            </a:r>
            <a:r>
              <a:rPr lang="id-ID" sz="2000" b="1" dirty="0">
                <a:solidFill>
                  <a:srgbClr val="FFC000"/>
                </a:solidFill>
                <a:latin typeface="Poppins" panose="00000500000000000000" pitchFamily="2" charset="0"/>
                <a:cs typeface="Poppins" panose="00000500000000000000" pitchFamily="2" charset="0"/>
              </a:rPr>
              <a:t>berpendidikan tinggi </a:t>
            </a:r>
            <a:r>
              <a:rPr lang="id-ID" sz="2000" b="1" dirty="0">
                <a:solidFill>
                  <a:schemeClr val="bg1"/>
                </a:solidFill>
                <a:latin typeface="Poppins" panose="00000500000000000000" pitchFamily="2" charset="0"/>
                <a:cs typeface="Poppins" panose="00000500000000000000" pitchFamily="2" charset="0"/>
              </a:rPr>
              <a:t>dan </a:t>
            </a:r>
            <a:r>
              <a:rPr lang="id-ID" sz="2000" b="1" dirty="0" err="1">
                <a:solidFill>
                  <a:srgbClr val="FFC000"/>
                </a:solidFill>
                <a:latin typeface="Poppins" panose="00000500000000000000" pitchFamily="2" charset="0"/>
                <a:cs typeface="Poppins" panose="00000500000000000000" pitchFamily="2" charset="0"/>
              </a:rPr>
              <a:t>single</a:t>
            </a:r>
            <a:r>
              <a:rPr lang="id-ID" sz="2000" b="1" dirty="0">
                <a:solidFill>
                  <a:schemeClr val="bg1"/>
                </a:solidFill>
                <a:latin typeface="Poppins" panose="00000500000000000000" pitchFamily="2" charset="0"/>
                <a:cs typeface="Poppins" panose="00000500000000000000" pitchFamily="2" charset="0"/>
              </a:rPr>
              <a:t> menjadi target potensial produk deposito berjangka</a:t>
            </a:r>
            <a:endParaRPr lang="en-ID" sz="2000" b="1" dirty="0">
              <a:solidFill>
                <a:schemeClr val="bg1"/>
              </a:solidFill>
              <a:latin typeface="Poppins" panose="00000500000000000000" pitchFamily="2" charset="0"/>
              <a:cs typeface="Poppins" panose="00000500000000000000" pitchFamily="2" charset="0"/>
            </a:endParaRPr>
          </a:p>
        </p:txBody>
      </p:sp>
      <p:graphicFrame>
        <p:nvGraphicFramePr>
          <p:cNvPr id="17" name="Chart 16">
            <a:extLst>
              <a:ext uri="{FF2B5EF4-FFF2-40B4-BE49-F238E27FC236}">
                <a16:creationId xmlns:a16="http://schemas.microsoft.com/office/drawing/2014/main" id="{42096F43-701A-3211-0DFE-756976C6C1F5}"/>
              </a:ext>
            </a:extLst>
          </p:cNvPr>
          <p:cNvGraphicFramePr/>
          <p:nvPr>
            <p:extLst>
              <p:ext uri="{D42A27DB-BD31-4B8C-83A1-F6EECF244321}">
                <p14:modId xmlns:p14="http://schemas.microsoft.com/office/powerpoint/2010/main" val="3695912510"/>
              </p:ext>
            </p:extLst>
          </p:nvPr>
        </p:nvGraphicFramePr>
        <p:xfrm>
          <a:off x="563880" y="1385843"/>
          <a:ext cx="7110135" cy="46602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8EEC3C6F-A0FF-895D-671F-716C60C7615A}"/>
              </a:ext>
            </a:extLst>
          </p:cNvPr>
          <p:cNvGraphicFramePr/>
          <p:nvPr>
            <p:extLst>
              <p:ext uri="{D42A27DB-BD31-4B8C-83A1-F6EECF244321}">
                <p14:modId xmlns:p14="http://schemas.microsoft.com/office/powerpoint/2010/main" val="2598724646"/>
              </p:ext>
            </p:extLst>
          </p:nvPr>
        </p:nvGraphicFramePr>
        <p:xfrm>
          <a:off x="563880" y="1932928"/>
          <a:ext cx="7012617" cy="433071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CC90F986-A71D-DF84-6018-BC97646871C6}"/>
              </a:ext>
            </a:extLst>
          </p:cNvPr>
          <p:cNvSpPr txBox="1"/>
          <p:nvPr/>
        </p:nvSpPr>
        <p:spPr>
          <a:xfrm>
            <a:off x="5108509" y="2084653"/>
            <a:ext cx="1677831" cy="341376"/>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Subscribed</a:t>
            </a:r>
            <a:r>
              <a:rPr lang="id-ID" sz="1600" dirty="0">
                <a:solidFill>
                  <a:schemeClr val="bg1"/>
                </a:solidFill>
                <a:latin typeface="Abadi" panose="020B0604020104020204" pitchFamily="34" charset="0"/>
              </a:rPr>
              <a:t> ?</a:t>
            </a:r>
            <a:endParaRPr lang="en-ID" sz="1600" dirty="0">
              <a:solidFill>
                <a:schemeClr val="bg1"/>
              </a:solidFill>
              <a:latin typeface="Abadi" panose="020B0604020104020204" pitchFamily="34" charset="0"/>
            </a:endParaRPr>
          </a:p>
        </p:txBody>
      </p:sp>
      <p:sp>
        <p:nvSpPr>
          <p:cNvPr id="5" name="TextBox 17">
            <a:extLst>
              <a:ext uri="{FF2B5EF4-FFF2-40B4-BE49-F238E27FC236}">
                <a16:creationId xmlns:a16="http://schemas.microsoft.com/office/drawing/2014/main" id="{A4281FD7-0CFA-0ADD-2A03-0C244963F4C7}"/>
              </a:ext>
            </a:extLst>
          </p:cNvPr>
          <p:cNvSpPr txBox="1"/>
          <p:nvPr/>
        </p:nvSpPr>
        <p:spPr>
          <a:xfrm>
            <a:off x="563880" y="1377394"/>
            <a:ext cx="6401798" cy="319781"/>
          </a:xfrm>
          <a:prstGeom prst="rect">
            <a:avLst/>
          </a:prstGeom>
        </p:spPr>
        <p:txBody>
          <a:bodyPr lIns="0" tIns="0" rIns="0" bIns="0" rtlCol="0" anchor="t">
            <a:spAutoFit/>
          </a:bodyPr>
          <a:lstStyle/>
          <a:p>
            <a:pPr algn="ctr">
              <a:lnSpc>
                <a:spcPts val="2687"/>
              </a:lnSpc>
            </a:pP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Konversi</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Berdasarkan</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Tingkat Pendidikan</a:t>
            </a:r>
          </a:p>
        </p:txBody>
      </p:sp>
      <p:graphicFrame>
        <p:nvGraphicFramePr>
          <p:cNvPr id="6" name="Chart 5">
            <a:extLst>
              <a:ext uri="{FF2B5EF4-FFF2-40B4-BE49-F238E27FC236}">
                <a16:creationId xmlns:a16="http://schemas.microsoft.com/office/drawing/2014/main" id="{CA47628C-C62C-AEB4-02B9-5D19B784A912}"/>
              </a:ext>
            </a:extLst>
          </p:cNvPr>
          <p:cNvGraphicFramePr/>
          <p:nvPr>
            <p:extLst>
              <p:ext uri="{D42A27DB-BD31-4B8C-83A1-F6EECF244321}">
                <p14:modId xmlns:p14="http://schemas.microsoft.com/office/powerpoint/2010/main" val="1935532720"/>
              </p:ext>
            </p:extLst>
          </p:nvPr>
        </p:nvGraphicFramePr>
        <p:xfrm>
          <a:off x="7199453" y="1589584"/>
          <a:ext cx="5254906" cy="4294915"/>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7">
            <a:extLst>
              <a:ext uri="{FF2B5EF4-FFF2-40B4-BE49-F238E27FC236}">
                <a16:creationId xmlns:a16="http://schemas.microsoft.com/office/drawing/2014/main" id="{72335E54-35D0-9E2D-AAB2-D795298E9878}"/>
              </a:ext>
            </a:extLst>
          </p:cNvPr>
          <p:cNvSpPr txBox="1"/>
          <p:nvPr/>
        </p:nvSpPr>
        <p:spPr>
          <a:xfrm>
            <a:off x="7468598" y="1377394"/>
            <a:ext cx="4540522" cy="319781"/>
          </a:xfrm>
          <a:prstGeom prst="rect">
            <a:avLst/>
          </a:prstGeom>
        </p:spPr>
        <p:txBody>
          <a:bodyPr wrap="square" lIns="0" tIns="0" rIns="0" bIns="0" rtlCol="0" anchor="t">
            <a:spAutoFit/>
          </a:bodyPr>
          <a:lstStyle/>
          <a:p>
            <a:pPr algn="ctr">
              <a:lnSpc>
                <a:spcPts val="2687"/>
              </a:lnSpc>
            </a:pP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Konversi</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Berdasarkan</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r>
              <a:rPr lang="id-ID" sz="1600" dirty="0">
                <a:solidFill>
                  <a:schemeClr val="bg1"/>
                </a:solidFill>
                <a:latin typeface="Poppins" panose="00000500000000000000" pitchFamily="2" charset="0"/>
                <a:ea typeface="Public Sans Bold Italics"/>
                <a:cs typeface="Poppins" panose="00000500000000000000" pitchFamily="2" charset="0"/>
                <a:sym typeface="Public Sans Bold Italics"/>
              </a:rPr>
              <a:t>Status Pernikahan</a:t>
            </a:r>
            <a:endPar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endParaRPr>
          </a:p>
        </p:txBody>
      </p:sp>
      <p:sp>
        <p:nvSpPr>
          <p:cNvPr id="2" name="TextBox 1">
            <a:extLst>
              <a:ext uri="{FF2B5EF4-FFF2-40B4-BE49-F238E27FC236}">
                <a16:creationId xmlns:a16="http://schemas.microsoft.com/office/drawing/2014/main" id="{79BB66A4-D80D-563F-646B-76BF33ABB838}"/>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05</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284849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E9C45D0F-EC53-FADF-F6A8-3BD976A7AF4E}"/>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253ED081-CCA2-AA0C-6EEB-BBA9E37BE95D}"/>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CA3E0D75-4984-C1CD-272F-4E680104B012}"/>
              </a:ext>
            </a:extLst>
          </p:cNvPr>
          <p:cNvSpPr txBox="1"/>
          <p:nvPr/>
        </p:nvSpPr>
        <p:spPr>
          <a:xfrm>
            <a:off x="1750142" y="319203"/>
            <a:ext cx="8691716" cy="707886"/>
          </a:xfrm>
          <a:prstGeom prst="rect">
            <a:avLst/>
          </a:prstGeom>
          <a:noFill/>
        </p:spPr>
        <p:txBody>
          <a:bodyPr wrap="square" rtlCol="0">
            <a:spAutoFit/>
          </a:bodyPr>
          <a:lstStyle/>
          <a:p>
            <a:pPr algn="ctr"/>
            <a:r>
              <a:rPr lang="id-ID" sz="2000" b="1" dirty="0">
                <a:solidFill>
                  <a:schemeClr val="bg1"/>
                </a:solidFill>
                <a:latin typeface="Poppins" panose="00000500000000000000" pitchFamily="2" charset="0"/>
                <a:cs typeface="Poppins" panose="00000500000000000000" pitchFamily="2" charset="0"/>
              </a:rPr>
              <a:t>Nasabah yang </a:t>
            </a:r>
            <a:r>
              <a:rPr lang="id-ID" sz="2000" b="1" dirty="0">
                <a:solidFill>
                  <a:srgbClr val="FFC000"/>
                </a:solidFill>
                <a:latin typeface="Poppins" panose="00000500000000000000" pitchFamily="2" charset="0"/>
                <a:cs typeface="Poppins" panose="00000500000000000000" pitchFamily="2" charset="0"/>
              </a:rPr>
              <a:t>pernah dihubungi sebelumnya</a:t>
            </a:r>
            <a:r>
              <a:rPr lang="id-ID" sz="2000" b="1" dirty="0">
                <a:solidFill>
                  <a:schemeClr val="bg1"/>
                </a:solidFill>
                <a:latin typeface="Poppins" panose="00000500000000000000" pitchFamily="2" charset="0"/>
                <a:cs typeface="Poppins" panose="00000500000000000000" pitchFamily="2" charset="0"/>
              </a:rPr>
              <a:t>, terutama </a:t>
            </a:r>
          </a:p>
          <a:p>
            <a:pPr algn="ctr"/>
            <a:r>
              <a:rPr lang="id-ID" sz="2000" b="1" dirty="0">
                <a:solidFill>
                  <a:srgbClr val="FFC000"/>
                </a:solidFill>
                <a:latin typeface="Poppins" panose="00000500000000000000" pitchFamily="2" charset="0"/>
                <a:cs typeface="Poppins" panose="00000500000000000000" pitchFamily="2" charset="0"/>
              </a:rPr>
              <a:t>yang pernah konversi</a:t>
            </a:r>
            <a:r>
              <a:rPr lang="id-ID" sz="2000" b="1" dirty="0">
                <a:solidFill>
                  <a:schemeClr val="bg1"/>
                </a:solidFill>
                <a:latin typeface="Poppins" panose="00000500000000000000" pitchFamily="2" charset="0"/>
                <a:cs typeface="Poppins" panose="00000500000000000000" pitchFamily="2" charset="0"/>
              </a:rPr>
              <a:t>, cenderung lebih potensial</a:t>
            </a:r>
            <a:endParaRPr lang="en-ID" sz="2000" b="1" dirty="0">
              <a:solidFill>
                <a:schemeClr val="bg1"/>
              </a:solidFill>
              <a:latin typeface="Poppins" panose="00000500000000000000" pitchFamily="2" charset="0"/>
              <a:cs typeface="Poppins" panose="00000500000000000000" pitchFamily="2" charset="0"/>
            </a:endParaRPr>
          </a:p>
        </p:txBody>
      </p:sp>
      <p:graphicFrame>
        <p:nvGraphicFramePr>
          <p:cNvPr id="8" name="Chart 7">
            <a:extLst>
              <a:ext uri="{FF2B5EF4-FFF2-40B4-BE49-F238E27FC236}">
                <a16:creationId xmlns:a16="http://schemas.microsoft.com/office/drawing/2014/main" id="{082AE0E6-1EC9-C1F0-8AFF-79B764ED5365}"/>
              </a:ext>
            </a:extLst>
          </p:cNvPr>
          <p:cNvGraphicFramePr/>
          <p:nvPr>
            <p:extLst>
              <p:ext uri="{D42A27DB-BD31-4B8C-83A1-F6EECF244321}">
                <p14:modId xmlns:p14="http://schemas.microsoft.com/office/powerpoint/2010/main" val="4184732082"/>
              </p:ext>
            </p:extLst>
          </p:nvPr>
        </p:nvGraphicFramePr>
        <p:xfrm>
          <a:off x="563881" y="1435264"/>
          <a:ext cx="5532119" cy="4610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DECF82B5-5973-650C-5638-A2351C3099AE}"/>
              </a:ext>
            </a:extLst>
          </p:cNvPr>
          <p:cNvGraphicFramePr/>
          <p:nvPr>
            <p:extLst>
              <p:ext uri="{D42A27DB-BD31-4B8C-83A1-F6EECF244321}">
                <p14:modId xmlns:p14="http://schemas.microsoft.com/office/powerpoint/2010/main" val="713990005"/>
              </p:ext>
            </p:extLst>
          </p:nvPr>
        </p:nvGraphicFramePr>
        <p:xfrm>
          <a:off x="6096000" y="2199192"/>
          <a:ext cx="5532119" cy="384693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7">
            <a:extLst>
              <a:ext uri="{FF2B5EF4-FFF2-40B4-BE49-F238E27FC236}">
                <a16:creationId xmlns:a16="http://schemas.microsoft.com/office/drawing/2014/main" id="{FCEE0EA5-420B-1C60-4DC4-F91DF3A71242}"/>
              </a:ext>
            </a:extLst>
          </p:cNvPr>
          <p:cNvSpPr txBox="1"/>
          <p:nvPr/>
        </p:nvSpPr>
        <p:spPr>
          <a:xfrm>
            <a:off x="6623067" y="3715983"/>
            <a:ext cx="1733275" cy="677750"/>
          </a:xfrm>
          <a:prstGeom prst="rect">
            <a:avLst/>
          </a:prstGeom>
        </p:spPr>
        <p:txBody>
          <a:bodyPr wrap="square" lIns="0" tIns="0" rIns="0" bIns="0" rtlCol="0" anchor="t">
            <a:spAutoFit/>
          </a:bodyPr>
          <a:lstStyle/>
          <a:p>
            <a:pPr algn="ctr">
              <a:lnSpc>
                <a:spcPts val="2687"/>
              </a:lnSpc>
            </a:pPr>
            <a:r>
              <a:rPr lang="id-ID" sz="4000" b="1" dirty="0">
                <a:solidFill>
                  <a:schemeClr val="bg1"/>
                </a:solidFill>
                <a:latin typeface="Poppins" panose="00000500000000000000" pitchFamily="2" charset="0"/>
                <a:ea typeface="Public Sans Bold Italics"/>
                <a:cs typeface="Poppins" panose="00000500000000000000" pitchFamily="2" charset="0"/>
                <a:sym typeface="Public Sans Bold Italics"/>
              </a:rPr>
              <a:t>64%</a:t>
            </a:r>
            <a:endParaRPr lang="id-ID" sz="1200" b="1" dirty="0">
              <a:solidFill>
                <a:schemeClr val="bg1"/>
              </a:solidFill>
              <a:latin typeface="Poppins" panose="00000500000000000000" pitchFamily="2" charset="0"/>
              <a:ea typeface="Public Sans Bold Italics"/>
              <a:cs typeface="Poppins" panose="00000500000000000000" pitchFamily="2" charset="0"/>
              <a:sym typeface="Public Sans Bold Italics"/>
            </a:endParaRPr>
          </a:p>
          <a:p>
            <a:pPr algn="ctr">
              <a:lnSpc>
                <a:spcPts val="2687"/>
              </a:lnSpc>
            </a:pPr>
            <a:r>
              <a:rPr lang="id-ID" sz="1400" dirty="0" err="1">
                <a:solidFill>
                  <a:schemeClr val="bg1"/>
                </a:solidFill>
                <a:latin typeface="Poppins" panose="00000500000000000000" pitchFamily="2" charset="0"/>
                <a:ea typeface="Public Sans Bold Italics"/>
                <a:cs typeface="Poppins" panose="00000500000000000000" pitchFamily="2" charset="0"/>
                <a:sym typeface="Public Sans Bold Italics"/>
              </a:rPr>
              <a:t>Conv</a:t>
            </a:r>
            <a:r>
              <a:rPr lang="id-ID" sz="1400" dirty="0">
                <a:solidFill>
                  <a:schemeClr val="bg1"/>
                </a:solidFill>
                <a:latin typeface="Poppins" panose="00000500000000000000" pitchFamily="2" charset="0"/>
                <a:ea typeface="Public Sans Bold Italics"/>
                <a:cs typeface="Poppins" panose="00000500000000000000" pitchFamily="2" charset="0"/>
                <a:sym typeface="Public Sans Bold Italics"/>
              </a:rPr>
              <a:t>. Rate</a:t>
            </a:r>
            <a:endParaRPr lang="en-US" sz="1400" dirty="0">
              <a:solidFill>
                <a:schemeClr val="bg1"/>
              </a:solidFill>
              <a:latin typeface="Poppins" panose="00000500000000000000" pitchFamily="2" charset="0"/>
              <a:ea typeface="Public Sans Bold Italics"/>
              <a:cs typeface="Poppins" panose="00000500000000000000" pitchFamily="2" charset="0"/>
              <a:sym typeface="Public Sans Bold Italics"/>
            </a:endParaRPr>
          </a:p>
        </p:txBody>
      </p:sp>
      <p:sp>
        <p:nvSpPr>
          <p:cNvPr id="14" name="TextBox 17">
            <a:extLst>
              <a:ext uri="{FF2B5EF4-FFF2-40B4-BE49-F238E27FC236}">
                <a16:creationId xmlns:a16="http://schemas.microsoft.com/office/drawing/2014/main" id="{AB61D0F1-5F5C-A8D0-117B-A3B78898965D}"/>
              </a:ext>
            </a:extLst>
          </p:cNvPr>
          <p:cNvSpPr txBox="1"/>
          <p:nvPr/>
        </p:nvSpPr>
        <p:spPr>
          <a:xfrm>
            <a:off x="9319968" y="3715983"/>
            <a:ext cx="1733275" cy="656205"/>
          </a:xfrm>
          <a:prstGeom prst="rect">
            <a:avLst/>
          </a:prstGeom>
        </p:spPr>
        <p:txBody>
          <a:bodyPr wrap="square" lIns="0" tIns="0" rIns="0" bIns="0" rtlCol="0" anchor="t">
            <a:spAutoFit/>
          </a:bodyPr>
          <a:lstStyle/>
          <a:p>
            <a:pPr algn="ctr">
              <a:lnSpc>
                <a:spcPts val="2687"/>
              </a:lnSpc>
            </a:pPr>
            <a:r>
              <a:rPr lang="id-ID" sz="2800" b="1" dirty="0">
                <a:solidFill>
                  <a:schemeClr val="bg1"/>
                </a:solidFill>
                <a:latin typeface="Poppins" panose="00000500000000000000" pitchFamily="2" charset="0"/>
                <a:ea typeface="Public Sans Bold Italics"/>
                <a:cs typeface="Poppins" panose="00000500000000000000" pitchFamily="2" charset="0"/>
                <a:sym typeface="Public Sans Bold Italics"/>
              </a:rPr>
              <a:t>9%</a:t>
            </a:r>
            <a:endParaRPr lang="id-ID" sz="1000" b="1" dirty="0">
              <a:solidFill>
                <a:schemeClr val="bg1"/>
              </a:solidFill>
              <a:latin typeface="Poppins" panose="00000500000000000000" pitchFamily="2" charset="0"/>
              <a:ea typeface="Public Sans Bold Italics"/>
              <a:cs typeface="Poppins" panose="00000500000000000000" pitchFamily="2" charset="0"/>
              <a:sym typeface="Public Sans Bold Italics"/>
            </a:endParaRPr>
          </a:p>
          <a:p>
            <a:pPr algn="ctr">
              <a:lnSpc>
                <a:spcPts val="2687"/>
              </a:lnSpc>
            </a:pPr>
            <a:r>
              <a:rPr lang="id-ID" sz="1400" dirty="0" err="1">
                <a:solidFill>
                  <a:schemeClr val="bg1"/>
                </a:solidFill>
                <a:latin typeface="Poppins" panose="00000500000000000000" pitchFamily="2" charset="0"/>
                <a:ea typeface="Public Sans Bold Italics"/>
                <a:cs typeface="Poppins" panose="00000500000000000000" pitchFamily="2" charset="0"/>
                <a:sym typeface="Public Sans Bold Italics"/>
              </a:rPr>
              <a:t>Conv</a:t>
            </a:r>
            <a:r>
              <a:rPr lang="id-ID" sz="1400" dirty="0">
                <a:solidFill>
                  <a:schemeClr val="bg1"/>
                </a:solidFill>
                <a:latin typeface="Poppins" panose="00000500000000000000" pitchFamily="2" charset="0"/>
                <a:ea typeface="Public Sans Bold Italics"/>
                <a:cs typeface="Poppins" panose="00000500000000000000" pitchFamily="2" charset="0"/>
                <a:sym typeface="Public Sans Bold Italics"/>
              </a:rPr>
              <a:t>. Rate</a:t>
            </a:r>
            <a:endParaRPr lang="en-US" sz="1400" dirty="0">
              <a:solidFill>
                <a:schemeClr val="bg1"/>
              </a:solidFill>
              <a:latin typeface="Poppins" panose="00000500000000000000" pitchFamily="2" charset="0"/>
              <a:ea typeface="Public Sans Bold Italics"/>
              <a:cs typeface="Poppins" panose="00000500000000000000" pitchFamily="2" charset="0"/>
              <a:sym typeface="Public Sans Bold Italics"/>
            </a:endParaRPr>
          </a:p>
        </p:txBody>
      </p:sp>
      <p:graphicFrame>
        <p:nvGraphicFramePr>
          <p:cNvPr id="20" name="Chart 19">
            <a:extLst>
              <a:ext uri="{FF2B5EF4-FFF2-40B4-BE49-F238E27FC236}">
                <a16:creationId xmlns:a16="http://schemas.microsoft.com/office/drawing/2014/main" id="{D5DFE8A1-7A57-0692-D08E-A31862E651DA}"/>
              </a:ext>
            </a:extLst>
          </p:cNvPr>
          <p:cNvGraphicFramePr/>
          <p:nvPr>
            <p:extLst>
              <p:ext uri="{D42A27DB-BD31-4B8C-83A1-F6EECF244321}">
                <p14:modId xmlns:p14="http://schemas.microsoft.com/office/powerpoint/2010/main" val="1919657904"/>
              </p:ext>
            </p:extLst>
          </p:nvPr>
        </p:nvGraphicFramePr>
        <p:xfrm>
          <a:off x="729206" y="2116458"/>
          <a:ext cx="5630328" cy="3306278"/>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a:extLst>
              <a:ext uri="{FF2B5EF4-FFF2-40B4-BE49-F238E27FC236}">
                <a16:creationId xmlns:a16="http://schemas.microsoft.com/office/drawing/2014/main" id="{11A99C23-EDA6-BC33-05FA-A66FA6BFDCF0}"/>
              </a:ext>
            </a:extLst>
          </p:cNvPr>
          <p:cNvSpPr txBox="1"/>
          <p:nvPr/>
        </p:nvSpPr>
        <p:spPr>
          <a:xfrm>
            <a:off x="1048183" y="2355528"/>
            <a:ext cx="1677831" cy="341376"/>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Subscribed</a:t>
            </a:r>
            <a:r>
              <a:rPr lang="id-ID" sz="1600" dirty="0">
                <a:solidFill>
                  <a:schemeClr val="bg1"/>
                </a:solidFill>
                <a:latin typeface="Abadi" panose="020B0604020104020204" pitchFamily="34" charset="0"/>
              </a:rPr>
              <a:t> ?</a:t>
            </a:r>
            <a:endParaRPr lang="en-ID" sz="1600" dirty="0">
              <a:solidFill>
                <a:schemeClr val="bg1"/>
              </a:solidFill>
              <a:latin typeface="Abadi" panose="020B0604020104020204" pitchFamily="34" charset="0"/>
            </a:endParaRPr>
          </a:p>
        </p:txBody>
      </p:sp>
      <p:sp>
        <p:nvSpPr>
          <p:cNvPr id="23" name="TextBox 17">
            <a:extLst>
              <a:ext uri="{FF2B5EF4-FFF2-40B4-BE49-F238E27FC236}">
                <a16:creationId xmlns:a16="http://schemas.microsoft.com/office/drawing/2014/main" id="{731916D9-3D82-BA71-9663-3C9E740669D1}"/>
              </a:ext>
            </a:extLst>
          </p:cNvPr>
          <p:cNvSpPr txBox="1"/>
          <p:nvPr/>
        </p:nvSpPr>
        <p:spPr>
          <a:xfrm>
            <a:off x="1059679" y="1364138"/>
            <a:ext cx="4540522" cy="663387"/>
          </a:xfrm>
          <a:prstGeom prst="rect">
            <a:avLst/>
          </a:prstGeom>
        </p:spPr>
        <p:txBody>
          <a:bodyPr wrap="square" lIns="0" tIns="0" rIns="0" bIns="0" rtlCol="0" anchor="t">
            <a:spAutoFit/>
          </a:bodyPr>
          <a:lstStyle/>
          <a:p>
            <a:pPr algn="ctr">
              <a:lnSpc>
                <a:spcPts val="2687"/>
              </a:lnSpc>
            </a:pP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Konversi</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Berdasarkan</a:t>
            </a:r>
            <a:r>
              <a:rPr lang="id-ID" sz="1600" dirty="0">
                <a:solidFill>
                  <a:schemeClr val="bg1"/>
                </a:solidFill>
                <a:latin typeface="Poppins" panose="00000500000000000000" pitchFamily="2" charset="0"/>
                <a:ea typeface="Public Sans Bold Italics"/>
                <a:cs typeface="Poppins" panose="00000500000000000000" pitchFamily="2" charset="0"/>
                <a:sym typeface="Public Sans Bold Italics"/>
              </a:rPr>
              <a:t> Hasil</a:t>
            </a:r>
          </a:p>
          <a:p>
            <a:pPr algn="ctr">
              <a:lnSpc>
                <a:spcPts val="2687"/>
              </a:lnSpc>
            </a:pPr>
            <a:r>
              <a:rPr lang="id-ID" sz="1600" dirty="0">
                <a:solidFill>
                  <a:schemeClr val="bg1"/>
                </a:solidFill>
                <a:latin typeface="Poppins" panose="00000500000000000000" pitchFamily="2" charset="0"/>
                <a:ea typeface="Public Sans Bold Italics"/>
                <a:cs typeface="Poppins" panose="00000500000000000000" pitchFamily="2" charset="0"/>
                <a:sym typeface="Public Sans Bold Italics"/>
              </a:rPr>
              <a:t>Kampanye Periode Sebelumnya</a:t>
            </a:r>
            <a:endPar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endParaRPr>
          </a:p>
        </p:txBody>
      </p:sp>
      <p:sp>
        <p:nvSpPr>
          <p:cNvPr id="24" name="TextBox 17">
            <a:extLst>
              <a:ext uri="{FF2B5EF4-FFF2-40B4-BE49-F238E27FC236}">
                <a16:creationId xmlns:a16="http://schemas.microsoft.com/office/drawing/2014/main" id="{E518E585-95C7-8602-D97B-BC0D432BF587}"/>
              </a:ext>
            </a:extLst>
          </p:cNvPr>
          <p:cNvSpPr txBox="1"/>
          <p:nvPr/>
        </p:nvSpPr>
        <p:spPr>
          <a:xfrm>
            <a:off x="7049707" y="1364138"/>
            <a:ext cx="4540522" cy="663387"/>
          </a:xfrm>
          <a:prstGeom prst="rect">
            <a:avLst/>
          </a:prstGeom>
        </p:spPr>
        <p:txBody>
          <a:bodyPr wrap="square" lIns="0" tIns="0" rIns="0" bIns="0" rtlCol="0" anchor="t">
            <a:spAutoFit/>
          </a:bodyPr>
          <a:lstStyle/>
          <a:p>
            <a:pPr algn="ctr">
              <a:lnSpc>
                <a:spcPts val="2687"/>
              </a:lnSpc>
            </a:pP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Konversi</a:t>
            </a:r>
            <a:r>
              <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r>
              <a:rPr lang="en-US" sz="1600" dirty="0" err="1">
                <a:solidFill>
                  <a:schemeClr val="bg1"/>
                </a:solidFill>
                <a:latin typeface="Poppins" panose="00000500000000000000" pitchFamily="2" charset="0"/>
                <a:ea typeface="Public Sans Bold Italics"/>
                <a:cs typeface="Poppins" panose="00000500000000000000" pitchFamily="2" charset="0"/>
                <a:sym typeface="Public Sans Bold Italics"/>
              </a:rPr>
              <a:t>Berdasarkan</a:t>
            </a:r>
            <a:r>
              <a:rPr lang="id-ID" sz="1600" dirty="0">
                <a:solidFill>
                  <a:schemeClr val="bg1"/>
                </a:solidFill>
                <a:latin typeface="Poppins" panose="00000500000000000000" pitchFamily="2" charset="0"/>
                <a:ea typeface="Public Sans Bold Italics"/>
                <a:cs typeface="Poppins" panose="00000500000000000000" pitchFamily="2" charset="0"/>
                <a:sym typeface="Public Sans Bold Italics"/>
              </a:rPr>
              <a:t> </a:t>
            </a:r>
          </a:p>
          <a:p>
            <a:pPr algn="ctr">
              <a:lnSpc>
                <a:spcPts val="2687"/>
              </a:lnSpc>
            </a:pPr>
            <a:r>
              <a:rPr lang="id-ID" sz="1600" dirty="0">
                <a:solidFill>
                  <a:schemeClr val="bg1"/>
                </a:solidFill>
                <a:latin typeface="Poppins" panose="00000500000000000000" pitchFamily="2" charset="0"/>
                <a:ea typeface="Public Sans Bold Italics"/>
                <a:cs typeface="Poppins" panose="00000500000000000000" pitchFamily="2" charset="0"/>
                <a:sym typeface="Public Sans Bold Italics"/>
              </a:rPr>
              <a:t>Status Nasabah Saat ini</a:t>
            </a:r>
            <a:endParaRPr lang="en-US" sz="1600" dirty="0">
              <a:solidFill>
                <a:schemeClr val="bg1"/>
              </a:solidFill>
              <a:latin typeface="Poppins" panose="00000500000000000000" pitchFamily="2" charset="0"/>
              <a:ea typeface="Public Sans Bold Italics"/>
              <a:cs typeface="Poppins" panose="00000500000000000000" pitchFamily="2" charset="0"/>
              <a:sym typeface="Public Sans Bold Italics"/>
            </a:endParaRPr>
          </a:p>
        </p:txBody>
      </p:sp>
      <p:cxnSp>
        <p:nvCxnSpPr>
          <p:cNvPr id="3" name="Straight Connector 2">
            <a:extLst>
              <a:ext uri="{FF2B5EF4-FFF2-40B4-BE49-F238E27FC236}">
                <a16:creationId xmlns:a16="http://schemas.microsoft.com/office/drawing/2014/main" id="{E17707C5-8C18-CD10-3F80-27545ABCF33C}"/>
              </a:ext>
            </a:extLst>
          </p:cNvPr>
          <p:cNvCxnSpPr>
            <a:cxnSpLocks/>
          </p:cNvCxnSpPr>
          <p:nvPr/>
        </p:nvCxnSpPr>
        <p:spPr>
          <a:xfrm>
            <a:off x="6096000" y="1617093"/>
            <a:ext cx="0" cy="3623815"/>
          </a:xfrm>
          <a:prstGeom prst="line">
            <a:avLst/>
          </a:prstGeom>
          <a:ln>
            <a:solidFill>
              <a:schemeClr val="bg1">
                <a:alpha val="30000"/>
              </a:schemeClr>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ED6F63A8-BD34-8FBF-9443-1E9657205C1B}"/>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06</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202842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8221F8FB-FAA2-F255-E1F8-B444E6B33A04}"/>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53525CD-C989-AC69-0574-8F09759BE32E}"/>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C1A0FB7D-2F59-5A5C-4B14-CA357BD4C9C3}"/>
              </a:ext>
            </a:extLst>
          </p:cNvPr>
          <p:cNvSpPr txBox="1"/>
          <p:nvPr/>
        </p:nvSpPr>
        <p:spPr>
          <a:xfrm>
            <a:off x="999281" y="319203"/>
            <a:ext cx="10193438" cy="707886"/>
          </a:xfrm>
          <a:prstGeom prst="rect">
            <a:avLst/>
          </a:prstGeom>
          <a:noFill/>
        </p:spPr>
        <p:txBody>
          <a:bodyPr wrap="square" rtlCol="0">
            <a:spAutoFit/>
          </a:bodyPr>
          <a:lstStyle/>
          <a:p>
            <a:pPr algn="ctr"/>
            <a:r>
              <a:rPr lang="id-ID" sz="2000" b="1" dirty="0">
                <a:solidFill>
                  <a:srgbClr val="FF7C80"/>
                </a:solidFill>
                <a:latin typeface="Poppins" panose="00000500000000000000" pitchFamily="2" charset="0"/>
                <a:cs typeface="Poppins" panose="00000500000000000000" pitchFamily="2" charset="0"/>
              </a:rPr>
              <a:t>Ketidakpastian ekonomi</a:t>
            </a:r>
            <a:r>
              <a:rPr lang="id-ID" sz="2000" b="1" dirty="0">
                <a:solidFill>
                  <a:schemeClr val="bg1"/>
                </a:solidFill>
                <a:latin typeface="Poppins" panose="00000500000000000000" pitchFamily="2" charset="0"/>
                <a:cs typeface="Poppins" panose="00000500000000000000" pitchFamily="2" charset="0"/>
              </a:rPr>
              <a:t>, seperti penurunan tenaga kerja, </a:t>
            </a:r>
            <a:r>
              <a:rPr lang="id-ID" sz="2000" b="1" dirty="0">
                <a:solidFill>
                  <a:srgbClr val="FFC000"/>
                </a:solidFill>
                <a:latin typeface="Poppins" panose="00000500000000000000" pitchFamily="2" charset="0"/>
                <a:cs typeface="Poppins" panose="00000500000000000000" pitchFamily="2" charset="0"/>
              </a:rPr>
              <a:t>meningkatkan minat</a:t>
            </a:r>
            <a:r>
              <a:rPr lang="id-ID" sz="2000" b="1" dirty="0">
                <a:solidFill>
                  <a:schemeClr val="bg1"/>
                </a:solidFill>
                <a:latin typeface="Poppins" panose="00000500000000000000" pitchFamily="2" charset="0"/>
                <a:cs typeface="Poppins" panose="00000500000000000000" pitchFamily="2" charset="0"/>
              </a:rPr>
              <a:t> nasabah pada deposito yang dianggap lebih aman.</a:t>
            </a:r>
            <a:endParaRPr lang="en-ID" sz="2000" b="1" dirty="0">
              <a:solidFill>
                <a:schemeClr val="bg1"/>
              </a:solidFill>
              <a:latin typeface="Poppins" panose="00000500000000000000" pitchFamily="2" charset="0"/>
              <a:cs typeface="Poppins" panose="00000500000000000000" pitchFamily="2" charset="0"/>
            </a:endParaRPr>
          </a:p>
        </p:txBody>
      </p:sp>
      <p:graphicFrame>
        <p:nvGraphicFramePr>
          <p:cNvPr id="4" name="Chart 3">
            <a:extLst>
              <a:ext uri="{FF2B5EF4-FFF2-40B4-BE49-F238E27FC236}">
                <a16:creationId xmlns:a16="http://schemas.microsoft.com/office/drawing/2014/main" id="{F444CE74-34D2-77B4-3A0A-14281BF84B42}"/>
              </a:ext>
            </a:extLst>
          </p:cNvPr>
          <p:cNvGraphicFramePr/>
          <p:nvPr>
            <p:extLst>
              <p:ext uri="{D42A27DB-BD31-4B8C-83A1-F6EECF244321}">
                <p14:modId xmlns:p14="http://schemas.microsoft.com/office/powerpoint/2010/main" val="1557674808"/>
              </p:ext>
            </p:extLst>
          </p:nvPr>
        </p:nvGraphicFramePr>
        <p:xfrm>
          <a:off x="563879" y="1388961"/>
          <a:ext cx="11064239" cy="474937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C88E58F-9A8F-54DF-CED8-21242B0C16DA}"/>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07</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127065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36E9189E-AAE0-F613-1E32-271EADF7A432}"/>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7EBF5685-D9B5-AF00-8020-A4348C388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844BFC3A-B27F-2896-0094-55A8328A573D}"/>
              </a:ext>
            </a:extLst>
          </p:cNvPr>
          <p:cNvSpPr txBox="1"/>
          <p:nvPr/>
        </p:nvSpPr>
        <p:spPr>
          <a:xfrm>
            <a:off x="2508308" y="4312472"/>
            <a:ext cx="6790373" cy="1569660"/>
          </a:xfrm>
          <a:prstGeom prst="rect">
            <a:avLst/>
          </a:prstGeom>
          <a:noFill/>
        </p:spPr>
        <p:txBody>
          <a:bodyPr wrap="square" rtlCol="0">
            <a:spAutoFit/>
          </a:bodyPr>
          <a:lstStyle/>
          <a:p>
            <a:r>
              <a:rPr lang="id-ID" sz="4800" b="1" dirty="0">
                <a:solidFill>
                  <a:schemeClr val="bg1"/>
                </a:solidFill>
                <a:latin typeface="Poppins" panose="00000500000000000000" pitchFamily="2" charset="0"/>
                <a:cs typeface="Poppins" panose="00000500000000000000" pitchFamily="2" charset="0"/>
              </a:rPr>
              <a:t>Data </a:t>
            </a:r>
          </a:p>
          <a:p>
            <a:r>
              <a:rPr lang="id-ID" sz="4800" b="1" dirty="0" err="1">
                <a:solidFill>
                  <a:schemeClr val="bg1"/>
                </a:solidFill>
                <a:latin typeface="Poppins" panose="00000500000000000000" pitchFamily="2" charset="0"/>
                <a:cs typeface="Poppins" panose="00000500000000000000" pitchFamily="2" charset="0"/>
              </a:rPr>
              <a:t>Preparation</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CEB3B643-28FC-8B51-9F77-CB5CDB69A415}"/>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25581C5D-796C-0583-AF12-42A8114DD28D}"/>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61765610-174E-924B-FEF6-F74538E668C5}"/>
              </a:ext>
            </a:extLst>
          </p:cNvPr>
          <p:cNvSpPr txBox="1"/>
          <p:nvPr/>
        </p:nvSpPr>
        <p:spPr>
          <a:xfrm>
            <a:off x="724909" y="4533552"/>
            <a:ext cx="1360903" cy="1200329"/>
          </a:xfrm>
          <a:prstGeom prst="rect">
            <a:avLst/>
          </a:prstGeom>
          <a:noFill/>
        </p:spPr>
        <p:txBody>
          <a:bodyPr wrap="square" rtlCol="0">
            <a:spAutoFit/>
          </a:bodyPr>
          <a:lstStyle/>
          <a:p>
            <a:pPr algn="ctr"/>
            <a:r>
              <a:rPr lang="id-ID" sz="7200" b="1" dirty="0">
                <a:solidFill>
                  <a:schemeClr val="bg1"/>
                </a:solidFill>
                <a:latin typeface="Abadi" panose="020B0604020104020204" pitchFamily="34" charset="0"/>
                <a:cs typeface="Poppins" panose="00000500000000000000" pitchFamily="2" charset="0"/>
              </a:rPr>
              <a:t>03</a:t>
            </a:r>
            <a:endParaRPr lang="en-ID" sz="7200" b="1" dirty="0">
              <a:solidFill>
                <a:schemeClr val="bg1"/>
              </a:solidFill>
              <a:latin typeface="Abadi" panose="020B0604020104020204" pitchFamily="34" charset="0"/>
              <a:cs typeface="Poppins" panose="00000500000000000000" pitchFamily="2" charset="0"/>
            </a:endParaRPr>
          </a:p>
        </p:txBody>
      </p:sp>
      <p:cxnSp>
        <p:nvCxnSpPr>
          <p:cNvPr id="3" name="Straight Connector 2">
            <a:extLst>
              <a:ext uri="{FF2B5EF4-FFF2-40B4-BE49-F238E27FC236}">
                <a16:creationId xmlns:a16="http://schemas.microsoft.com/office/drawing/2014/main" id="{459C86BE-9D23-98BA-4077-85B1E9294D39}"/>
              </a:ext>
            </a:extLst>
          </p:cNvPr>
          <p:cNvCxnSpPr>
            <a:cxnSpLocks/>
          </p:cNvCxnSpPr>
          <p:nvPr/>
        </p:nvCxnSpPr>
        <p:spPr>
          <a:xfrm>
            <a:off x="2226644" y="4497137"/>
            <a:ext cx="0" cy="1273161"/>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68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E834FABA-283C-EC38-A4AF-8639E5E60145}"/>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F69D52FE-40CF-AE0C-7746-498A953CD0F6}"/>
              </a:ext>
            </a:extLst>
          </p:cNvPr>
          <p:cNvSpPr txBox="1"/>
          <p:nvPr/>
        </p:nvSpPr>
        <p:spPr>
          <a:xfrm>
            <a:off x="563880" y="594359"/>
            <a:ext cx="6150293" cy="584775"/>
          </a:xfrm>
          <a:prstGeom prst="rect">
            <a:avLst/>
          </a:prstGeom>
          <a:noFill/>
        </p:spPr>
        <p:txBody>
          <a:bodyPr wrap="square" rtlCol="0">
            <a:spAutoFit/>
          </a:bodyPr>
          <a:lstStyle/>
          <a:p>
            <a:r>
              <a:rPr lang="id-ID" sz="3200" b="1" dirty="0">
                <a:solidFill>
                  <a:schemeClr val="bg1"/>
                </a:solidFill>
                <a:latin typeface="Poppins" panose="00000500000000000000" pitchFamily="2" charset="0"/>
                <a:cs typeface="Poppins" panose="00000500000000000000" pitchFamily="2" charset="0"/>
              </a:rPr>
              <a:t>Data </a:t>
            </a:r>
            <a:r>
              <a:rPr lang="id-ID" sz="3200" b="1" dirty="0" err="1">
                <a:solidFill>
                  <a:schemeClr val="bg1"/>
                </a:solidFill>
                <a:latin typeface="Poppins" panose="00000500000000000000" pitchFamily="2" charset="0"/>
                <a:cs typeface="Poppins" panose="00000500000000000000" pitchFamily="2" charset="0"/>
              </a:rPr>
              <a:t>Preparation</a:t>
            </a:r>
            <a:endParaRPr lang="en-ID" sz="3200" b="1" dirty="0">
              <a:solidFill>
                <a:schemeClr val="bg1"/>
              </a:solidFill>
              <a:latin typeface="Poppins" panose="00000500000000000000" pitchFamily="2" charset="0"/>
              <a:cs typeface="Poppins" panose="00000500000000000000" pitchFamily="2" charset="0"/>
            </a:endParaRPr>
          </a:p>
        </p:txBody>
      </p:sp>
      <p:sp>
        <p:nvSpPr>
          <p:cNvPr id="10" name="Rectangle 9">
            <a:extLst>
              <a:ext uri="{FF2B5EF4-FFF2-40B4-BE49-F238E27FC236}">
                <a16:creationId xmlns:a16="http://schemas.microsoft.com/office/drawing/2014/main" id="{3A419E6F-05A9-AF03-3618-0142D0BAC02C}"/>
              </a:ext>
            </a:extLst>
          </p:cNvPr>
          <p:cNvSpPr/>
          <p:nvPr/>
        </p:nvSpPr>
        <p:spPr>
          <a:xfrm>
            <a:off x="8763000" y="0"/>
            <a:ext cx="3429000" cy="6857997"/>
          </a:xfrm>
          <a:prstGeom prst="rect">
            <a:avLst/>
          </a:prstGeom>
          <a:blipFill dpi="0" rotWithShape="1">
            <a:blip r:embed="rId3">
              <a:extLst>
                <a:ext uri="{BEBA8EAE-BF5A-486C-A8C5-ECC9F3942E4B}">
                  <a14:imgProps xmlns:a14="http://schemas.microsoft.com/office/drawing/2010/main">
                    <a14:imgLayer r:embed="rId4">
                      <a14:imgEffect>
                        <a14:artisticBlur radius="11"/>
                      </a14:imgEffect>
                    </a14:imgLayer>
                  </a14:imgProps>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8" name="Straight Connector 17">
            <a:extLst>
              <a:ext uri="{FF2B5EF4-FFF2-40B4-BE49-F238E27FC236}">
                <a16:creationId xmlns:a16="http://schemas.microsoft.com/office/drawing/2014/main" id="{DB65A20E-2022-1D46-6C6B-0AD537A393EE}"/>
              </a:ext>
            </a:extLst>
          </p:cNvPr>
          <p:cNvCxnSpPr>
            <a:cxnSpLocks/>
          </p:cNvCxnSpPr>
          <p:nvPr/>
        </p:nvCxnSpPr>
        <p:spPr>
          <a:xfrm>
            <a:off x="563880" y="6263640"/>
            <a:ext cx="775716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24E6C136-A066-F255-FB35-18F852A2D643}"/>
              </a:ext>
            </a:extLst>
          </p:cNvPr>
          <p:cNvCxnSpPr>
            <a:cxnSpLocks/>
          </p:cNvCxnSpPr>
          <p:nvPr/>
        </p:nvCxnSpPr>
        <p:spPr>
          <a:xfrm>
            <a:off x="563880" y="457200"/>
            <a:ext cx="775716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DC9D6A91-DD9D-5FE4-E33C-2B1E8F5F4279}"/>
              </a:ext>
            </a:extLst>
          </p:cNvPr>
          <p:cNvSpPr/>
          <p:nvPr/>
        </p:nvSpPr>
        <p:spPr>
          <a:xfrm>
            <a:off x="9318011" y="594359"/>
            <a:ext cx="2515112" cy="65535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400" b="1" dirty="0">
                <a:solidFill>
                  <a:schemeClr val="tx1"/>
                </a:solidFill>
                <a:latin typeface="Poppins" panose="00000500000000000000" pitchFamily="2" charset="0"/>
                <a:cs typeface="Poppins" panose="00000500000000000000" pitchFamily="2" charset="0"/>
              </a:rPr>
              <a:t>Sebelum </a:t>
            </a:r>
            <a:r>
              <a:rPr lang="id-ID" sz="1400" b="1" dirty="0" err="1">
                <a:solidFill>
                  <a:schemeClr val="tx1"/>
                </a:solidFill>
                <a:latin typeface="Poppins" panose="00000500000000000000" pitchFamily="2" charset="0"/>
                <a:cs typeface="Poppins" panose="00000500000000000000" pitchFamily="2" charset="0"/>
              </a:rPr>
              <a:t>Cleaning</a:t>
            </a:r>
            <a:endParaRPr lang="en-ID" sz="1400" b="1" dirty="0">
              <a:solidFill>
                <a:schemeClr val="tx1"/>
              </a:solidFill>
              <a:latin typeface="Poppins" panose="00000500000000000000" pitchFamily="2" charset="0"/>
              <a:cs typeface="Poppins" panose="00000500000000000000" pitchFamily="2" charset="0"/>
            </a:endParaRPr>
          </a:p>
        </p:txBody>
      </p:sp>
      <p:sp>
        <p:nvSpPr>
          <p:cNvPr id="21" name="Rectangle: Rounded Corners 20">
            <a:extLst>
              <a:ext uri="{FF2B5EF4-FFF2-40B4-BE49-F238E27FC236}">
                <a16:creationId xmlns:a16="http://schemas.microsoft.com/office/drawing/2014/main" id="{05589BBB-51B1-46F8-1D91-AC836882D329}"/>
              </a:ext>
            </a:extLst>
          </p:cNvPr>
          <p:cNvSpPr/>
          <p:nvPr/>
        </p:nvSpPr>
        <p:spPr>
          <a:xfrm>
            <a:off x="9318011" y="594360"/>
            <a:ext cx="2515112" cy="2573500"/>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D35A4239-2EDF-B858-B9DA-C54652B51B11}"/>
              </a:ext>
            </a:extLst>
          </p:cNvPr>
          <p:cNvSpPr txBox="1"/>
          <p:nvPr/>
        </p:nvSpPr>
        <p:spPr>
          <a:xfrm>
            <a:off x="9467076" y="1249713"/>
            <a:ext cx="2216981" cy="1846659"/>
          </a:xfrm>
          <a:prstGeom prst="rect">
            <a:avLst/>
          </a:prstGeom>
          <a:noFill/>
        </p:spPr>
        <p:txBody>
          <a:bodyPr wrap="square" rtlCol="0">
            <a:spAutoFit/>
          </a:bodyPr>
          <a:lstStyle/>
          <a:p>
            <a:pPr algn="ctr"/>
            <a:r>
              <a:rPr lang="id-ID" sz="3600" b="1" dirty="0">
                <a:solidFill>
                  <a:schemeClr val="bg1"/>
                </a:solidFill>
                <a:latin typeface="Abadi" panose="020B0604020104020204" pitchFamily="34" charset="0"/>
              </a:rPr>
              <a:t>41.118</a:t>
            </a:r>
          </a:p>
          <a:p>
            <a:pPr algn="ctr"/>
            <a:r>
              <a:rPr lang="id-ID" sz="1400" dirty="0">
                <a:solidFill>
                  <a:schemeClr val="bg1"/>
                </a:solidFill>
                <a:latin typeface="Abadi" panose="020B0604020104020204" pitchFamily="34" charset="0"/>
              </a:rPr>
              <a:t>baris data</a:t>
            </a:r>
          </a:p>
          <a:p>
            <a:pPr algn="ctr"/>
            <a:r>
              <a:rPr lang="id-ID" sz="3600" b="1" dirty="0">
                <a:solidFill>
                  <a:schemeClr val="bg1"/>
                </a:solidFill>
                <a:latin typeface="Abadi" panose="020B0604020104020204" pitchFamily="34" charset="0"/>
              </a:rPr>
              <a:t>21</a:t>
            </a:r>
          </a:p>
          <a:p>
            <a:pPr algn="ctr"/>
            <a:r>
              <a:rPr lang="id-ID" sz="1400" dirty="0">
                <a:solidFill>
                  <a:schemeClr val="bg1"/>
                </a:solidFill>
                <a:latin typeface="Abadi" panose="020B0604020104020204" pitchFamily="34" charset="0"/>
              </a:rPr>
              <a:t>kolom data</a:t>
            </a:r>
            <a:endParaRPr lang="en-ID" sz="1400" dirty="0">
              <a:solidFill>
                <a:schemeClr val="bg1"/>
              </a:solidFill>
              <a:latin typeface="Abadi" panose="020B0604020104020204" pitchFamily="34" charset="0"/>
            </a:endParaRPr>
          </a:p>
          <a:p>
            <a:pPr algn="ctr"/>
            <a:endParaRPr lang="en-ID" sz="1400" dirty="0">
              <a:solidFill>
                <a:schemeClr val="bg1"/>
              </a:solidFill>
              <a:latin typeface="Abadi" panose="020B0604020104020204" pitchFamily="34" charset="0"/>
            </a:endParaRPr>
          </a:p>
        </p:txBody>
      </p:sp>
      <p:sp>
        <p:nvSpPr>
          <p:cNvPr id="33" name="TextBox 32">
            <a:extLst>
              <a:ext uri="{FF2B5EF4-FFF2-40B4-BE49-F238E27FC236}">
                <a16:creationId xmlns:a16="http://schemas.microsoft.com/office/drawing/2014/main" id="{EA2F4DFB-BF4D-19BE-9612-A817EE133CAA}"/>
              </a:ext>
            </a:extLst>
          </p:cNvPr>
          <p:cNvSpPr txBox="1"/>
          <p:nvPr/>
        </p:nvSpPr>
        <p:spPr>
          <a:xfrm>
            <a:off x="563879" y="1316292"/>
            <a:ext cx="7840243" cy="4342086"/>
          </a:xfrm>
          <a:prstGeom prst="rect">
            <a:avLst/>
          </a:prstGeom>
          <a:noFill/>
        </p:spPr>
        <p:txBody>
          <a:bodyPr wrap="square" rtlCol="0">
            <a:spAutoFit/>
          </a:bodyPr>
          <a:lstStyle/>
          <a:p>
            <a:pPr>
              <a:lnSpc>
                <a:spcPct val="150000"/>
              </a:lnSpc>
            </a:pPr>
            <a:r>
              <a:rPr lang="id-ID" sz="2000" dirty="0">
                <a:solidFill>
                  <a:schemeClr val="bg1"/>
                </a:solidFill>
                <a:latin typeface="Abadi" panose="020B0604020104020204" pitchFamily="34" charset="0"/>
                <a:cs typeface="Poppins" panose="00000500000000000000" pitchFamily="2" charset="0"/>
              </a:rPr>
              <a:t>Penanganan baris dan kolom:</a:t>
            </a:r>
          </a:p>
          <a:p>
            <a:pPr marL="285750" indent="-285750">
              <a:lnSpc>
                <a:spcPct val="150000"/>
              </a:lnSpc>
              <a:buFont typeface="Arial" panose="020B0604020202020204" pitchFamily="34" charset="0"/>
              <a:buChar char="•"/>
            </a:pPr>
            <a:r>
              <a:rPr lang="id-ID" sz="2000" dirty="0">
                <a:solidFill>
                  <a:schemeClr val="bg1"/>
                </a:solidFill>
                <a:latin typeface="Abadi" panose="020B0604020104020204" pitchFamily="34" charset="0"/>
                <a:cs typeface="Poppins" panose="00000500000000000000" pitchFamily="2" charset="0"/>
              </a:rPr>
              <a:t>Drop data duplikat sebanyak 1.793 baris</a:t>
            </a:r>
          </a:p>
          <a:p>
            <a:pPr marL="285750" indent="-285750">
              <a:lnSpc>
                <a:spcPct val="150000"/>
              </a:lnSpc>
              <a:buFont typeface="Arial" panose="020B0604020202020204" pitchFamily="34" charset="0"/>
              <a:buChar char="•"/>
            </a:pPr>
            <a:r>
              <a:rPr lang="id-ID" sz="2000" b="1" dirty="0" err="1">
                <a:solidFill>
                  <a:schemeClr val="bg1"/>
                </a:solidFill>
                <a:latin typeface="Abadi" panose="020B0604020104020204" pitchFamily="34" charset="0"/>
                <a:cs typeface="Poppins" panose="00000500000000000000" pitchFamily="2" charset="0"/>
              </a:rPr>
              <a:t>Duration</a:t>
            </a:r>
            <a:r>
              <a:rPr lang="id-ID" sz="2000" dirty="0">
                <a:solidFill>
                  <a:schemeClr val="bg1"/>
                </a:solidFill>
                <a:latin typeface="Abadi" panose="020B0604020104020204" pitchFamily="34" charset="0"/>
                <a:cs typeface="Poppins" panose="00000500000000000000" pitchFamily="2" charset="0"/>
              </a:rPr>
              <a:t> </a:t>
            </a:r>
            <a:r>
              <a:rPr lang="en-US" b="1" dirty="0">
                <a:solidFill>
                  <a:schemeClr val="bg1"/>
                </a:solidFill>
                <a:latin typeface="Public Sans Bold"/>
                <a:ea typeface="Public Sans Bold"/>
                <a:cs typeface="Public Sans Bold"/>
                <a:sym typeface="Public Sans Bold"/>
              </a:rPr>
              <a:t>→</a:t>
            </a:r>
            <a:r>
              <a:rPr lang="id-ID" b="1" dirty="0">
                <a:solidFill>
                  <a:schemeClr val="bg1"/>
                </a:solidFill>
                <a:latin typeface="Abadi" panose="020B0604020104020204" pitchFamily="34" charset="0"/>
                <a:ea typeface="Public Sans Bold"/>
                <a:cs typeface="Public Sans Bold"/>
                <a:sym typeface="Public Sans Bold"/>
              </a:rPr>
              <a:t> </a:t>
            </a:r>
            <a:r>
              <a:rPr lang="id-ID" dirty="0">
                <a:solidFill>
                  <a:schemeClr val="bg1"/>
                </a:solidFill>
                <a:latin typeface="Abadi" panose="020B0604020104020204" pitchFamily="34" charset="0"/>
                <a:ea typeface="Public Sans Bold"/>
                <a:cs typeface="Public Sans Bold"/>
                <a:sym typeface="Public Sans Bold"/>
              </a:rPr>
              <a:t>baru dapat diketahui setelah kampanye dilangsungkan (</a:t>
            </a:r>
            <a:r>
              <a:rPr lang="id-ID" dirty="0" err="1">
                <a:solidFill>
                  <a:schemeClr val="bg1"/>
                </a:solidFill>
                <a:latin typeface="Abadi" panose="020B0604020104020204" pitchFamily="34" charset="0"/>
                <a:ea typeface="Public Sans Bold"/>
                <a:cs typeface="Public Sans Bold"/>
                <a:sym typeface="Public Sans Bold"/>
              </a:rPr>
              <a:t>leakage</a:t>
            </a:r>
            <a:r>
              <a:rPr lang="id-ID" dirty="0">
                <a:solidFill>
                  <a:schemeClr val="bg1"/>
                </a:solidFill>
                <a:latin typeface="Abadi" panose="020B0604020104020204" pitchFamily="34" charset="0"/>
                <a:ea typeface="Public Sans Bold"/>
                <a:cs typeface="Public Sans Bold"/>
                <a:sym typeface="Public Sans Bold"/>
              </a:rPr>
              <a:t>)</a:t>
            </a:r>
          </a:p>
          <a:p>
            <a:pPr marL="285750" indent="-285750">
              <a:lnSpc>
                <a:spcPct val="150000"/>
              </a:lnSpc>
              <a:buFont typeface="Arial" panose="020B0604020202020204" pitchFamily="34" charset="0"/>
              <a:buChar char="•"/>
            </a:pPr>
            <a:r>
              <a:rPr lang="id-ID" b="1" dirty="0">
                <a:solidFill>
                  <a:schemeClr val="bg1"/>
                </a:solidFill>
                <a:latin typeface="Abadi" panose="020B0604020104020204" pitchFamily="34" charset="0"/>
                <a:cs typeface="Poppins" panose="00000500000000000000" pitchFamily="2" charset="0"/>
              </a:rPr>
              <a:t>Jarak hari terakhir dihubungi </a:t>
            </a:r>
            <a:r>
              <a:rPr lang="id-ID" dirty="0">
                <a:solidFill>
                  <a:schemeClr val="bg1"/>
                </a:solidFill>
                <a:latin typeface="Abadi" panose="020B0604020104020204" pitchFamily="34" charset="0"/>
                <a:cs typeface="Poppins" panose="00000500000000000000" pitchFamily="2" charset="0"/>
              </a:rPr>
              <a:t>→ diganti kolom pernah dikontak (biner)</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Drop kolom</a:t>
            </a:r>
            <a:r>
              <a:rPr lang="id-ID" b="1" dirty="0">
                <a:solidFill>
                  <a:schemeClr val="bg1"/>
                </a:solidFill>
                <a:latin typeface="Abadi" panose="020B0604020104020204" pitchFamily="34" charset="0"/>
                <a:cs typeface="Poppins" panose="00000500000000000000" pitchFamily="2" charset="0"/>
              </a:rPr>
              <a:t> Suku bunga </a:t>
            </a:r>
            <a:r>
              <a:rPr lang="id-ID" b="1" dirty="0" err="1">
                <a:solidFill>
                  <a:schemeClr val="bg1"/>
                </a:solidFill>
                <a:latin typeface="Abadi" panose="020B0604020104020204" pitchFamily="34" charset="0"/>
                <a:cs typeface="Poppins" panose="00000500000000000000" pitchFamily="2" charset="0"/>
              </a:rPr>
              <a:t>antarbank</a:t>
            </a:r>
            <a:r>
              <a:rPr lang="id-ID" b="1" dirty="0">
                <a:solidFill>
                  <a:schemeClr val="bg1"/>
                </a:solidFill>
                <a:latin typeface="Abadi" panose="020B0604020104020204" pitchFamily="34" charset="0"/>
                <a:cs typeface="Poppins" panose="00000500000000000000" pitchFamily="2" charset="0"/>
              </a:rPr>
              <a:t> </a:t>
            </a:r>
            <a:r>
              <a:rPr lang="id-ID" dirty="0">
                <a:solidFill>
                  <a:schemeClr val="bg1"/>
                </a:solidFill>
                <a:latin typeface="Abadi" panose="020B0604020104020204" pitchFamily="34" charset="0"/>
                <a:cs typeface="Poppins" panose="00000500000000000000" pitchFamily="2" charset="0"/>
              </a:rPr>
              <a:t>dan </a:t>
            </a:r>
            <a:r>
              <a:rPr lang="id-ID" b="1" dirty="0">
                <a:solidFill>
                  <a:schemeClr val="bg1"/>
                </a:solidFill>
                <a:latin typeface="Abadi" panose="020B0604020104020204" pitchFamily="34" charset="0"/>
                <a:cs typeface="Poppins" panose="00000500000000000000" pitchFamily="2" charset="0"/>
              </a:rPr>
              <a:t>tingkat perubahan jumlah pekerja </a:t>
            </a:r>
            <a:r>
              <a:rPr lang="id-ID" dirty="0">
                <a:solidFill>
                  <a:schemeClr val="bg1"/>
                </a:solidFill>
                <a:latin typeface="Abadi" panose="020B0604020104020204" pitchFamily="34" charset="0"/>
                <a:cs typeface="Poppins" panose="00000500000000000000" pitchFamily="2" charset="0"/>
              </a:rPr>
              <a:t>→ saling terkait sehingga </a:t>
            </a:r>
            <a:r>
              <a:rPr lang="id-ID" i="1" dirty="0" err="1">
                <a:solidFill>
                  <a:schemeClr val="bg1"/>
                </a:solidFill>
                <a:latin typeface="Abadi" panose="020B0604020104020204" pitchFamily="34" charset="0"/>
                <a:cs typeface="Poppins" panose="00000500000000000000" pitchFamily="2" charset="0"/>
              </a:rPr>
              <a:t>redundant</a:t>
            </a:r>
            <a:endParaRPr lang="id-ID" i="1" dirty="0">
              <a:solidFill>
                <a:schemeClr val="bg1"/>
              </a:solidFill>
              <a:latin typeface="Abadi" panose="020B0604020104020204" pitchFamily="34" charset="0"/>
              <a:cs typeface="Poppins" panose="00000500000000000000" pitchFamily="2" charset="0"/>
            </a:endParaRP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Drop kolom </a:t>
            </a:r>
            <a:r>
              <a:rPr lang="id-ID" b="1" dirty="0">
                <a:solidFill>
                  <a:schemeClr val="bg1"/>
                </a:solidFill>
                <a:latin typeface="Abadi" panose="020B0604020104020204" pitchFamily="34" charset="0"/>
                <a:cs typeface="Poppins" panose="00000500000000000000" pitchFamily="2" charset="0"/>
              </a:rPr>
              <a:t>status kredit macet nasabah </a:t>
            </a:r>
            <a:r>
              <a:rPr lang="id-ID" dirty="0">
                <a:solidFill>
                  <a:schemeClr val="bg1"/>
                </a:solidFill>
                <a:latin typeface="Abadi" panose="020B0604020104020204" pitchFamily="34" charset="0"/>
                <a:cs typeface="Poppins" panose="00000500000000000000" pitchFamily="2" charset="0"/>
              </a:rPr>
              <a:t>→ kurang informatif (99% No.)</a:t>
            </a:r>
          </a:p>
          <a:p>
            <a:pPr marL="285750" indent="-285750">
              <a:lnSpc>
                <a:spcPct val="150000"/>
              </a:lnSpc>
              <a:buFont typeface="Arial" panose="020B0604020202020204" pitchFamily="34" charset="0"/>
              <a:buChar char="•"/>
            </a:pPr>
            <a:r>
              <a:rPr lang="id-ID" b="1" dirty="0">
                <a:solidFill>
                  <a:schemeClr val="bg1"/>
                </a:solidFill>
                <a:latin typeface="Abadi" panose="020B0604020104020204" pitchFamily="34" charset="0"/>
                <a:cs typeface="Poppins" panose="00000500000000000000" pitchFamily="2" charset="0"/>
              </a:rPr>
              <a:t>Hapus data nasabah tanpa pendidikan </a:t>
            </a:r>
            <a:r>
              <a:rPr lang="id-ID" dirty="0">
                <a:solidFill>
                  <a:schemeClr val="bg1"/>
                </a:solidFill>
                <a:latin typeface="Abadi" panose="020B0604020104020204" pitchFamily="34" charset="0"/>
                <a:cs typeface="Poppins" panose="00000500000000000000" pitchFamily="2" charset="0"/>
              </a:rPr>
              <a:t>→ karena termasuk </a:t>
            </a:r>
            <a:r>
              <a:rPr lang="id-ID" i="1" dirty="0" err="1">
                <a:solidFill>
                  <a:schemeClr val="bg1"/>
                </a:solidFill>
                <a:latin typeface="Abadi" panose="020B0604020104020204" pitchFamily="34" charset="0"/>
                <a:cs typeface="Poppins" panose="00000500000000000000" pitchFamily="2" charset="0"/>
              </a:rPr>
              <a:t>rare</a:t>
            </a:r>
            <a:r>
              <a:rPr lang="id-ID" i="1" dirty="0">
                <a:solidFill>
                  <a:schemeClr val="bg1"/>
                </a:solidFill>
                <a:latin typeface="Abadi" panose="020B0604020104020204" pitchFamily="34" charset="0"/>
                <a:cs typeface="Poppins" panose="00000500000000000000" pitchFamily="2" charset="0"/>
              </a:rPr>
              <a:t> </a:t>
            </a:r>
            <a:r>
              <a:rPr lang="id-ID" i="1" dirty="0" err="1">
                <a:solidFill>
                  <a:schemeClr val="bg1"/>
                </a:solidFill>
                <a:latin typeface="Abadi" panose="020B0604020104020204" pitchFamily="34" charset="0"/>
                <a:cs typeface="Poppins" panose="00000500000000000000" pitchFamily="2" charset="0"/>
              </a:rPr>
              <a:t>value</a:t>
            </a:r>
            <a:r>
              <a:rPr lang="id-ID" dirty="0">
                <a:solidFill>
                  <a:schemeClr val="bg1"/>
                </a:solidFill>
                <a:latin typeface="Abadi" panose="020B0604020104020204" pitchFamily="34" charset="0"/>
                <a:cs typeface="Poppins" panose="00000500000000000000" pitchFamily="2" charset="0"/>
              </a:rPr>
              <a:t>. Fokus pada nasabah yang berpendidikan.</a:t>
            </a:r>
          </a:p>
        </p:txBody>
      </p:sp>
      <p:sp>
        <p:nvSpPr>
          <p:cNvPr id="2" name="Rectangle: Rounded Corners 1">
            <a:extLst>
              <a:ext uri="{FF2B5EF4-FFF2-40B4-BE49-F238E27FC236}">
                <a16:creationId xmlns:a16="http://schemas.microsoft.com/office/drawing/2014/main" id="{E6A7D118-DA36-9F06-22EB-9D0B8B090831}"/>
              </a:ext>
            </a:extLst>
          </p:cNvPr>
          <p:cNvSpPr/>
          <p:nvPr/>
        </p:nvSpPr>
        <p:spPr>
          <a:xfrm>
            <a:off x="9318011" y="3546185"/>
            <a:ext cx="2515112" cy="65535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400" b="1" dirty="0">
                <a:solidFill>
                  <a:schemeClr val="tx1"/>
                </a:solidFill>
                <a:latin typeface="Poppins" panose="00000500000000000000" pitchFamily="2" charset="0"/>
                <a:cs typeface="Poppins" panose="00000500000000000000" pitchFamily="2" charset="0"/>
              </a:rPr>
              <a:t>Setelah </a:t>
            </a:r>
            <a:r>
              <a:rPr lang="id-ID" sz="1400" b="1" dirty="0" err="1">
                <a:solidFill>
                  <a:schemeClr val="tx1"/>
                </a:solidFill>
                <a:latin typeface="Poppins" panose="00000500000000000000" pitchFamily="2" charset="0"/>
                <a:cs typeface="Poppins" panose="00000500000000000000" pitchFamily="2" charset="0"/>
              </a:rPr>
              <a:t>Cleaning</a:t>
            </a:r>
            <a:endParaRPr lang="en-ID" sz="1400" b="1" dirty="0">
              <a:solidFill>
                <a:schemeClr val="tx1"/>
              </a:solidFill>
              <a:latin typeface="Poppins" panose="00000500000000000000" pitchFamily="2" charset="0"/>
              <a:cs typeface="Poppins" panose="00000500000000000000" pitchFamily="2" charset="0"/>
            </a:endParaRPr>
          </a:p>
        </p:txBody>
      </p:sp>
      <p:sp>
        <p:nvSpPr>
          <p:cNvPr id="3" name="Rectangle: Rounded Corners 2">
            <a:extLst>
              <a:ext uri="{FF2B5EF4-FFF2-40B4-BE49-F238E27FC236}">
                <a16:creationId xmlns:a16="http://schemas.microsoft.com/office/drawing/2014/main" id="{2D22EB4A-864F-D493-69EF-43632DE46925}"/>
              </a:ext>
            </a:extLst>
          </p:cNvPr>
          <p:cNvSpPr/>
          <p:nvPr/>
        </p:nvSpPr>
        <p:spPr>
          <a:xfrm>
            <a:off x="9318011" y="3546186"/>
            <a:ext cx="2515112" cy="2573500"/>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4EF55BC-8F23-73CC-DE25-7C64A0905399}"/>
              </a:ext>
            </a:extLst>
          </p:cNvPr>
          <p:cNvSpPr txBox="1"/>
          <p:nvPr/>
        </p:nvSpPr>
        <p:spPr>
          <a:xfrm>
            <a:off x="9467076" y="4201539"/>
            <a:ext cx="2216981" cy="1846659"/>
          </a:xfrm>
          <a:prstGeom prst="rect">
            <a:avLst/>
          </a:prstGeom>
          <a:noFill/>
        </p:spPr>
        <p:txBody>
          <a:bodyPr wrap="square" rtlCol="0">
            <a:spAutoFit/>
          </a:bodyPr>
          <a:lstStyle/>
          <a:p>
            <a:pPr algn="ctr"/>
            <a:r>
              <a:rPr lang="id-ID" sz="3600" b="1" dirty="0">
                <a:solidFill>
                  <a:schemeClr val="bg1"/>
                </a:solidFill>
                <a:latin typeface="Abadi" panose="020B0604020104020204" pitchFamily="34" charset="0"/>
              </a:rPr>
              <a:t>39.377</a:t>
            </a:r>
          </a:p>
          <a:p>
            <a:pPr algn="ctr"/>
            <a:r>
              <a:rPr lang="id-ID" sz="1400" dirty="0">
                <a:solidFill>
                  <a:schemeClr val="bg1"/>
                </a:solidFill>
                <a:latin typeface="Abadi" panose="020B0604020104020204" pitchFamily="34" charset="0"/>
              </a:rPr>
              <a:t>baris data</a:t>
            </a:r>
          </a:p>
          <a:p>
            <a:pPr algn="ctr"/>
            <a:r>
              <a:rPr lang="id-ID" sz="3600" b="1" dirty="0">
                <a:solidFill>
                  <a:schemeClr val="bg1"/>
                </a:solidFill>
                <a:latin typeface="Abadi" panose="020B0604020104020204" pitchFamily="34" charset="0"/>
              </a:rPr>
              <a:t>17</a:t>
            </a:r>
          </a:p>
          <a:p>
            <a:pPr algn="ctr"/>
            <a:r>
              <a:rPr lang="id-ID" sz="1400" dirty="0">
                <a:solidFill>
                  <a:schemeClr val="bg1"/>
                </a:solidFill>
                <a:latin typeface="Abadi" panose="020B0604020104020204" pitchFamily="34" charset="0"/>
              </a:rPr>
              <a:t>kolom data</a:t>
            </a:r>
            <a:endParaRPr lang="en-ID" sz="1400" dirty="0">
              <a:solidFill>
                <a:schemeClr val="bg1"/>
              </a:solidFill>
              <a:latin typeface="Abadi" panose="020B0604020104020204" pitchFamily="34" charset="0"/>
            </a:endParaRPr>
          </a:p>
          <a:p>
            <a:pPr algn="ctr"/>
            <a:endParaRPr lang="en-ID" sz="1400" dirty="0">
              <a:solidFill>
                <a:schemeClr val="bg1"/>
              </a:solidFill>
              <a:latin typeface="Abadi" panose="020B0604020104020204" pitchFamily="34" charset="0"/>
            </a:endParaRPr>
          </a:p>
        </p:txBody>
      </p:sp>
      <p:sp>
        <p:nvSpPr>
          <p:cNvPr id="5" name="TextBox 4">
            <a:extLst>
              <a:ext uri="{FF2B5EF4-FFF2-40B4-BE49-F238E27FC236}">
                <a16:creationId xmlns:a16="http://schemas.microsoft.com/office/drawing/2014/main" id="{38DFF208-2EF8-0BD6-FEF6-09D290F8FC05}"/>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08</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360859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39545EBD-2368-38EE-A651-775AE0EB02F8}"/>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642401AE-5AA5-0A86-CBB4-7A8404E4252C}"/>
              </a:ext>
            </a:extLst>
          </p:cNvPr>
          <p:cNvSpPr txBox="1"/>
          <p:nvPr/>
        </p:nvSpPr>
        <p:spPr>
          <a:xfrm>
            <a:off x="563880" y="594359"/>
            <a:ext cx="6150293" cy="584775"/>
          </a:xfrm>
          <a:prstGeom prst="rect">
            <a:avLst/>
          </a:prstGeom>
          <a:noFill/>
        </p:spPr>
        <p:txBody>
          <a:bodyPr wrap="square" rtlCol="0">
            <a:spAutoFit/>
          </a:bodyPr>
          <a:lstStyle/>
          <a:p>
            <a:r>
              <a:rPr lang="id-ID" sz="3200" b="1" dirty="0">
                <a:solidFill>
                  <a:schemeClr val="bg1"/>
                </a:solidFill>
                <a:latin typeface="Poppins" panose="00000500000000000000" pitchFamily="2" charset="0"/>
                <a:cs typeface="Poppins" panose="00000500000000000000" pitchFamily="2" charset="0"/>
              </a:rPr>
              <a:t>Data </a:t>
            </a:r>
            <a:r>
              <a:rPr lang="id-ID" sz="3200" b="1" dirty="0" err="1">
                <a:solidFill>
                  <a:schemeClr val="bg1"/>
                </a:solidFill>
                <a:latin typeface="Poppins" panose="00000500000000000000" pitchFamily="2" charset="0"/>
                <a:cs typeface="Poppins" panose="00000500000000000000" pitchFamily="2" charset="0"/>
              </a:rPr>
              <a:t>Preparation</a:t>
            </a:r>
            <a:endParaRPr lang="en-ID" sz="3200" b="1" dirty="0">
              <a:solidFill>
                <a:schemeClr val="bg1"/>
              </a:solidFill>
              <a:latin typeface="Poppins" panose="00000500000000000000" pitchFamily="2" charset="0"/>
              <a:cs typeface="Poppins" panose="00000500000000000000" pitchFamily="2" charset="0"/>
            </a:endParaRPr>
          </a:p>
        </p:txBody>
      </p:sp>
      <p:cxnSp>
        <p:nvCxnSpPr>
          <p:cNvPr id="18" name="Straight Connector 17">
            <a:extLst>
              <a:ext uri="{FF2B5EF4-FFF2-40B4-BE49-F238E27FC236}">
                <a16:creationId xmlns:a16="http://schemas.microsoft.com/office/drawing/2014/main" id="{F57EF7D6-5D6A-2425-0F75-2BE1C4969EEF}"/>
              </a:ext>
            </a:extLst>
          </p:cNvPr>
          <p:cNvCxnSpPr>
            <a:cxnSpLocks/>
          </p:cNvCxnSpPr>
          <p:nvPr/>
        </p:nvCxnSpPr>
        <p:spPr>
          <a:xfrm>
            <a:off x="563880" y="626364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E2775E8B-780D-8209-287A-DAE8D9351F1C}"/>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8B03DF56-6ADB-E7BE-63A5-D16F547CD4F9}"/>
              </a:ext>
            </a:extLst>
          </p:cNvPr>
          <p:cNvSpPr txBox="1"/>
          <p:nvPr/>
        </p:nvSpPr>
        <p:spPr>
          <a:xfrm>
            <a:off x="563879" y="1316292"/>
            <a:ext cx="7840243" cy="5053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d-ID" sz="2000" b="1" dirty="0" err="1">
                <a:solidFill>
                  <a:schemeClr val="bg1"/>
                </a:solidFill>
                <a:latin typeface="Abadi" panose="020B0604020104020204" pitchFamily="34" charset="0"/>
                <a:cs typeface="Poppins" panose="00000500000000000000" pitchFamily="2" charset="0"/>
              </a:rPr>
              <a:t>Encoding</a:t>
            </a:r>
            <a:r>
              <a:rPr lang="id-ID" sz="2000" b="1" dirty="0">
                <a:solidFill>
                  <a:schemeClr val="bg1"/>
                </a:solidFill>
                <a:latin typeface="Abadi" panose="020B0604020104020204" pitchFamily="34" charset="0"/>
                <a:cs typeface="Poppins" panose="00000500000000000000" pitchFamily="2" charset="0"/>
              </a:rPr>
              <a:t> Fitur</a:t>
            </a:r>
            <a:r>
              <a:rPr lang="id-ID" sz="2000" dirty="0">
                <a:solidFill>
                  <a:schemeClr val="bg1"/>
                </a:solidFill>
                <a:latin typeface="Abadi" panose="020B0604020104020204" pitchFamily="34" charset="0"/>
                <a:cs typeface="Poppins" panose="00000500000000000000" pitchFamily="2" charset="0"/>
              </a:rPr>
              <a:t> </a:t>
            </a:r>
            <a:r>
              <a:rPr lang="id-ID" dirty="0">
                <a:solidFill>
                  <a:schemeClr val="bg1"/>
                </a:solidFill>
                <a:latin typeface="Abadi" panose="020B0604020104020204" pitchFamily="34" charset="0"/>
                <a:cs typeface="Poppins" panose="00000500000000000000" pitchFamily="2" charset="0"/>
              </a:rPr>
              <a:t>(</a:t>
            </a:r>
            <a:r>
              <a:rPr lang="id-ID" dirty="0" err="1">
                <a:solidFill>
                  <a:schemeClr val="bg1"/>
                </a:solidFill>
                <a:latin typeface="Abadi" panose="020B0604020104020204" pitchFamily="34" charset="0"/>
                <a:cs typeface="Poppins" panose="00000500000000000000" pitchFamily="2" charset="0"/>
              </a:rPr>
              <a:t>Kategorikal</a:t>
            </a:r>
            <a:r>
              <a:rPr lang="id-ID" dirty="0">
                <a:solidFill>
                  <a:schemeClr val="bg1"/>
                </a:solidFill>
                <a:latin typeface="Abadi" panose="020B0604020104020204" pitchFamily="34" charset="0"/>
                <a:cs typeface="Poppins" panose="00000500000000000000" pitchFamily="2" charset="0"/>
              </a:rPr>
              <a:t> → </a:t>
            </a:r>
            <a:r>
              <a:rPr lang="id-ID" dirty="0" err="1">
                <a:solidFill>
                  <a:schemeClr val="bg1"/>
                </a:solidFill>
                <a:latin typeface="Abadi" panose="020B0604020104020204" pitchFamily="34" charset="0"/>
                <a:cs typeface="Poppins" panose="00000500000000000000" pitchFamily="2" charset="0"/>
              </a:rPr>
              <a:t>Numeric</a:t>
            </a:r>
            <a:r>
              <a:rPr lang="id-ID" dirty="0">
                <a:solidFill>
                  <a:schemeClr val="bg1"/>
                </a:solidFill>
                <a:latin typeface="Abadi" panose="020B0604020104020204" pitchFamily="34" charset="0"/>
                <a:cs typeface="Poppins" panose="00000500000000000000" pitchFamily="2" charset="0"/>
              </a:rPr>
              <a:t>):</a:t>
            </a:r>
          </a:p>
        </p:txBody>
      </p:sp>
      <p:graphicFrame>
        <p:nvGraphicFramePr>
          <p:cNvPr id="15" name="Table 14">
            <a:extLst>
              <a:ext uri="{FF2B5EF4-FFF2-40B4-BE49-F238E27FC236}">
                <a16:creationId xmlns:a16="http://schemas.microsoft.com/office/drawing/2014/main" id="{8F4F3B24-ED81-F4C5-22A4-DDC1A707AB17}"/>
              </a:ext>
            </a:extLst>
          </p:cNvPr>
          <p:cNvGraphicFramePr>
            <a:graphicFrameLocks noGrp="1"/>
          </p:cNvGraphicFramePr>
          <p:nvPr>
            <p:extLst>
              <p:ext uri="{D42A27DB-BD31-4B8C-83A1-F6EECF244321}">
                <p14:modId xmlns:p14="http://schemas.microsoft.com/office/powerpoint/2010/main" val="3804315847"/>
              </p:ext>
            </p:extLst>
          </p:nvPr>
        </p:nvGraphicFramePr>
        <p:xfrm>
          <a:off x="726622" y="2038226"/>
          <a:ext cx="10738756" cy="2038473"/>
        </p:xfrm>
        <a:graphic>
          <a:graphicData uri="http://schemas.openxmlformats.org/drawingml/2006/table">
            <a:tbl>
              <a:tblPr/>
              <a:tblGrid>
                <a:gridCol w="1930401">
                  <a:extLst>
                    <a:ext uri="{9D8B030D-6E8A-4147-A177-3AD203B41FA5}">
                      <a16:colId xmlns:a16="http://schemas.microsoft.com/office/drawing/2014/main" val="2427253464"/>
                    </a:ext>
                  </a:extLst>
                </a:gridCol>
                <a:gridCol w="8808355">
                  <a:extLst>
                    <a:ext uri="{9D8B030D-6E8A-4147-A177-3AD203B41FA5}">
                      <a16:colId xmlns:a16="http://schemas.microsoft.com/office/drawing/2014/main" val="1721209099"/>
                    </a:ext>
                  </a:extLst>
                </a:gridCol>
              </a:tblGrid>
              <a:tr h="444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badi" panose="020B0604020104020204" pitchFamily="34" charset="0"/>
                          <a:ea typeface="Public Sans Bold"/>
                          <a:cs typeface="Public Sans Bold"/>
                          <a:sym typeface="Public Sans Bold"/>
                        </a:rPr>
                        <a:t>Teknik</a:t>
                      </a:r>
                      <a:endParaRPr lang="en-US" sz="1000" dirty="0">
                        <a:solidFill>
                          <a:schemeClr val="tx1"/>
                        </a:solidFill>
                        <a:latin typeface="Abadi" panose="020B0604020104020204" pitchFamily="34" charset="0"/>
                      </a:endParaRPr>
                    </a:p>
                  </a:txBody>
                  <a:tcPr anchor="ctr">
                    <a:lnL w="12700" cmpd="sng">
                      <a:solidFill>
                        <a:schemeClr val="bg1"/>
                      </a:solidFill>
                      <a:prstDash val="solid"/>
                    </a:lnL>
                    <a:lnR w="12700" cap="flat" cmpd="sng" algn="ctr">
                      <a:solidFill>
                        <a:schemeClr val="bg1"/>
                      </a:solidFill>
                      <a:prstDash val="solid"/>
                      <a:round/>
                      <a:headEnd type="none" w="med" len="med"/>
                      <a:tailEnd type="none" w="med" len="med"/>
                    </a:lnR>
                    <a:lnT w="12700" cmpd="sng">
                      <a:solidFill>
                        <a:schemeClr val="bg1"/>
                      </a:solidFill>
                      <a:prstDash val="solid"/>
                    </a:lnT>
                    <a:lnB w="12700" cap="flat" cmpd="sng" algn="ctr">
                      <a:solidFill>
                        <a:schemeClr val="bg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badi" panose="020B0604020104020204" pitchFamily="34" charset="0"/>
                          <a:ea typeface="Public Sans Bold"/>
                          <a:cs typeface="Public Sans Bold"/>
                          <a:sym typeface="Public Sans Bold"/>
                        </a:rPr>
                        <a:t>Kolom</a:t>
                      </a:r>
                      <a:endParaRPr lang="en-US" sz="1000" dirty="0">
                        <a:solidFill>
                          <a:schemeClr val="tx1"/>
                        </a:solidFill>
                        <a:latin typeface="Abadi" panose="020B0604020104020204" pitchFamily="34" charset="0"/>
                      </a:endParaRPr>
                    </a:p>
                  </a:txBody>
                  <a:tcPr anchor="ctr">
                    <a:lnL w="12700" cap="flat" cmpd="sng" algn="ctr">
                      <a:solidFill>
                        <a:schemeClr val="bg1"/>
                      </a:solidFill>
                      <a:prstDash val="solid"/>
                      <a:round/>
                      <a:headEnd type="none" w="med" len="med"/>
                      <a:tailEnd type="none" w="med" len="me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335571815"/>
                  </a:ext>
                </a:extLst>
              </a:tr>
              <a:tr h="7969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solidFill>
                            <a:schemeClr val="bg1"/>
                          </a:solidFill>
                          <a:latin typeface="Abadi" panose="020B0604020104020204" pitchFamily="34" charset="0"/>
                          <a:ea typeface="Public Sans Italics"/>
                          <a:cs typeface="Public Sans Italics"/>
                          <a:sym typeface="Public Sans Italics"/>
                        </a:rPr>
                        <a:t>One-hot</a:t>
                      </a:r>
                      <a:endParaRPr lang="en-US" sz="1200" dirty="0">
                        <a:solidFill>
                          <a:schemeClr val="bg1"/>
                        </a:solidFill>
                        <a:latin typeface="Abadi" panose="020B0604020104020204" pitchFamily="34" charset="0"/>
                      </a:endParaRPr>
                    </a:p>
                  </a:txBody>
                  <a:tcPr anchor="ctr">
                    <a:lnL w="12700" cmpd="sng">
                      <a:solidFill>
                        <a:schemeClr val="bg1"/>
                      </a:solidFill>
                      <a:prstDash val="solid"/>
                    </a:lnL>
                    <a:lnR w="12700" cap="flat" cmpd="sng" algn="ctr">
                      <a:solidFill>
                        <a:schemeClr val="bg1"/>
                      </a:solidFill>
                      <a:prstDash val="solid"/>
                      <a:round/>
                      <a:headEnd type="none" w="med" len="med"/>
                      <a:tailEnd type="none" w="med" len="med"/>
                    </a:lnR>
                    <a:lnT w="12700" cmpd="sng">
                      <a:solidFill>
                        <a:schemeClr val="bg1"/>
                      </a:solidFill>
                      <a:prstDash val="soli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bg1"/>
                          </a:solidFill>
                          <a:latin typeface="Abadi" panose="020B0604020104020204" pitchFamily="34" charset="0"/>
                          <a:ea typeface="Public Sans"/>
                          <a:cs typeface="Public Sans"/>
                          <a:sym typeface="Public Sans"/>
                        </a:rPr>
                        <a:t>Pekerjaan</a:t>
                      </a:r>
                      <a:r>
                        <a:rPr lang="en-US" sz="1800" dirty="0">
                          <a:solidFill>
                            <a:schemeClr val="bg1"/>
                          </a:solidFill>
                          <a:latin typeface="Abadi" panose="020B0604020104020204" pitchFamily="34" charset="0"/>
                          <a:ea typeface="Public Sans"/>
                          <a:cs typeface="Public Sans"/>
                          <a:sym typeface="Public Sans"/>
                        </a:rPr>
                        <a:t>, status </a:t>
                      </a:r>
                      <a:r>
                        <a:rPr lang="en-US" sz="1800" dirty="0" err="1">
                          <a:solidFill>
                            <a:schemeClr val="bg1"/>
                          </a:solidFill>
                          <a:latin typeface="Abadi" panose="020B0604020104020204" pitchFamily="34" charset="0"/>
                          <a:ea typeface="Public Sans"/>
                          <a:cs typeface="Public Sans"/>
                          <a:sym typeface="Public Sans"/>
                        </a:rPr>
                        <a:t>pernikahan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pinjaman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rumah</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pinjaman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pribadi</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jumlah</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kontak</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hasil</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kampanye</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sebelumnya</a:t>
                      </a:r>
                      <a:endParaRPr lang="en-US" sz="1200" dirty="0">
                        <a:solidFill>
                          <a:schemeClr val="bg1"/>
                        </a:solidFill>
                        <a:latin typeface="Abadi" panose="020B0604020104020204" pitchFamily="34" charset="0"/>
                      </a:endParaRPr>
                    </a:p>
                  </a:txBody>
                  <a:tcPr anchor="ctr">
                    <a:lnL w="12700" cap="flat" cmpd="sng" algn="ctr">
                      <a:solidFill>
                        <a:schemeClr val="bg1"/>
                      </a:solidFill>
                      <a:prstDash val="solid"/>
                      <a:round/>
                      <a:headEnd type="none" w="med" len="med"/>
                      <a:tailEnd type="none" w="med" len="me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90844244"/>
                  </a:ext>
                </a:extLst>
              </a:tr>
              <a:tr h="7969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solidFill>
                            <a:schemeClr val="bg1"/>
                          </a:solidFill>
                          <a:latin typeface="Abadi" panose="020B0604020104020204" pitchFamily="34" charset="0"/>
                          <a:ea typeface="Public Sans"/>
                          <a:cs typeface="Public Sans"/>
                          <a:sym typeface="Public Sans"/>
                        </a:rPr>
                        <a:t>Ordinal</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dengan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urutan</a:t>
                      </a:r>
                      <a:r>
                        <a:rPr lang="en-US" sz="1800" dirty="0">
                          <a:solidFill>
                            <a:schemeClr val="bg1"/>
                          </a:solidFill>
                          <a:latin typeface="Abadi" panose="020B0604020104020204" pitchFamily="34" charset="0"/>
                          <a:ea typeface="Public Sans"/>
                          <a:cs typeface="Public Sans"/>
                          <a:sym typeface="Public Sans"/>
                        </a:rPr>
                        <a:t>)</a:t>
                      </a:r>
                      <a:endParaRPr lang="en-US" sz="1200" dirty="0">
                        <a:solidFill>
                          <a:schemeClr val="bg1"/>
                        </a:solidFill>
                        <a:latin typeface="Abadi" panose="020B0604020104020204" pitchFamily="34" charset="0"/>
                      </a:endParaRPr>
                    </a:p>
                  </a:txBody>
                  <a:tcPr anchor="ctr">
                    <a:lnL w="12700" cmpd="sng">
                      <a:solidFill>
                        <a:schemeClr val="bg1"/>
                      </a:solidFill>
                      <a:prstDash val="soli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badi" panose="020B0604020104020204" pitchFamily="34" charset="0"/>
                          <a:ea typeface="Public Sans"/>
                          <a:cs typeface="Public Sans"/>
                          <a:sym typeface="Public Sans"/>
                        </a:rPr>
                        <a:t>Tingkat </a:t>
                      </a:r>
                      <a:r>
                        <a:rPr lang="en-US" sz="1800" dirty="0" err="1">
                          <a:solidFill>
                            <a:schemeClr val="bg1"/>
                          </a:solidFill>
                          <a:latin typeface="Abadi" panose="020B0604020104020204" pitchFamily="34" charset="0"/>
                          <a:ea typeface="Public Sans"/>
                          <a:cs typeface="Public Sans"/>
                          <a:sym typeface="Public Sans"/>
                        </a:rPr>
                        <a:t>pendidikan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bulan</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kontak</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hari</a:t>
                      </a:r>
                      <a:r>
                        <a:rPr lang="en-US" sz="1800" dirty="0">
                          <a:solidFill>
                            <a:schemeClr val="bg1"/>
                          </a:solidFill>
                          <a:latin typeface="Abadi" panose="020B0604020104020204" pitchFamily="34" charset="0"/>
                          <a:ea typeface="Public Sans"/>
                          <a:cs typeface="Public Sans"/>
                          <a:sym typeface="Public Sans"/>
                        </a:rPr>
                        <a:t> </a:t>
                      </a:r>
                      <a:r>
                        <a:rPr lang="en-US" sz="1800" dirty="0" err="1">
                          <a:solidFill>
                            <a:schemeClr val="bg1"/>
                          </a:solidFill>
                          <a:latin typeface="Abadi" panose="020B0604020104020204" pitchFamily="34" charset="0"/>
                          <a:ea typeface="Public Sans"/>
                          <a:cs typeface="Public Sans"/>
                          <a:sym typeface="Public Sans"/>
                        </a:rPr>
                        <a:t>kontak</a:t>
                      </a:r>
                      <a:endParaRPr lang="en-US" sz="1200" dirty="0">
                        <a:solidFill>
                          <a:schemeClr val="bg1"/>
                        </a:solidFill>
                        <a:latin typeface="Abadi" panose="020B0604020104020204" pitchFamily="34" charset="0"/>
                      </a:endParaRPr>
                    </a:p>
                  </a:txBody>
                  <a:tcPr anchor="ctr">
                    <a:lnL w="12700" cap="flat" cmpd="sng" algn="ctr">
                      <a:solidFill>
                        <a:schemeClr val="bg1"/>
                      </a:solidFill>
                      <a:prstDash val="solid"/>
                      <a:round/>
                      <a:headEnd type="none" w="med" len="med"/>
                      <a:tailEnd type="none" w="med" len="me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81245201"/>
                  </a:ext>
                </a:extLst>
              </a:tr>
            </a:tbl>
          </a:graphicData>
        </a:graphic>
      </p:graphicFrame>
      <p:sp>
        <p:nvSpPr>
          <p:cNvPr id="20" name="TextBox 19">
            <a:extLst>
              <a:ext uri="{FF2B5EF4-FFF2-40B4-BE49-F238E27FC236}">
                <a16:creationId xmlns:a16="http://schemas.microsoft.com/office/drawing/2014/main" id="{D7D7E3E7-F844-5F16-0C69-1A97A4D4ADB5}"/>
              </a:ext>
            </a:extLst>
          </p:cNvPr>
          <p:cNvSpPr txBox="1"/>
          <p:nvPr/>
        </p:nvSpPr>
        <p:spPr>
          <a:xfrm>
            <a:off x="563879" y="4249992"/>
            <a:ext cx="10901499" cy="9670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d-ID" sz="2000" b="1" dirty="0" err="1">
                <a:solidFill>
                  <a:schemeClr val="bg1"/>
                </a:solidFill>
                <a:latin typeface="Abadi" panose="020B0604020104020204" pitchFamily="34" charset="0"/>
                <a:cs typeface="Poppins" panose="00000500000000000000" pitchFamily="2" charset="0"/>
              </a:rPr>
              <a:t>Scaling</a:t>
            </a:r>
            <a:r>
              <a:rPr lang="id-ID" sz="2000" b="1" dirty="0">
                <a:solidFill>
                  <a:schemeClr val="bg1"/>
                </a:solidFill>
                <a:latin typeface="Abadi" panose="020B0604020104020204" pitchFamily="34" charset="0"/>
                <a:cs typeface="Poppins" panose="00000500000000000000" pitchFamily="2" charset="0"/>
              </a:rPr>
              <a:t> </a:t>
            </a:r>
            <a:r>
              <a:rPr lang="id-ID" sz="2000" dirty="0">
                <a:solidFill>
                  <a:schemeClr val="bg1"/>
                </a:solidFill>
                <a:latin typeface="Abadi" panose="020B0604020104020204" pitchFamily="34" charset="0"/>
                <a:cs typeface="Poppins" panose="00000500000000000000" pitchFamily="2" charset="0"/>
              </a:rPr>
              <a:t>fitur menggunakan </a:t>
            </a:r>
            <a:r>
              <a:rPr lang="id-ID" sz="2000" b="1" i="1" dirty="0" err="1">
                <a:solidFill>
                  <a:schemeClr val="bg1"/>
                </a:solidFill>
                <a:latin typeface="Abadi" panose="020B0604020104020204" pitchFamily="34" charset="0"/>
                <a:cs typeface="Poppins" panose="00000500000000000000" pitchFamily="2" charset="0"/>
              </a:rPr>
              <a:t>robust</a:t>
            </a:r>
            <a:r>
              <a:rPr lang="id-ID" sz="2000" b="1" i="1" dirty="0">
                <a:solidFill>
                  <a:schemeClr val="bg1"/>
                </a:solidFill>
                <a:latin typeface="Abadi" panose="020B0604020104020204" pitchFamily="34" charset="0"/>
                <a:cs typeface="Poppins" panose="00000500000000000000" pitchFamily="2" charset="0"/>
              </a:rPr>
              <a:t> </a:t>
            </a:r>
            <a:r>
              <a:rPr lang="id-ID" sz="2000" b="1" i="1" dirty="0" err="1">
                <a:solidFill>
                  <a:schemeClr val="bg1"/>
                </a:solidFill>
                <a:latin typeface="Abadi" panose="020B0604020104020204" pitchFamily="34" charset="0"/>
                <a:cs typeface="Poppins" panose="00000500000000000000" pitchFamily="2" charset="0"/>
              </a:rPr>
              <a:t>scaler</a:t>
            </a:r>
            <a:r>
              <a:rPr lang="id-ID" sz="2000" b="1" i="1" dirty="0">
                <a:solidFill>
                  <a:schemeClr val="bg1"/>
                </a:solidFill>
                <a:latin typeface="Abadi" panose="020B0604020104020204" pitchFamily="34" charset="0"/>
                <a:cs typeface="Poppins" panose="00000500000000000000" pitchFamily="2" charset="0"/>
              </a:rPr>
              <a:t>, </a:t>
            </a:r>
            <a:r>
              <a:rPr lang="id-ID" sz="2000" dirty="0">
                <a:solidFill>
                  <a:schemeClr val="bg1"/>
                </a:solidFill>
                <a:latin typeface="Abadi" panose="020B0604020104020204" pitchFamily="34" charset="0"/>
                <a:cs typeface="Poppins" panose="00000500000000000000" pitchFamily="2" charset="0"/>
              </a:rPr>
              <a:t>karena adanya </a:t>
            </a:r>
            <a:r>
              <a:rPr lang="id-ID" sz="2000" dirty="0" err="1">
                <a:solidFill>
                  <a:schemeClr val="bg1"/>
                </a:solidFill>
                <a:latin typeface="Abadi" panose="020B0604020104020204" pitchFamily="34" charset="0"/>
                <a:cs typeface="Poppins" panose="00000500000000000000" pitchFamily="2" charset="0"/>
              </a:rPr>
              <a:t>outlier</a:t>
            </a:r>
            <a:r>
              <a:rPr lang="id-ID" sz="2000" dirty="0">
                <a:solidFill>
                  <a:schemeClr val="bg1"/>
                </a:solidFill>
                <a:latin typeface="Abadi" panose="020B0604020104020204" pitchFamily="34" charset="0"/>
                <a:cs typeface="Poppins" panose="00000500000000000000" pitchFamily="2" charset="0"/>
              </a:rPr>
              <a:t> yang dipertahankan dan data tidak ada yang </a:t>
            </a:r>
            <a:r>
              <a:rPr lang="id-ID" sz="2000" dirty="0" err="1">
                <a:solidFill>
                  <a:schemeClr val="bg1"/>
                </a:solidFill>
                <a:latin typeface="Abadi" panose="020B0604020104020204" pitchFamily="34" charset="0"/>
                <a:cs typeface="Poppins" panose="00000500000000000000" pitchFamily="2" charset="0"/>
              </a:rPr>
              <a:t>berdistribusi</a:t>
            </a:r>
            <a:r>
              <a:rPr lang="id-ID" sz="2000" dirty="0">
                <a:solidFill>
                  <a:schemeClr val="bg1"/>
                </a:solidFill>
                <a:latin typeface="Abadi" panose="020B0604020104020204" pitchFamily="34" charset="0"/>
                <a:cs typeface="Poppins" panose="00000500000000000000" pitchFamily="2" charset="0"/>
              </a:rPr>
              <a:t> normal.</a:t>
            </a:r>
            <a:endParaRPr lang="id-ID" dirty="0">
              <a:solidFill>
                <a:schemeClr val="bg1"/>
              </a:solidFill>
              <a:latin typeface="Abadi" panose="020B0604020104020204" pitchFamily="34" charset="0"/>
              <a:cs typeface="Poppins" panose="00000500000000000000" pitchFamily="2" charset="0"/>
            </a:endParaRPr>
          </a:p>
        </p:txBody>
      </p:sp>
      <p:sp>
        <p:nvSpPr>
          <p:cNvPr id="23" name="TextBox 22">
            <a:extLst>
              <a:ext uri="{FF2B5EF4-FFF2-40B4-BE49-F238E27FC236}">
                <a16:creationId xmlns:a16="http://schemas.microsoft.com/office/drawing/2014/main" id="{82FA6141-B80B-2DFF-91A8-B39ADC43915F}"/>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09</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123292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3AD8DC85-D25E-D37F-5813-E16942763C11}"/>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B671A80A-20A7-2E72-999D-81FECF197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7A711185-AC8D-697A-2C3A-499ED68263E4}"/>
              </a:ext>
            </a:extLst>
          </p:cNvPr>
          <p:cNvSpPr txBox="1"/>
          <p:nvPr/>
        </p:nvSpPr>
        <p:spPr>
          <a:xfrm>
            <a:off x="2508308" y="4312472"/>
            <a:ext cx="6790373" cy="1569660"/>
          </a:xfrm>
          <a:prstGeom prst="rect">
            <a:avLst/>
          </a:prstGeom>
          <a:noFill/>
        </p:spPr>
        <p:txBody>
          <a:bodyPr wrap="square" rtlCol="0">
            <a:spAutoFit/>
          </a:bodyPr>
          <a:lstStyle/>
          <a:p>
            <a:r>
              <a:rPr lang="id-ID" sz="4800" b="1" dirty="0">
                <a:solidFill>
                  <a:schemeClr val="bg1"/>
                </a:solidFill>
                <a:latin typeface="Poppins" panose="00000500000000000000" pitchFamily="2" charset="0"/>
                <a:cs typeface="Poppins" panose="00000500000000000000" pitchFamily="2" charset="0"/>
              </a:rPr>
              <a:t>Model</a:t>
            </a:r>
          </a:p>
          <a:p>
            <a:r>
              <a:rPr lang="id-ID" sz="4800" b="1" dirty="0" err="1">
                <a:solidFill>
                  <a:schemeClr val="bg1"/>
                </a:solidFill>
                <a:latin typeface="Poppins" panose="00000500000000000000" pitchFamily="2" charset="0"/>
                <a:cs typeface="Poppins" panose="00000500000000000000" pitchFamily="2" charset="0"/>
              </a:rPr>
              <a:t>Experiments</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8748376A-99AA-DFAC-421C-EDF807A35DD8}"/>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DF693767-C2A8-BE70-69DF-C094C08ECD31}"/>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CEEF9B6F-1FA1-9B41-F523-3A8AABB5BAC3}"/>
              </a:ext>
            </a:extLst>
          </p:cNvPr>
          <p:cNvSpPr txBox="1"/>
          <p:nvPr/>
        </p:nvSpPr>
        <p:spPr>
          <a:xfrm>
            <a:off x="724909" y="4533552"/>
            <a:ext cx="1360903" cy="1200329"/>
          </a:xfrm>
          <a:prstGeom prst="rect">
            <a:avLst/>
          </a:prstGeom>
          <a:noFill/>
        </p:spPr>
        <p:txBody>
          <a:bodyPr wrap="square" rtlCol="0">
            <a:spAutoFit/>
          </a:bodyPr>
          <a:lstStyle/>
          <a:p>
            <a:pPr algn="ctr"/>
            <a:r>
              <a:rPr lang="id-ID" sz="7200" b="1" dirty="0">
                <a:solidFill>
                  <a:schemeClr val="bg1"/>
                </a:solidFill>
                <a:latin typeface="Abadi" panose="020B0604020104020204" pitchFamily="34" charset="0"/>
                <a:cs typeface="Poppins" panose="00000500000000000000" pitchFamily="2" charset="0"/>
              </a:rPr>
              <a:t>04</a:t>
            </a:r>
            <a:endParaRPr lang="en-ID" sz="7200" b="1" dirty="0">
              <a:solidFill>
                <a:schemeClr val="bg1"/>
              </a:solidFill>
              <a:latin typeface="Abadi" panose="020B0604020104020204" pitchFamily="34" charset="0"/>
              <a:cs typeface="Poppins" panose="00000500000000000000" pitchFamily="2" charset="0"/>
            </a:endParaRPr>
          </a:p>
        </p:txBody>
      </p:sp>
      <p:cxnSp>
        <p:nvCxnSpPr>
          <p:cNvPr id="3" name="Straight Connector 2">
            <a:extLst>
              <a:ext uri="{FF2B5EF4-FFF2-40B4-BE49-F238E27FC236}">
                <a16:creationId xmlns:a16="http://schemas.microsoft.com/office/drawing/2014/main" id="{2BF30A9B-841A-ACF4-9786-AE3C3C070DBE}"/>
              </a:ext>
            </a:extLst>
          </p:cNvPr>
          <p:cNvCxnSpPr>
            <a:cxnSpLocks/>
          </p:cNvCxnSpPr>
          <p:nvPr/>
        </p:nvCxnSpPr>
        <p:spPr>
          <a:xfrm>
            <a:off x="2226644" y="4497137"/>
            <a:ext cx="0" cy="1273161"/>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96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072A309A-9011-263B-3F9C-51FDDDDF647D}"/>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FBAF7DE8-EE03-A315-0453-5E1923CEE037}"/>
              </a:ext>
            </a:extLst>
          </p:cNvPr>
          <p:cNvSpPr txBox="1"/>
          <p:nvPr/>
        </p:nvSpPr>
        <p:spPr>
          <a:xfrm>
            <a:off x="563880" y="594359"/>
            <a:ext cx="7840242" cy="461665"/>
          </a:xfrm>
          <a:prstGeom prst="rect">
            <a:avLst/>
          </a:prstGeom>
          <a:noFill/>
        </p:spPr>
        <p:txBody>
          <a:bodyPr wrap="square" rtlCol="0">
            <a:spAutoFit/>
          </a:bodyPr>
          <a:lstStyle/>
          <a:p>
            <a:r>
              <a:rPr lang="id-ID" sz="2400" b="1" dirty="0" err="1">
                <a:solidFill>
                  <a:schemeClr val="bg1"/>
                </a:solidFill>
                <a:latin typeface="Poppins" panose="00000500000000000000" pitchFamily="2" charset="0"/>
                <a:cs typeface="Poppins" panose="00000500000000000000" pitchFamily="2" charset="0"/>
              </a:rPr>
              <a:t>Experimen</a:t>
            </a:r>
            <a:r>
              <a:rPr lang="id-ID" sz="2400" b="1" dirty="0">
                <a:solidFill>
                  <a:schemeClr val="bg1"/>
                </a:solidFill>
                <a:latin typeface="Poppins" panose="00000500000000000000" pitchFamily="2" charset="0"/>
                <a:cs typeface="Poppins" panose="00000500000000000000" pitchFamily="2" charset="0"/>
              </a:rPr>
              <a:t> &amp; Perbandingan Model</a:t>
            </a:r>
            <a:endParaRPr lang="en-ID" sz="2400" b="1" dirty="0">
              <a:solidFill>
                <a:schemeClr val="bg1"/>
              </a:solidFill>
              <a:latin typeface="Poppins" panose="00000500000000000000" pitchFamily="2" charset="0"/>
              <a:cs typeface="Poppins" panose="00000500000000000000" pitchFamily="2" charset="0"/>
            </a:endParaRPr>
          </a:p>
        </p:txBody>
      </p:sp>
      <p:cxnSp>
        <p:nvCxnSpPr>
          <p:cNvPr id="18" name="Straight Connector 17">
            <a:extLst>
              <a:ext uri="{FF2B5EF4-FFF2-40B4-BE49-F238E27FC236}">
                <a16:creationId xmlns:a16="http://schemas.microsoft.com/office/drawing/2014/main" id="{6D8CCD4C-EA76-33BF-5DF7-52B659E0C32C}"/>
              </a:ext>
            </a:extLst>
          </p:cNvPr>
          <p:cNvCxnSpPr>
            <a:cxnSpLocks/>
          </p:cNvCxnSpPr>
          <p:nvPr/>
        </p:nvCxnSpPr>
        <p:spPr>
          <a:xfrm>
            <a:off x="563880" y="626364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B9C7919-C8D2-DF67-40D0-AAB829FAEF4F}"/>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grpSp>
        <p:nvGrpSpPr>
          <p:cNvPr id="19" name="Group 18">
            <a:extLst>
              <a:ext uri="{FF2B5EF4-FFF2-40B4-BE49-F238E27FC236}">
                <a16:creationId xmlns:a16="http://schemas.microsoft.com/office/drawing/2014/main" id="{9A7641F5-2E07-4F81-1ED0-4D82C3C3C3E0}"/>
              </a:ext>
            </a:extLst>
          </p:cNvPr>
          <p:cNvGrpSpPr/>
          <p:nvPr/>
        </p:nvGrpSpPr>
        <p:grpSpPr>
          <a:xfrm>
            <a:off x="557711" y="1766933"/>
            <a:ext cx="11076578" cy="3324135"/>
            <a:chOff x="563880" y="1418316"/>
            <a:chExt cx="11076578" cy="3324135"/>
          </a:xfrm>
        </p:grpSpPr>
        <p:sp>
          <p:nvSpPr>
            <p:cNvPr id="2" name="Rectangle: Rounded Corners 1">
              <a:extLst>
                <a:ext uri="{FF2B5EF4-FFF2-40B4-BE49-F238E27FC236}">
                  <a16:creationId xmlns:a16="http://schemas.microsoft.com/office/drawing/2014/main" id="{69613BA7-E21A-F68D-026A-044489918F3C}"/>
                </a:ext>
              </a:extLst>
            </p:cNvPr>
            <p:cNvSpPr/>
            <p:nvPr/>
          </p:nvSpPr>
          <p:spPr>
            <a:xfrm>
              <a:off x="563880" y="1418316"/>
              <a:ext cx="11076578" cy="697232"/>
            </a:xfrm>
            <a:prstGeom prst="roundRect">
              <a:avLst>
                <a:gd name="adj" fmla="val 2149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3" name="Rectangle: Rounded Corners 2">
              <a:extLst>
                <a:ext uri="{FF2B5EF4-FFF2-40B4-BE49-F238E27FC236}">
                  <a16:creationId xmlns:a16="http://schemas.microsoft.com/office/drawing/2014/main" id="{022726FA-F9B9-4862-47C0-4E8D86483C4B}"/>
                </a:ext>
              </a:extLst>
            </p:cNvPr>
            <p:cNvSpPr/>
            <p:nvPr/>
          </p:nvSpPr>
          <p:spPr>
            <a:xfrm>
              <a:off x="563880" y="1418317"/>
              <a:ext cx="11064241" cy="3324134"/>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EE4C2759-E4DE-1C3B-33E2-AFF5231D1364}"/>
                </a:ext>
              </a:extLst>
            </p:cNvPr>
            <p:cNvSpPr txBox="1"/>
            <p:nvPr/>
          </p:nvSpPr>
          <p:spPr>
            <a:xfrm>
              <a:off x="703580" y="1593118"/>
              <a:ext cx="2979420" cy="338554"/>
            </a:xfrm>
            <a:prstGeom prst="rect">
              <a:avLst/>
            </a:prstGeom>
            <a:noFill/>
          </p:spPr>
          <p:txBody>
            <a:bodyPr wrap="square" rtlCol="0">
              <a:spAutoFit/>
            </a:bodyPr>
            <a:lstStyle/>
            <a:p>
              <a:pPr algn="ctr"/>
              <a:r>
                <a:rPr lang="id-ID" sz="1600" b="1" dirty="0">
                  <a:latin typeface="Poppins" panose="00000500000000000000" pitchFamily="2" charset="0"/>
                  <a:cs typeface="Poppins" panose="00000500000000000000" pitchFamily="2" charset="0"/>
                </a:rPr>
                <a:t>Menangani</a:t>
              </a:r>
              <a:endParaRPr lang="en-ID" sz="1600" b="1"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6B3AC116-8727-36AA-15E6-9BBCEDF955AE}"/>
                </a:ext>
              </a:extLst>
            </p:cNvPr>
            <p:cNvSpPr txBox="1"/>
            <p:nvPr/>
          </p:nvSpPr>
          <p:spPr>
            <a:xfrm>
              <a:off x="703580" y="2290349"/>
              <a:ext cx="2979420" cy="338554"/>
            </a:xfrm>
            <a:prstGeom prst="rect">
              <a:avLst/>
            </a:prstGeom>
            <a:noFill/>
          </p:spPr>
          <p:txBody>
            <a:bodyPr wrap="square" rtlCol="0">
              <a:spAutoFit/>
            </a:bodyPr>
            <a:lstStyle/>
            <a:p>
              <a:r>
                <a:rPr lang="id-ID" sz="1600" dirty="0" err="1">
                  <a:solidFill>
                    <a:schemeClr val="bg1"/>
                  </a:solidFill>
                  <a:latin typeface="Abadi" panose="020B0604020104020204" pitchFamily="34" charset="0"/>
                </a:rPr>
                <a:t>Missing</a:t>
              </a:r>
              <a:r>
                <a:rPr lang="id-ID" sz="1600" dirty="0">
                  <a:solidFill>
                    <a:schemeClr val="bg1"/>
                  </a:solidFill>
                  <a:latin typeface="Abadi" panose="020B0604020104020204" pitchFamily="34" charset="0"/>
                </a:rPr>
                <a:t> </a:t>
              </a:r>
              <a:r>
                <a:rPr lang="id-ID" sz="1600" dirty="0" err="1">
                  <a:solidFill>
                    <a:schemeClr val="bg1"/>
                  </a:solidFill>
                  <a:latin typeface="Abadi" panose="020B0604020104020204" pitchFamily="34" charset="0"/>
                </a:rPr>
                <a:t>Value</a:t>
              </a:r>
              <a:endParaRPr lang="en-ID" sz="1600" dirty="0">
                <a:solidFill>
                  <a:schemeClr val="bg1"/>
                </a:solidFill>
                <a:latin typeface="Abadi" panose="020B0604020104020204" pitchFamily="34" charset="0"/>
              </a:endParaRPr>
            </a:p>
          </p:txBody>
        </p:sp>
        <p:sp>
          <p:nvSpPr>
            <p:cNvPr id="6" name="TextBox 5">
              <a:extLst>
                <a:ext uri="{FF2B5EF4-FFF2-40B4-BE49-F238E27FC236}">
                  <a16:creationId xmlns:a16="http://schemas.microsoft.com/office/drawing/2014/main" id="{3A1FCFCD-EC31-5147-A171-703D6C17ABDB}"/>
                </a:ext>
              </a:extLst>
            </p:cNvPr>
            <p:cNvSpPr txBox="1"/>
            <p:nvPr/>
          </p:nvSpPr>
          <p:spPr>
            <a:xfrm>
              <a:off x="3683000" y="1593118"/>
              <a:ext cx="4721122" cy="338554"/>
            </a:xfrm>
            <a:prstGeom prst="rect">
              <a:avLst/>
            </a:prstGeom>
            <a:noFill/>
          </p:spPr>
          <p:txBody>
            <a:bodyPr wrap="square" rtlCol="0">
              <a:spAutoFit/>
            </a:bodyPr>
            <a:lstStyle/>
            <a:p>
              <a:pPr algn="ctr"/>
              <a:r>
                <a:rPr lang="id-ID" sz="1600" b="1" dirty="0">
                  <a:latin typeface="Poppins" panose="00000500000000000000" pitchFamily="2" charset="0"/>
                  <a:cs typeface="Poppins" panose="00000500000000000000" pitchFamily="2" charset="0"/>
                </a:rPr>
                <a:t>Teknik Eksperimen</a:t>
              </a:r>
              <a:endParaRPr lang="en-ID" sz="1600" b="1"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0D0F333-CFF7-A447-7DA5-B24F9602342F}"/>
                </a:ext>
              </a:extLst>
            </p:cNvPr>
            <p:cNvSpPr txBox="1"/>
            <p:nvPr/>
          </p:nvSpPr>
          <p:spPr>
            <a:xfrm>
              <a:off x="8509000" y="1577335"/>
              <a:ext cx="2979420" cy="338554"/>
            </a:xfrm>
            <a:prstGeom prst="rect">
              <a:avLst/>
            </a:prstGeom>
            <a:noFill/>
          </p:spPr>
          <p:txBody>
            <a:bodyPr wrap="square" rtlCol="0">
              <a:spAutoFit/>
            </a:bodyPr>
            <a:lstStyle/>
            <a:p>
              <a:pPr algn="ctr"/>
              <a:r>
                <a:rPr lang="id-ID" sz="1600" b="1" dirty="0">
                  <a:latin typeface="Poppins" panose="00000500000000000000" pitchFamily="2" charset="0"/>
                  <a:cs typeface="Poppins" panose="00000500000000000000" pitchFamily="2" charset="0"/>
                </a:rPr>
                <a:t>Kesimpulan</a:t>
              </a:r>
              <a:endParaRPr lang="en-ID" sz="1600" b="1"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3A4F768A-2AB2-2D04-B41D-16992EAA35E2}"/>
                </a:ext>
              </a:extLst>
            </p:cNvPr>
            <p:cNvSpPr txBox="1"/>
            <p:nvPr/>
          </p:nvSpPr>
          <p:spPr>
            <a:xfrm>
              <a:off x="3683000" y="2290349"/>
              <a:ext cx="4721122" cy="584775"/>
            </a:xfrm>
            <a:prstGeom prst="rect">
              <a:avLst/>
            </a:prstGeom>
            <a:noFill/>
          </p:spPr>
          <p:txBody>
            <a:bodyPr wrap="square" rtlCol="0">
              <a:spAutoFit/>
            </a:bodyPr>
            <a:lstStyle/>
            <a:p>
              <a:pPr marL="342900" indent="-342900">
                <a:buFont typeface="+mj-lt"/>
                <a:buAutoNum type="arabicPeriod"/>
              </a:pPr>
              <a:r>
                <a:rPr lang="id-ID" sz="1600" dirty="0" err="1">
                  <a:solidFill>
                    <a:schemeClr val="bg1"/>
                  </a:solidFill>
                  <a:latin typeface="Abadi" panose="020B0604020104020204" pitchFamily="34" charset="0"/>
                </a:rPr>
                <a:t>Mengapus</a:t>
              </a:r>
              <a:r>
                <a:rPr lang="id-ID" sz="1600" dirty="0">
                  <a:solidFill>
                    <a:schemeClr val="bg1"/>
                  </a:solidFill>
                  <a:latin typeface="Abadi" panose="020B0604020104020204" pitchFamily="34" charset="0"/>
                </a:rPr>
                <a:t> semua nilai hilang</a:t>
              </a:r>
            </a:p>
            <a:p>
              <a:pPr marL="342900" indent="-342900">
                <a:buFont typeface="+mj-lt"/>
                <a:buAutoNum type="arabicPeriod"/>
              </a:pPr>
              <a:r>
                <a:rPr lang="id-ID" sz="1600" dirty="0" err="1">
                  <a:solidFill>
                    <a:schemeClr val="bg1"/>
                  </a:solidFill>
                  <a:latin typeface="Abadi" panose="020B0604020104020204" pitchFamily="34" charset="0"/>
                </a:rPr>
                <a:t>Simple</a:t>
              </a:r>
              <a:r>
                <a:rPr lang="id-ID" sz="1600" dirty="0">
                  <a:solidFill>
                    <a:schemeClr val="bg1"/>
                  </a:solidFill>
                  <a:latin typeface="Abadi" panose="020B0604020104020204" pitchFamily="34" charset="0"/>
                </a:rPr>
                <a:t> </a:t>
              </a:r>
              <a:r>
                <a:rPr lang="id-ID" sz="1600" dirty="0" err="1">
                  <a:solidFill>
                    <a:schemeClr val="bg1"/>
                  </a:solidFill>
                  <a:latin typeface="Abadi" panose="020B0604020104020204" pitchFamily="34" charset="0"/>
                </a:rPr>
                <a:t>imputer</a:t>
              </a:r>
              <a:r>
                <a:rPr lang="id-ID" sz="1600" dirty="0">
                  <a:solidFill>
                    <a:schemeClr val="bg1"/>
                  </a:solidFill>
                  <a:latin typeface="Abadi" panose="020B0604020104020204" pitchFamily="34" charset="0"/>
                </a:rPr>
                <a:t> : diisi dengan modus</a:t>
              </a:r>
            </a:p>
          </p:txBody>
        </p:sp>
        <p:sp>
          <p:nvSpPr>
            <p:cNvPr id="11" name="TextBox 10">
              <a:extLst>
                <a:ext uri="{FF2B5EF4-FFF2-40B4-BE49-F238E27FC236}">
                  <a16:creationId xmlns:a16="http://schemas.microsoft.com/office/drawing/2014/main" id="{41917242-5911-2C37-0FA7-718058CFB19C}"/>
                </a:ext>
              </a:extLst>
            </p:cNvPr>
            <p:cNvSpPr txBox="1"/>
            <p:nvPr/>
          </p:nvSpPr>
          <p:spPr>
            <a:xfrm>
              <a:off x="703580" y="3217449"/>
              <a:ext cx="2979420" cy="338554"/>
            </a:xfrm>
            <a:prstGeom prst="rect">
              <a:avLst/>
            </a:prstGeom>
            <a:noFill/>
          </p:spPr>
          <p:txBody>
            <a:bodyPr wrap="square" rtlCol="0">
              <a:spAutoFit/>
            </a:bodyPr>
            <a:lstStyle/>
            <a:p>
              <a:r>
                <a:rPr lang="id-ID" sz="1600" dirty="0" err="1">
                  <a:solidFill>
                    <a:schemeClr val="bg1"/>
                  </a:solidFill>
                  <a:latin typeface="Abadi" panose="020B0604020104020204" pitchFamily="34" charset="0"/>
                </a:rPr>
                <a:t>Imbalance</a:t>
              </a:r>
              <a:r>
                <a:rPr lang="id-ID" sz="1600" dirty="0">
                  <a:solidFill>
                    <a:schemeClr val="bg1"/>
                  </a:solidFill>
                  <a:latin typeface="Abadi" panose="020B0604020104020204" pitchFamily="34" charset="0"/>
                </a:rPr>
                <a:t> Data</a:t>
              </a:r>
              <a:endParaRPr lang="en-ID" sz="1600" dirty="0">
                <a:solidFill>
                  <a:schemeClr val="bg1"/>
                </a:solidFill>
                <a:latin typeface="Abadi" panose="020B0604020104020204" pitchFamily="34" charset="0"/>
              </a:endParaRPr>
            </a:p>
          </p:txBody>
        </p:sp>
        <p:sp>
          <p:nvSpPr>
            <p:cNvPr id="12" name="TextBox 11">
              <a:extLst>
                <a:ext uri="{FF2B5EF4-FFF2-40B4-BE49-F238E27FC236}">
                  <a16:creationId xmlns:a16="http://schemas.microsoft.com/office/drawing/2014/main" id="{5D60E9BD-16B0-F0FD-AEDB-EFBC6B974B85}"/>
                </a:ext>
              </a:extLst>
            </p:cNvPr>
            <p:cNvSpPr txBox="1"/>
            <p:nvPr/>
          </p:nvSpPr>
          <p:spPr>
            <a:xfrm>
              <a:off x="3683000" y="3217449"/>
              <a:ext cx="5245100" cy="1323439"/>
            </a:xfrm>
            <a:prstGeom prst="rect">
              <a:avLst/>
            </a:prstGeom>
            <a:noFill/>
          </p:spPr>
          <p:txBody>
            <a:bodyPr wrap="square" rtlCol="0">
              <a:spAutoFit/>
            </a:bodyPr>
            <a:lstStyle/>
            <a:p>
              <a:pPr marL="342900" indent="-342900">
                <a:buFont typeface="+mj-lt"/>
                <a:buAutoNum type="arabicPeriod"/>
              </a:pPr>
              <a:r>
                <a:rPr lang="id-ID" sz="1600" dirty="0" err="1">
                  <a:solidFill>
                    <a:schemeClr val="bg1"/>
                  </a:solidFill>
                  <a:latin typeface="Abadi" panose="020B0604020104020204" pitchFamily="34" charset="0"/>
                </a:rPr>
                <a:t>Oversampling</a:t>
              </a:r>
              <a:r>
                <a:rPr lang="id-ID" sz="1600" dirty="0">
                  <a:solidFill>
                    <a:schemeClr val="bg1"/>
                  </a:solidFill>
                  <a:latin typeface="Abadi" panose="020B0604020104020204" pitchFamily="34" charset="0"/>
                </a:rPr>
                <a:t> : mengisi kelas minoritas</a:t>
              </a:r>
            </a:p>
            <a:p>
              <a:pPr marL="342900" indent="-342900">
                <a:buFont typeface="+mj-lt"/>
                <a:buAutoNum type="arabicPeriod"/>
              </a:pPr>
              <a:r>
                <a:rPr lang="id-ID" sz="1600" dirty="0" err="1">
                  <a:solidFill>
                    <a:schemeClr val="bg1"/>
                  </a:solidFill>
                  <a:latin typeface="Abadi" panose="020B0604020104020204" pitchFamily="34" charset="0"/>
                </a:rPr>
                <a:t>Undersampling</a:t>
              </a:r>
              <a:r>
                <a:rPr lang="id-ID" sz="1600" dirty="0">
                  <a:solidFill>
                    <a:schemeClr val="bg1"/>
                  </a:solidFill>
                  <a:latin typeface="Abadi" panose="020B0604020104020204" pitchFamily="34" charset="0"/>
                </a:rPr>
                <a:t>: mengurangi kelas mayoritas</a:t>
              </a:r>
            </a:p>
            <a:p>
              <a:pPr marL="342900" indent="-342900">
                <a:buFont typeface="+mj-lt"/>
                <a:buAutoNum type="arabicPeriod"/>
              </a:pPr>
              <a:r>
                <a:rPr lang="id-ID" sz="1600" dirty="0" err="1">
                  <a:solidFill>
                    <a:schemeClr val="bg1"/>
                  </a:solidFill>
                  <a:latin typeface="Abadi" panose="020B0604020104020204" pitchFamily="34" charset="0"/>
                </a:rPr>
                <a:t>Hybrid</a:t>
              </a:r>
              <a:r>
                <a:rPr lang="id-ID" sz="1600" dirty="0">
                  <a:solidFill>
                    <a:schemeClr val="bg1"/>
                  </a:solidFill>
                  <a:latin typeface="Abadi" panose="020B0604020104020204" pitchFamily="34" charset="0"/>
                </a:rPr>
                <a:t> sampling: gabungan over dan </a:t>
              </a:r>
              <a:r>
                <a:rPr lang="id-ID" sz="1600" dirty="0" err="1">
                  <a:solidFill>
                    <a:schemeClr val="bg1"/>
                  </a:solidFill>
                  <a:latin typeface="Abadi" panose="020B0604020104020204" pitchFamily="34" charset="0"/>
                </a:rPr>
                <a:t>undersampling</a:t>
              </a:r>
              <a:endParaRPr lang="id-ID" sz="1600" dirty="0">
                <a:solidFill>
                  <a:schemeClr val="bg1"/>
                </a:solidFill>
                <a:latin typeface="Abadi" panose="020B0604020104020204" pitchFamily="34" charset="0"/>
              </a:endParaRPr>
            </a:p>
            <a:p>
              <a:pPr marL="342900" indent="-342900">
                <a:buFont typeface="+mj-lt"/>
                <a:buAutoNum type="arabicPeriod"/>
              </a:pPr>
              <a:r>
                <a:rPr lang="id-ID" sz="1600" dirty="0">
                  <a:solidFill>
                    <a:schemeClr val="bg1"/>
                  </a:solidFill>
                  <a:latin typeface="Abadi" panose="020B0604020104020204" pitchFamily="34" charset="0"/>
                </a:rPr>
                <a:t>Model </a:t>
              </a:r>
              <a:r>
                <a:rPr lang="id-ID" sz="1600" dirty="0" err="1">
                  <a:solidFill>
                    <a:schemeClr val="bg1"/>
                  </a:solidFill>
                  <a:latin typeface="Abadi" panose="020B0604020104020204" pitchFamily="34" charset="0"/>
                </a:rPr>
                <a:t>Weight</a:t>
              </a:r>
              <a:r>
                <a:rPr lang="id-ID" sz="1600" dirty="0">
                  <a:solidFill>
                    <a:schemeClr val="bg1"/>
                  </a:solidFill>
                  <a:latin typeface="Abadi" panose="020B0604020104020204" pitchFamily="34" charset="0"/>
                </a:rPr>
                <a:t> </a:t>
              </a:r>
              <a:r>
                <a:rPr lang="id-ID" sz="1600" dirty="0" err="1">
                  <a:solidFill>
                    <a:schemeClr val="bg1"/>
                  </a:solidFill>
                  <a:latin typeface="Abadi" panose="020B0604020104020204" pitchFamily="34" charset="0"/>
                </a:rPr>
                <a:t>Balance</a:t>
              </a:r>
              <a:r>
                <a:rPr lang="id-ID" sz="1600" dirty="0">
                  <a:solidFill>
                    <a:schemeClr val="bg1"/>
                  </a:solidFill>
                  <a:latin typeface="Abadi" panose="020B0604020104020204" pitchFamily="34" charset="0"/>
                </a:rPr>
                <a:t>: penyesuaian bobot (</a:t>
              </a:r>
              <a:r>
                <a:rPr lang="id-ID" sz="1600" dirty="0" err="1">
                  <a:solidFill>
                    <a:schemeClr val="bg1"/>
                  </a:solidFill>
                  <a:latin typeface="Abadi" panose="020B0604020104020204" pitchFamily="34" charset="0"/>
                </a:rPr>
                <a:t>weighting</a:t>
              </a:r>
              <a:r>
                <a:rPr lang="id-ID" sz="1600" dirty="0">
                  <a:solidFill>
                    <a:schemeClr val="bg1"/>
                  </a:solidFill>
                  <a:latin typeface="Abadi" panose="020B0604020104020204" pitchFamily="34" charset="0"/>
                </a:rPr>
                <a:t>) model</a:t>
              </a:r>
            </a:p>
          </p:txBody>
        </p:sp>
        <p:sp>
          <p:nvSpPr>
            <p:cNvPr id="13" name="TextBox 12">
              <a:extLst>
                <a:ext uri="{FF2B5EF4-FFF2-40B4-BE49-F238E27FC236}">
                  <a16:creationId xmlns:a16="http://schemas.microsoft.com/office/drawing/2014/main" id="{A3667264-AD34-12F6-A725-961824080F41}"/>
                </a:ext>
              </a:extLst>
            </p:cNvPr>
            <p:cNvSpPr txBox="1"/>
            <p:nvPr/>
          </p:nvSpPr>
          <p:spPr>
            <a:xfrm>
              <a:off x="8928100" y="2290349"/>
              <a:ext cx="2560320" cy="584775"/>
            </a:xfrm>
            <a:prstGeom prst="rect">
              <a:avLst/>
            </a:prstGeom>
            <a:noFill/>
          </p:spPr>
          <p:txBody>
            <a:bodyPr wrap="square" rtlCol="0">
              <a:spAutoFit/>
            </a:bodyPr>
            <a:lstStyle/>
            <a:p>
              <a:r>
                <a:rPr lang="id-ID" sz="1600" b="1" dirty="0" err="1">
                  <a:solidFill>
                    <a:schemeClr val="bg1"/>
                  </a:solidFill>
                  <a:latin typeface="Abadi" panose="020B0604020104020204" pitchFamily="34" charset="0"/>
                </a:rPr>
                <a:t>Simple</a:t>
              </a:r>
              <a:r>
                <a:rPr lang="id-ID" sz="1600" b="1" dirty="0">
                  <a:solidFill>
                    <a:schemeClr val="bg1"/>
                  </a:solidFill>
                  <a:latin typeface="Abadi" panose="020B0604020104020204" pitchFamily="34" charset="0"/>
                </a:rPr>
                <a:t> </a:t>
              </a:r>
              <a:r>
                <a:rPr lang="id-ID" sz="1600" b="1" dirty="0" err="1">
                  <a:solidFill>
                    <a:schemeClr val="bg1"/>
                  </a:solidFill>
                  <a:latin typeface="Abadi" panose="020B0604020104020204" pitchFamily="34" charset="0"/>
                </a:rPr>
                <a:t>Imputer</a:t>
              </a:r>
              <a:r>
                <a:rPr lang="id-ID" sz="1600" b="1" dirty="0">
                  <a:solidFill>
                    <a:schemeClr val="bg1"/>
                  </a:solidFill>
                  <a:latin typeface="Abadi" panose="020B0604020104020204" pitchFamily="34" charset="0"/>
                </a:rPr>
                <a:t> </a:t>
              </a:r>
              <a:r>
                <a:rPr lang="id-ID" sz="1600" dirty="0">
                  <a:solidFill>
                    <a:schemeClr val="bg1"/>
                  </a:solidFill>
                  <a:latin typeface="Abadi" panose="020B0604020104020204" pitchFamily="34" charset="0"/>
                </a:rPr>
                <a:t>paling meningkatkan </a:t>
              </a:r>
              <a:r>
                <a:rPr lang="id-ID" sz="1600" dirty="0" err="1">
                  <a:solidFill>
                    <a:schemeClr val="bg1"/>
                  </a:solidFill>
                  <a:latin typeface="Abadi" panose="020B0604020104020204" pitchFamily="34" charset="0"/>
                </a:rPr>
                <a:t>peforma</a:t>
              </a:r>
              <a:endParaRPr lang="id-ID"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3E364281-0F68-5EF4-8763-5B9CAB881305}"/>
                </a:ext>
              </a:extLst>
            </p:cNvPr>
            <p:cNvSpPr txBox="1"/>
            <p:nvPr/>
          </p:nvSpPr>
          <p:spPr>
            <a:xfrm>
              <a:off x="8928100" y="3217449"/>
              <a:ext cx="2560320" cy="1077218"/>
            </a:xfrm>
            <a:prstGeom prst="rect">
              <a:avLst/>
            </a:prstGeom>
            <a:noFill/>
          </p:spPr>
          <p:txBody>
            <a:bodyPr wrap="square" rtlCol="0">
              <a:spAutoFit/>
            </a:bodyPr>
            <a:lstStyle/>
            <a:p>
              <a:r>
                <a:rPr lang="id-ID" sz="1600" dirty="0">
                  <a:solidFill>
                    <a:schemeClr val="bg1"/>
                  </a:solidFill>
                  <a:latin typeface="Abadi" panose="020B0604020104020204" pitchFamily="34" charset="0"/>
                </a:rPr>
                <a:t>Semua teknik penanganan </a:t>
              </a:r>
              <a:r>
                <a:rPr lang="id-ID" sz="1600" dirty="0" err="1">
                  <a:solidFill>
                    <a:schemeClr val="bg1"/>
                  </a:solidFill>
                  <a:latin typeface="Abadi" panose="020B0604020104020204" pitchFamily="34" charset="0"/>
                </a:rPr>
                <a:t>imbalans</a:t>
              </a:r>
              <a:r>
                <a:rPr lang="id-ID" sz="1600" dirty="0">
                  <a:solidFill>
                    <a:schemeClr val="bg1"/>
                  </a:solidFill>
                  <a:latin typeface="Abadi" panose="020B0604020104020204" pitchFamily="34" charset="0"/>
                </a:rPr>
                <a:t> data tidak meningkatkan performa model</a:t>
              </a:r>
            </a:p>
          </p:txBody>
        </p:sp>
      </p:grpSp>
      <p:sp>
        <p:nvSpPr>
          <p:cNvPr id="21" name="TextBox 20">
            <a:extLst>
              <a:ext uri="{FF2B5EF4-FFF2-40B4-BE49-F238E27FC236}">
                <a16:creationId xmlns:a16="http://schemas.microsoft.com/office/drawing/2014/main" id="{6A999B9F-FF61-7080-127B-3286033025DA}"/>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10</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90653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916B2495-AB2E-252E-DB3F-7801463A144B}"/>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9BFD6824-B472-54EF-6630-030EAF310C1C}"/>
              </a:ext>
            </a:extLst>
          </p:cNvPr>
          <p:cNvSpPr txBox="1"/>
          <p:nvPr/>
        </p:nvSpPr>
        <p:spPr>
          <a:xfrm>
            <a:off x="563880" y="594359"/>
            <a:ext cx="7840242" cy="461665"/>
          </a:xfrm>
          <a:prstGeom prst="rect">
            <a:avLst/>
          </a:prstGeom>
          <a:noFill/>
        </p:spPr>
        <p:txBody>
          <a:bodyPr wrap="square" rtlCol="0">
            <a:spAutoFit/>
          </a:bodyPr>
          <a:lstStyle/>
          <a:p>
            <a:r>
              <a:rPr lang="id-ID" sz="2400" b="1" dirty="0" err="1">
                <a:solidFill>
                  <a:schemeClr val="bg1"/>
                </a:solidFill>
                <a:latin typeface="Poppins" panose="00000500000000000000" pitchFamily="2" charset="0"/>
                <a:cs typeface="Poppins" panose="00000500000000000000" pitchFamily="2" charset="0"/>
              </a:rPr>
              <a:t>Experimen</a:t>
            </a:r>
            <a:r>
              <a:rPr lang="id-ID" sz="2400" b="1" dirty="0">
                <a:solidFill>
                  <a:schemeClr val="bg1"/>
                </a:solidFill>
                <a:latin typeface="Poppins" panose="00000500000000000000" pitchFamily="2" charset="0"/>
                <a:cs typeface="Poppins" panose="00000500000000000000" pitchFamily="2" charset="0"/>
              </a:rPr>
              <a:t> &amp; Perbandingan Model</a:t>
            </a:r>
            <a:endParaRPr lang="en-ID" sz="2400" b="1" dirty="0">
              <a:solidFill>
                <a:schemeClr val="bg1"/>
              </a:solidFill>
              <a:latin typeface="Poppins" panose="00000500000000000000" pitchFamily="2" charset="0"/>
              <a:cs typeface="Poppins" panose="00000500000000000000" pitchFamily="2" charset="0"/>
            </a:endParaRPr>
          </a:p>
        </p:txBody>
      </p:sp>
      <p:cxnSp>
        <p:nvCxnSpPr>
          <p:cNvPr id="17" name="Straight Connector 16">
            <a:extLst>
              <a:ext uri="{FF2B5EF4-FFF2-40B4-BE49-F238E27FC236}">
                <a16:creationId xmlns:a16="http://schemas.microsoft.com/office/drawing/2014/main" id="{15686D39-ED06-283D-1EA6-DD0034C1ADF4}"/>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Rectangle: Rounded Corners 1">
            <a:extLst>
              <a:ext uri="{FF2B5EF4-FFF2-40B4-BE49-F238E27FC236}">
                <a16:creationId xmlns:a16="http://schemas.microsoft.com/office/drawing/2014/main" id="{83358075-F0A0-9857-EE8B-83AFE6F0CED2}"/>
              </a:ext>
            </a:extLst>
          </p:cNvPr>
          <p:cNvSpPr/>
          <p:nvPr/>
        </p:nvSpPr>
        <p:spPr>
          <a:xfrm>
            <a:off x="595810" y="3530600"/>
            <a:ext cx="11056962" cy="697232"/>
          </a:xfrm>
          <a:prstGeom prst="roundRect">
            <a:avLst>
              <a:gd name="adj" fmla="val 2149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3" name="Rectangle: Rounded Corners 2">
            <a:extLst>
              <a:ext uri="{FF2B5EF4-FFF2-40B4-BE49-F238E27FC236}">
                <a16:creationId xmlns:a16="http://schemas.microsoft.com/office/drawing/2014/main" id="{3371B6EF-1F95-B4DD-80FB-4D873F3B0BEC}"/>
              </a:ext>
            </a:extLst>
          </p:cNvPr>
          <p:cNvSpPr/>
          <p:nvPr/>
        </p:nvSpPr>
        <p:spPr>
          <a:xfrm>
            <a:off x="595810" y="3574143"/>
            <a:ext cx="11044647" cy="2267857"/>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3A2AA63D-44FD-2DEB-04F0-7A078D0CF845}"/>
              </a:ext>
            </a:extLst>
          </p:cNvPr>
          <p:cNvSpPr txBox="1"/>
          <p:nvPr/>
        </p:nvSpPr>
        <p:spPr>
          <a:xfrm>
            <a:off x="735510" y="3748945"/>
            <a:ext cx="2974144" cy="338554"/>
          </a:xfrm>
          <a:prstGeom prst="rect">
            <a:avLst/>
          </a:prstGeom>
          <a:noFill/>
        </p:spPr>
        <p:txBody>
          <a:bodyPr wrap="square" rtlCol="0">
            <a:spAutoFit/>
          </a:bodyPr>
          <a:lstStyle/>
          <a:p>
            <a:pPr algn="ctr"/>
            <a:r>
              <a:rPr lang="id-ID" sz="1600" b="1" dirty="0">
                <a:latin typeface="Poppins" panose="00000500000000000000" pitchFamily="2" charset="0"/>
                <a:cs typeface="Poppins" panose="00000500000000000000" pitchFamily="2" charset="0"/>
              </a:rPr>
              <a:t>Model</a:t>
            </a:r>
            <a:endParaRPr lang="en-ID" sz="1600" b="1"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CEDC2F0E-C117-91EB-2493-0E36D628BC96}"/>
              </a:ext>
            </a:extLst>
          </p:cNvPr>
          <p:cNvSpPr txBox="1"/>
          <p:nvPr/>
        </p:nvSpPr>
        <p:spPr>
          <a:xfrm>
            <a:off x="3308531" y="3748945"/>
            <a:ext cx="1774791" cy="338554"/>
          </a:xfrm>
          <a:prstGeom prst="rect">
            <a:avLst/>
          </a:prstGeom>
          <a:noFill/>
        </p:spPr>
        <p:txBody>
          <a:bodyPr wrap="square" rtlCol="0">
            <a:spAutoFit/>
          </a:bodyPr>
          <a:lstStyle/>
          <a:p>
            <a:pPr algn="ctr"/>
            <a:r>
              <a:rPr lang="id-ID" sz="1600" b="1" dirty="0" err="1">
                <a:latin typeface="Poppins" panose="00000500000000000000" pitchFamily="2" charset="0"/>
                <a:cs typeface="Poppins" panose="00000500000000000000" pitchFamily="2" charset="0"/>
              </a:rPr>
              <a:t>Precision</a:t>
            </a:r>
            <a:endParaRPr lang="en-ID" sz="1600" b="1"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8501D743-54FE-2096-46A1-20BC655B72EA}"/>
              </a:ext>
            </a:extLst>
          </p:cNvPr>
          <p:cNvSpPr txBox="1"/>
          <p:nvPr/>
        </p:nvSpPr>
        <p:spPr>
          <a:xfrm>
            <a:off x="4924560" y="3733162"/>
            <a:ext cx="6590514" cy="338554"/>
          </a:xfrm>
          <a:prstGeom prst="rect">
            <a:avLst/>
          </a:prstGeom>
          <a:noFill/>
        </p:spPr>
        <p:txBody>
          <a:bodyPr wrap="square" rtlCol="0">
            <a:spAutoFit/>
          </a:bodyPr>
          <a:lstStyle/>
          <a:p>
            <a:pPr algn="ctr"/>
            <a:r>
              <a:rPr lang="id-ID" sz="1600" b="1" dirty="0">
                <a:latin typeface="Poppins" panose="00000500000000000000" pitchFamily="2" charset="0"/>
                <a:cs typeface="Poppins" panose="00000500000000000000" pitchFamily="2" charset="0"/>
              </a:rPr>
              <a:t>Kesimpulan</a:t>
            </a:r>
            <a:endParaRPr lang="en-ID" sz="1600" b="1"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261A1AC4-AC88-41C2-8CB5-0B48C748D3B3}"/>
              </a:ext>
            </a:extLst>
          </p:cNvPr>
          <p:cNvSpPr txBox="1"/>
          <p:nvPr/>
        </p:nvSpPr>
        <p:spPr>
          <a:xfrm>
            <a:off x="595810" y="1397675"/>
            <a:ext cx="7941492" cy="2031325"/>
          </a:xfrm>
          <a:prstGeom prst="rect">
            <a:avLst/>
          </a:prstGeom>
          <a:noFill/>
        </p:spPr>
        <p:txBody>
          <a:bodyPr wrap="square" rtlCol="0">
            <a:spAutoFit/>
          </a:bodyPr>
          <a:lstStyle/>
          <a:p>
            <a:pPr marL="285750" indent="-285750">
              <a:buFont typeface="Wingdings" panose="05000000000000000000" pitchFamily="2" charset="2"/>
              <a:buChar char="q"/>
            </a:pPr>
            <a:r>
              <a:rPr lang="id-ID" sz="1600" dirty="0">
                <a:solidFill>
                  <a:schemeClr val="bg1"/>
                </a:solidFill>
                <a:latin typeface="Abadi" panose="020B0604020104020204" pitchFamily="34" charset="0"/>
              </a:rPr>
              <a:t>Metrik Penilaian : </a:t>
            </a:r>
            <a:r>
              <a:rPr lang="id-ID" b="1" dirty="0">
                <a:solidFill>
                  <a:schemeClr val="bg1"/>
                </a:solidFill>
                <a:latin typeface="Poppins" panose="00000500000000000000" pitchFamily="2" charset="0"/>
                <a:cs typeface="Poppins" panose="00000500000000000000" pitchFamily="2" charset="0"/>
              </a:rPr>
              <a:t>PRECISION</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b="1" dirty="0">
                <a:solidFill>
                  <a:schemeClr val="bg1"/>
                </a:solidFill>
                <a:latin typeface="Poppins" panose="00000500000000000000" pitchFamily="2" charset="0"/>
                <a:cs typeface="Poppins" panose="00000500000000000000" pitchFamily="2" charset="0"/>
              </a:rPr>
              <a:t>Ketepatan </a:t>
            </a:r>
            <a:r>
              <a:rPr lang="id-ID" dirty="0">
                <a:solidFill>
                  <a:schemeClr val="bg1"/>
                </a:solidFill>
                <a:latin typeface="Poppins" panose="00000500000000000000" pitchFamily="2" charset="0"/>
                <a:cs typeface="Poppins" panose="00000500000000000000" pitchFamily="2" charset="0"/>
              </a:rPr>
              <a:t>dalam memprediksi nasabah yang benar-benar tertarik</a:t>
            </a:r>
            <a:r>
              <a:rPr lang="id-ID" b="1" dirty="0">
                <a:solidFill>
                  <a:schemeClr val="bg1"/>
                </a:solidFill>
                <a:latin typeface="Poppins" panose="00000500000000000000" pitchFamily="2" charset="0"/>
                <a:cs typeface="Poppins" panose="00000500000000000000" pitchFamily="2" charset="0"/>
              </a:rPr>
              <a:t> </a:t>
            </a: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Sesuai dengan </a:t>
            </a:r>
            <a:r>
              <a:rPr lang="id-ID" dirty="0" err="1">
                <a:solidFill>
                  <a:schemeClr val="bg1"/>
                </a:solidFill>
                <a:latin typeface="Poppins" panose="00000500000000000000" pitchFamily="2" charset="0"/>
                <a:cs typeface="Poppins" panose="00000500000000000000" pitchFamily="2" charset="0"/>
              </a:rPr>
              <a:t>approach</a:t>
            </a:r>
            <a:r>
              <a:rPr lang="id-ID" dirty="0">
                <a:solidFill>
                  <a:schemeClr val="bg1"/>
                </a:solidFill>
                <a:latin typeface="Poppins" panose="00000500000000000000" pitchFamily="2" charset="0"/>
                <a:cs typeface="Poppins" panose="00000500000000000000" pitchFamily="2" charset="0"/>
              </a:rPr>
              <a:t> penelitian yaitu</a:t>
            </a:r>
            <a:r>
              <a:rPr lang="id-ID" b="1" dirty="0">
                <a:solidFill>
                  <a:schemeClr val="bg1"/>
                </a:solidFill>
                <a:latin typeface="Poppins" panose="00000500000000000000" pitchFamily="2" charset="0"/>
                <a:cs typeface="Poppins" panose="00000500000000000000" pitchFamily="2" charset="0"/>
              </a:rPr>
              <a:t> menekan biaya </a:t>
            </a:r>
            <a:r>
              <a:rPr lang="id-ID" b="1" dirty="0" err="1">
                <a:solidFill>
                  <a:schemeClr val="bg1"/>
                </a:solidFill>
                <a:latin typeface="Poppins" panose="00000500000000000000" pitchFamily="2" charset="0"/>
                <a:cs typeface="Poppins" panose="00000500000000000000" pitchFamily="2" charset="0"/>
              </a:rPr>
              <a:t>marketing</a:t>
            </a:r>
            <a:r>
              <a:rPr lang="id-ID" b="1" dirty="0">
                <a:solidFill>
                  <a:schemeClr val="bg1"/>
                </a:solidFill>
                <a:latin typeface="Poppins" panose="00000500000000000000" pitchFamily="2" charset="0"/>
                <a:cs typeface="Poppins" panose="00000500000000000000" pitchFamily="2" charset="0"/>
              </a:rPr>
              <a:t> &amp; meningkatkan konversi</a:t>
            </a:r>
          </a:p>
          <a:p>
            <a:pPr lvl="1"/>
            <a:endParaRPr lang="id-ID" b="1" dirty="0">
              <a:solidFill>
                <a:schemeClr val="bg1"/>
              </a:solidFill>
              <a:latin typeface="Poppins" panose="00000500000000000000" pitchFamily="2" charset="0"/>
              <a:cs typeface="Poppins" panose="00000500000000000000" pitchFamily="2" charset="0"/>
            </a:endParaRPr>
          </a:p>
          <a:p>
            <a:pPr marL="285750" indent="-285750">
              <a:buFont typeface="Wingdings" panose="05000000000000000000" pitchFamily="2" charset="2"/>
              <a:buChar char="q"/>
            </a:pPr>
            <a:r>
              <a:rPr lang="id-ID" sz="1600" dirty="0">
                <a:solidFill>
                  <a:schemeClr val="bg1"/>
                </a:solidFill>
                <a:latin typeface="Abadi" panose="020B0604020104020204" pitchFamily="34" charset="0"/>
                <a:cs typeface="Poppins" panose="00000500000000000000" pitchFamily="2" charset="0"/>
              </a:rPr>
              <a:t>Hasil eksperimen dan perbandingan 14 model:</a:t>
            </a:r>
            <a:endParaRPr lang="id-ID" sz="1600" dirty="0">
              <a:solidFill>
                <a:schemeClr val="bg1"/>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C330F180-C2D3-C1DE-204A-61800EDF5D6D}"/>
              </a:ext>
            </a:extLst>
          </p:cNvPr>
          <p:cNvSpPr txBox="1"/>
          <p:nvPr/>
        </p:nvSpPr>
        <p:spPr>
          <a:xfrm>
            <a:off x="735510" y="4329432"/>
            <a:ext cx="2979420"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SVM </a:t>
            </a:r>
            <a:r>
              <a:rPr lang="id-ID" sz="1600" dirty="0" err="1">
                <a:solidFill>
                  <a:schemeClr val="bg1"/>
                </a:solidFill>
                <a:latin typeface="Abadi" panose="020B0604020104020204" pitchFamily="34" charset="0"/>
              </a:rPr>
              <a:t>Classifier</a:t>
            </a:r>
            <a:endParaRPr lang="en-ID" sz="1600" dirty="0">
              <a:solidFill>
                <a:schemeClr val="bg1"/>
              </a:solidFill>
              <a:latin typeface="Abadi" panose="020B0604020104020204" pitchFamily="34" charset="0"/>
            </a:endParaRPr>
          </a:p>
        </p:txBody>
      </p:sp>
      <p:sp>
        <p:nvSpPr>
          <p:cNvPr id="20" name="TextBox 19">
            <a:extLst>
              <a:ext uri="{FF2B5EF4-FFF2-40B4-BE49-F238E27FC236}">
                <a16:creationId xmlns:a16="http://schemas.microsoft.com/office/drawing/2014/main" id="{86C537ED-FE2C-3FCB-65DD-B519959DF925}"/>
              </a:ext>
            </a:extLst>
          </p:cNvPr>
          <p:cNvSpPr txBox="1"/>
          <p:nvPr/>
        </p:nvSpPr>
        <p:spPr>
          <a:xfrm>
            <a:off x="3270431" y="4329432"/>
            <a:ext cx="1777939"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0.669</a:t>
            </a:r>
          </a:p>
        </p:txBody>
      </p:sp>
      <p:sp>
        <p:nvSpPr>
          <p:cNvPr id="21" name="TextBox 20">
            <a:extLst>
              <a:ext uri="{FF2B5EF4-FFF2-40B4-BE49-F238E27FC236}">
                <a16:creationId xmlns:a16="http://schemas.microsoft.com/office/drawing/2014/main" id="{531477B6-F31B-D736-C3DB-554749AD9048}"/>
              </a:ext>
            </a:extLst>
          </p:cNvPr>
          <p:cNvSpPr txBox="1"/>
          <p:nvPr/>
        </p:nvSpPr>
        <p:spPr>
          <a:xfrm>
            <a:off x="5410200" y="4329432"/>
            <a:ext cx="6072052" cy="338554"/>
          </a:xfrm>
          <a:prstGeom prst="rect">
            <a:avLst/>
          </a:prstGeom>
          <a:noFill/>
        </p:spPr>
        <p:txBody>
          <a:bodyPr wrap="square" rtlCol="0">
            <a:spAutoFit/>
          </a:bodyPr>
          <a:lstStyle/>
          <a:p>
            <a:r>
              <a:rPr lang="id-ID" sz="1600" dirty="0" err="1">
                <a:solidFill>
                  <a:schemeClr val="bg1"/>
                </a:solidFill>
                <a:latin typeface="Abadi" panose="020B0604020104020204" pitchFamily="34" charset="0"/>
              </a:rPr>
              <a:t>Precision</a:t>
            </a:r>
            <a:r>
              <a:rPr lang="id-ID" sz="1600" dirty="0">
                <a:solidFill>
                  <a:schemeClr val="bg1"/>
                </a:solidFill>
                <a:latin typeface="Abadi" panose="020B0604020104020204" pitchFamily="34" charset="0"/>
              </a:rPr>
              <a:t> tertinggi, namun waktu </a:t>
            </a:r>
            <a:r>
              <a:rPr lang="id-ID" sz="1600" dirty="0" err="1">
                <a:solidFill>
                  <a:schemeClr val="bg1"/>
                </a:solidFill>
                <a:latin typeface="Abadi" panose="020B0604020104020204" pitchFamily="34" charset="0"/>
              </a:rPr>
              <a:t>training</a:t>
            </a:r>
            <a:r>
              <a:rPr lang="id-ID" sz="1600" dirty="0">
                <a:solidFill>
                  <a:schemeClr val="bg1"/>
                </a:solidFill>
                <a:latin typeface="Abadi" panose="020B0604020104020204" pitchFamily="34" charset="0"/>
              </a:rPr>
              <a:t> &amp; </a:t>
            </a:r>
            <a:r>
              <a:rPr lang="id-ID" sz="1600" dirty="0" err="1">
                <a:solidFill>
                  <a:schemeClr val="bg1"/>
                </a:solidFill>
                <a:latin typeface="Abadi" panose="020B0604020104020204" pitchFamily="34" charset="0"/>
              </a:rPr>
              <a:t>scoring</a:t>
            </a:r>
            <a:r>
              <a:rPr lang="id-ID" sz="1600" dirty="0">
                <a:solidFill>
                  <a:schemeClr val="bg1"/>
                </a:solidFill>
                <a:latin typeface="Abadi" panose="020B0604020104020204" pitchFamily="34" charset="0"/>
              </a:rPr>
              <a:t> paling lama</a:t>
            </a:r>
          </a:p>
        </p:txBody>
      </p:sp>
      <p:sp>
        <p:nvSpPr>
          <p:cNvPr id="22" name="TextBox 21">
            <a:extLst>
              <a:ext uri="{FF2B5EF4-FFF2-40B4-BE49-F238E27FC236}">
                <a16:creationId xmlns:a16="http://schemas.microsoft.com/office/drawing/2014/main" id="{0473E57B-3B4B-D5C9-DA32-33DA93F61F9C}"/>
              </a:ext>
            </a:extLst>
          </p:cNvPr>
          <p:cNvSpPr txBox="1"/>
          <p:nvPr/>
        </p:nvSpPr>
        <p:spPr>
          <a:xfrm>
            <a:off x="735510" y="4773932"/>
            <a:ext cx="2979420"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Bagging</a:t>
            </a:r>
            <a:r>
              <a:rPr lang="id-ID" sz="1600" dirty="0">
                <a:solidFill>
                  <a:schemeClr val="bg1"/>
                </a:solidFill>
                <a:latin typeface="Abadi" panose="020B0604020104020204" pitchFamily="34" charset="0"/>
              </a:rPr>
              <a:t> </a:t>
            </a:r>
            <a:r>
              <a:rPr lang="id-ID" sz="1600" dirty="0" err="1">
                <a:solidFill>
                  <a:schemeClr val="bg1"/>
                </a:solidFill>
                <a:latin typeface="Abadi" panose="020B0604020104020204" pitchFamily="34" charset="0"/>
              </a:rPr>
              <a:t>Classifier</a:t>
            </a:r>
            <a:endParaRPr lang="en-ID" sz="1600" dirty="0">
              <a:solidFill>
                <a:schemeClr val="bg1"/>
              </a:solidFill>
              <a:latin typeface="Abadi" panose="020B0604020104020204" pitchFamily="34" charset="0"/>
            </a:endParaRPr>
          </a:p>
        </p:txBody>
      </p:sp>
      <p:sp>
        <p:nvSpPr>
          <p:cNvPr id="23" name="TextBox 22">
            <a:extLst>
              <a:ext uri="{FF2B5EF4-FFF2-40B4-BE49-F238E27FC236}">
                <a16:creationId xmlns:a16="http://schemas.microsoft.com/office/drawing/2014/main" id="{4B6F4321-171C-62FC-4AF5-EDDB7C14DAF5}"/>
              </a:ext>
            </a:extLst>
          </p:cNvPr>
          <p:cNvSpPr txBox="1"/>
          <p:nvPr/>
        </p:nvSpPr>
        <p:spPr>
          <a:xfrm>
            <a:off x="3270431" y="4773932"/>
            <a:ext cx="1777939"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0.662</a:t>
            </a:r>
          </a:p>
        </p:txBody>
      </p:sp>
      <p:sp>
        <p:nvSpPr>
          <p:cNvPr id="24" name="TextBox 23">
            <a:extLst>
              <a:ext uri="{FF2B5EF4-FFF2-40B4-BE49-F238E27FC236}">
                <a16:creationId xmlns:a16="http://schemas.microsoft.com/office/drawing/2014/main" id="{30E4C50A-DDAC-D863-6D3E-930E8A187345}"/>
              </a:ext>
            </a:extLst>
          </p:cNvPr>
          <p:cNvSpPr txBox="1"/>
          <p:nvPr/>
        </p:nvSpPr>
        <p:spPr>
          <a:xfrm>
            <a:off x="5410200" y="4773932"/>
            <a:ext cx="6072052"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Performa baik, namun kurang </a:t>
            </a:r>
            <a:r>
              <a:rPr lang="id-ID" sz="1600" dirty="0" err="1">
                <a:solidFill>
                  <a:schemeClr val="bg1"/>
                </a:solidFill>
                <a:latin typeface="Abadi" panose="020B0604020104020204" pitchFamily="34" charset="0"/>
              </a:rPr>
              <a:t>interpretable</a:t>
            </a:r>
            <a:endParaRPr lang="id-ID" sz="1600" dirty="0">
              <a:solidFill>
                <a:schemeClr val="bg1"/>
              </a:solidFill>
              <a:latin typeface="Abadi" panose="020B0604020104020204" pitchFamily="34" charset="0"/>
            </a:endParaRPr>
          </a:p>
        </p:txBody>
      </p:sp>
      <p:sp>
        <p:nvSpPr>
          <p:cNvPr id="25" name="TextBox 24">
            <a:extLst>
              <a:ext uri="{FF2B5EF4-FFF2-40B4-BE49-F238E27FC236}">
                <a16:creationId xmlns:a16="http://schemas.microsoft.com/office/drawing/2014/main" id="{5418D699-133F-FA2E-68D8-B3817F218A1C}"/>
              </a:ext>
            </a:extLst>
          </p:cNvPr>
          <p:cNvSpPr txBox="1"/>
          <p:nvPr/>
        </p:nvSpPr>
        <p:spPr>
          <a:xfrm>
            <a:off x="735510" y="5221934"/>
            <a:ext cx="2979420"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Logistic</a:t>
            </a:r>
            <a:r>
              <a:rPr lang="id-ID" sz="1600" dirty="0">
                <a:solidFill>
                  <a:schemeClr val="bg1"/>
                </a:solidFill>
                <a:latin typeface="Abadi" panose="020B0604020104020204" pitchFamily="34" charset="0"/>
              </a:rPr>
              <a:t> </a:t>
            </a:r>
            <a:r>
              <a:rPr lang="id-ID" sz="1600" dirty="0" err="1">
                <a:solidFill>
                  <a:schemeClr val="bg1"/>
                </a:solidFill>
                <a:latin typeface="Abadi" panose="020B0604020104020204" pitchFamily="34" charset="0"/>
              </a:rPr>
              <a:t>Regression</a:t>
            </a:r>
            <a:endParaRPr lang="en-ID" sz="1600" dirty="0">
              <a:solidFill>
                <a:schemeClr val="bg1"/>
              </a:solidFill>
              <a:latin typeface="Abadi" panose="020B0604020104020204" pitchFamily="34" charset="0"/>
            </a:endParaRPr>
          </a:p>
        </p:txBody>
      </p:sp>
      <p:sp>
        <p:nvSpPr>
          <p:cNvPr id="26" name="TextBox 25">
            <a:extLst>
              <a:ext uri="{FF2B5EF4-FFF2-40B4-BE49-F238E27FC236}">
                <a16:creationId xmlns:a16="http://schemas.microsoft.com/office/drawing/2014/main" id="{E5D4C6B0-8B9C-BEEF-16DC-1F1FC626EFDD}"/>
              </a:ext>
            </a:extLst>
          </p:cNvPr>
          <p:cNvSpPr txBox="1"/>
          <p:nvPr/>
        </p:nvSpPr>
        <p:spPr>
          <a:xfrm>
            <a:off x="3270431" y="5221934"/>
            <a:ext cx="1777939"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0.661</a:t>
            </a:r>
          </a:p>
        </p:txBody>
      </p:sp>
      <p:sp>
        <p:nvSpPr>
          <p:cNvPr id="27" name="TextBox 26">
            <a:extLst>
              <a:ext uri="{FF2B5EF4-FFF2-40B4-BE49-F238E27FC236}">
                <a16:creationId xmlns:a16="http://schemas.microsoft.com/office/drawing/2014/main" id="{C0DD8F8F-2755-D182-6048-80697B884BE3}"/>
              </a:ext>
            </a:extLst>
          </p:cNvPr>
          <p:cNvSpPr txBox="1"/>
          <p:nvPr/>
        </p:nvSpPr>
        <p:spPr>
          <a:xfrm>
            <a:off x="5410200" y="5221934"/>
            <a:ext cx="6072052"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Model paling ringan, cepat, </a:t>
            </a:r>
            <a:r>
              <a:rPr lang="id-ID" sz="1600" dirty="0" err="1">
                <a:solidFill>
                  <a:schemeClr val="bg1"/>
                </a:solidFill>
                <a:latin typeface="Abadi" panose="020B0604020104020204" pitchFamily="34" charset="0"/>
              </a:rPr>
              <a:t>peforma</a:t>
            </a:r>
            <a:r>
              <a:rPr lang="id-ID" sz="1600" dirty="0">
                <a:solidFill>
                  <a:schemeClr val="bg1"/>
                </a:solidFill>
                <a:latin typeface="Abadi" panose="020B0604020104020204" pitchFamily="34" charset="0"/>
              </a:rPr>
              <a:t> baik dan </a:t>
            </a:r>
            <a:r>
              <a:rPr lang="id-ID" sz="1600" dirty="0" err="1">
                <a:solidFill>
                  <a:schemeClr val="bg1"/>
                </a:solidFill>
                <a:latin typeface="Abadi" panose="020B0604020104020204" pitchFamily="34" charset="0"/>
              </a:rPr>
              <a:t>interpretable</a:t>
            </a:r>
            <a:endParaRPr lang="id-ID" sz="1600" dirty="0">
              <a:solidFill>
                <a:schemeClr val="bg1"/>
              </a:solidFill>
              <a:latin typeface="Abadi" panose="020B0604020104020204" pitchFamily="34" charset="0"/>
            </a:endParaRPr>
          </a:p>
        </p:txBody>
      </p:sp>
      <p:sp>
        <p:nvSpPr>
          <p:cNvPr id="28" name="TextBox 27">
            <a:extLst>
              <a:ext uri="{FF2B5EF4-FFF2-40B4-BE49-F238E27FC236}">
                <a16:creationId xmlns:a16="http://schemas.microsoft.com/office/drawing/2014/main" id="{E0E4D1EF-D381-F812-D6C1-B7822D81D265}"/>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11</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133545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E121F89D-108E-630E-8EFB-7C057C6556C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95B56227-437A-C46B-C094-761AF21A9B6E}"/>
              </a:ext>
            </a:extLst>
          </p:cNvPr>
          <p:cNvSpPr txBox="1"/>
          <p:nvPr/>
        </p:nvSpPr>
        <p:spPr>
          <a:xfrm>
            <a:off x="563880" y="594359"/>
            <a:ext cx="7840242" cy="461665"/>
          </a:xfrm>
          <a:prstGeom prst="rect">
            <a:avLst/>
          </a:prstGeom>
          <a:noFill/>
        </p:spPr>
        <p:txBody>
          <a:bodyPr wrap="square" rtlCol="0">
            <a:spAutoFit/>
          </a:bodyPr>
          <a:lstStyle/>
          <a:p>
            <a:r>
              <a:rPr lang="id-ID" sz="2400" b="1" dirty="0" err="1">
                <a:solidFill>
                  <a:schemeClr val="bg1"/>
                </a:solidFill>
                <a:latin typeface="Poppins" panose="00000500000000000000" pitchFamily="2" charset="0"/>
                <a:cs typeface="Poppins" panose="00000500000000000000" pitchFamily="2" charset="0"/>
              </a:rPr>
              <a:t>Experimen</a:t>
            </a:r>
            <a:r>
              <a:rPr lang="id-ID" sz="2400" b="1" dirty="0">
                <a:solidFill>
                  <a:schemeClr val="bg1"/>
                </a:solidFill>
                <a:latin typeface="Poppins" panose="00000500000000000000" pitchFamily="2" charset="0"/>
                <a:cs typeface="Poppins" panose="00000500000000000000" pitchFamily="2" charset="0"/>
              </a:rPr>
              <a:t> &amp; Perbandingan Model</a:t>
            </a:r>
            <a:endParaRPr lang="en-ID" sz="2400" b="1" dirty="0">
              <a:solidFill>
                <a:schemeClr val="bg1"/>
              </a:solidFill>
              <a:latin typeface="Poppins" panose="00000500000000000000" pitchFamily="2" charset="0"/>
              <a:cs typeface="Poppins" panose="00000500000000000000" pitchFamily="2" charset="0"/>
            </a:endParaRPr>
          </a:p>
        </p:txBody>
      </p:sp>
      <p:cxnSp>
        <p:nvCxnSpPr>
          <p:cNvPr id="17" name="Straight Connector 16">
            <a:extLst>
              <a:ext uri="{FF2B5EF4-FFF2-40B4-BE49-F238E27FC236}">
                <a16:creationId xmlns:a16="http://schemas.microsoft.com/office/drawing/2014/main" id="{F675A6B1-4E61-3F89-FBC0-47ABB479C144}"/>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3C107D4-CC4E-64B7-BBE6-E824170957EE}"/>
              </a:ext>
            </a:extLst>
          </p:cNvPr>
          <p:cNvSpPr txBox="1"/>
          <p:nvPr/>
        </p:nvSpPr>
        <p:spPr>
          <a:xfrm>
            <a:off x="595810" y="1397675"/>
            <a:ext cx="7941492" cy="1200329"/>
          </a:xfrm>
          <a:prstGeom prst="rect">
            <a:avLst/>
          </a:prstGeom>
          <a:noFill/>
        </p:spPr>
        <p:txBody>
          <a:bodyPr wrap="square" rtlCol="0">
            <a:spAutoFit/>
          </a:bodyPr>
          <a:lstStyle/>
          <a:p>
            <a:pPr marL="285750" indent="-285750">
              <a:buFont typeface="Wingdings" panose="05000000000000000000" pitchFamily="2" charset="2"/>
              <a:buChar char="q"/>
            </a:pPr>
            <a:r>
              <a:rPr lang="id-ID" sz="1600" dirty="0">
                <a:solidFill>
                  <a:schemeClr val="bg1"/>
                </a:solidFill>
                <a:latin typeface="Abadi" panose="020B0604020104020204" pitchFamily="34" charset="0"/>
              </a:rPr>
              <a:t>Metrik Penilaian : </a:t>
            </a:r>
            <a:r>
              <a:rPr lang="id-ID" b="1" dirty="0">
                <a:solidFill>
                  <a:schemeClr val="bg1"/>
                </a:solidFill>
                <a:latin typeface="Poppins" panose="00000500000000000000" pitchFamily="2" charset="0"/>
                <a:cs typeface="Poppins" panose="00000500000000000000" pitchFamily="2" charset="0"/>
              </a:rPr>
              <a:t>Tingkat Konversi</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Jumlah nasabah yang benar-benar tertarik dari semua yang diprediksi/ditawari tertarik; semakin tinggi nilainya, semakin baik</a:t>
            </a:r>
          </a:p>
        </p:txBody>
      </p:sp>
      <p:sp>
        <p:nvSpPr>
          <p:cNvPr id="5" name="Rectangle: Rounded Corners 4">
            <a:extLst>
              <a:ext uri="{FF2B5EF4-FFF2-40B4-BE49-F238E27FC236}">
                <a16:creationId xmlns:a16="http://schemas.microsoft.com/office/drawing/2014/main" id="{CC6507DD-CA2B-02B9-5608-E7B2703B5604}"/>
              </a:ext>
            </a:extLst>
          </p:cNvPr>
          <p:cNvSpPr/>
          <p:nvPr/>
        </p:nvSpPr>
        <p:spPr>
          <a:xfrm>
            <a:off x="1079500" y="2705721"/>
            <a:ext cx="8356599" cy="1028078"/>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82362524-3950-65A6-75C9-FA3737BD051E}"/>
              </a:ext>
            </a:extLst>
          </p:cNvPr>
          <p:cNvSpPr txBox="1"/>
          <p:nvPr/>
        </p:nvSpPr>
        <p:spPr>
          <a:xfrm>
            <a:off x="1225731" y="3050483"/>
            <a:ext cx="1923869" cy="338554"/>
          </a:xfrm>
          <a:prstGeom prst="rect">
            <a:avLst/>
          </a:prstGeom>
          <a:noFill/>
        </p:spPr>
        <p:txBody>
          <a:bodyPr wrap="square" rtlCol="0">
            <a:spAutoFit/>
          </a:bodyPr>
          <a:lstStyle/>
          <a:p>
            <a:r>
              <a:rPr lang="id-ID" sz="1600" b="1" dirty="0">
                <a:solidFill>
                  <a:schemeClr val="bg1"/>
                </a:solidFill>
                <a:latin typeface="Abadi" panose="020B0604020104020204" pitchFamily="34" charset="0"/>
              </a:rPr>
              <a:t>Tingkat Konversi = </a:t>
            </a:r>
            <a:endParaRPr lang="id-ID" sz="1600" dirty="0">
              <a:solidFill>
                <a:schemeClr val="bg1"/>
              </a:solidFill>
              <a:latin typeface="Abadi" panose="020B0604020104020204" pitchFamily="34" charset="0"/>
            </a:endParaRPr>
          </a:p>
        </p:txBody>
      </p:sp>
      <p:sp>
        <p:nvSpPr>
          <p:cNvPr id="10" name="TextBox 9">
            <a:extLst>
              <a:ext uri="{FF2B5EF4-FFF2-40B4-BE49-F238E27FC236}">
                <a16:creationId xmlns:a16="http://schemas.microsoft.com/office/drawing/2014/main" id="{874F4334-24E4-06C6-AD48-DFF1FDE825D9}"/>
              </a:ext>
            </a:extLst>
          </p:cNvPr>
          <p:cNvSpPr txBox="1"/>
          <p:nvPr/>
        </p:nvSpPr>
        <p:spPr>
          <a:xfrm>
            <a:off x="3403601" y="2783783"/>
            <a:ext cx="5457372"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Nasabah tertarik (TP)</a:t>
            </a:r>
          </a:p>
        </p:txBody>
      </p:sp>
      <p:cxnSp>
        <p:nvCxnSpPr>
          <p:cNvPr id="12" name="Straight Connector 11">
            <a:extLst>
              <a:ext uri="{FF2B5EF4-FFF2-40B4-BE49-F238E27FC236}">
                <a16:creationId xmlns:a16="http://schemas.microsoft.com/office/drawing/2014/main" id="{6C37F493-4B48-8265-F0D2-6093CB8F0239}"/>
              </a:ext>
            </a:extLst>
          </p:cNvPr>
          <p:cNvCxnSpPr>
            <a:cxnSpLocks/>
          </p:cNvCxnSpPr>
          <p:nvPr/>
        </p:nvCxnSpPr>
        <p:spPr>
          <a:xfrm>
            <a:off x="3403600" y="3225800"/>
            <a:ext cx="5457372" cy="0"/>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93E6469F-567C-5AA1-3D41-C74CEC9287C3}"/>
              </a:ext>
            </a:extLst>
          </p:cNvPr>
          <p:cNvSpPr txBox="1"/>
          <p:nvPr/>
        </p:nvSpPr>
        <p:spPr>
          <a:xfrm>
            <a:off x="3355702" y="3278464"/>
            <a:ext cx="5505270"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Nasabah tertarik (TP) + Nasabah salah prediksi tertarik (FP)</a:t>
            </a:r>
          </a:p>
        </p:txBody>
      </p:sp>
      <p:sp>
        <p:nvSpPr>
          <p:cNvPr id="19" name="TextBox 18">
            <a:extLst>
              <a:ext uri="{FF2B5EF4-FFF2-40B4-BE49-F238E27FC236}">
                <a16:creationId xmlns:a16="http://schemas.microsoft.com/office/drawing/2014/main" id="{0D4DE75F-6623-9F4E-DE38-AF6A5B1F03FD}"/>
              </a:ext>
            </a:extLst>
          </p:cNvPr>
          <p:cNvSpPr txBox="1"/>
          <p:nvPr/>
        </p:nvSpPr>
        <p:spPr>
          <a:xfrm>
            <a:off x="595809" y="3861475"/>
            <a:ext cx="8840289" cy="1200329"/>
          </a:xfrm>
          <a:prstGeom prst="rect">
            <a:avLst/>
          </a:prstGeom>
          <a:noFill/>
        </p:spPr>
        <p:txBody>
          <a:bodyPr wrap="square" rtlCol="0">
            <a:spAutoFit/>
          </a:bodyPr>
          <a:lstStyle/>
          <a:p>
            <a:pPr marL="285750" indent="-285750">
              <a:buFont typeface="Wingdings" panose="05000000000000000000" pitchFamily="2" charset="2"/>
              <a:buChar char="q"/>
            </a:pPr>
            <a:r>
              <a:rPr lang="id-ID" sz="1600" dirty="0">
                <a:solidFill>
                  <a:schemeClr val="bg1"/>
                </a:solidFill>
                <a:latin typeface="Abadi" panose="020B0604020104020204" pitchFamily="34" charset="0"/>
              </a:rPr>
              <a:t>Metrik Penilaian : </a:t>
            </a:r>
            <a:r>
              <a:rPr lang="id-ID" b="1" dirty="0" err="1">
                <a:solidFill>
                  <a:schemeClr val="bg1"/>
                </a:solidFill>
                <a:latin typeface="Poppins" panose="00000500000000000000" pitchFamily="2" charset="0"/>
                <a:cs typeface="Poppins" panose="00000500000000000000" pitchFamily="2" charset="0"/>
              </a:rPr>
              <a:t>Return</a:t>
            </a:r>
            <a:r>
              <a:rPr lang="id-ID" b="1" dirty="0">
                <a:solidFill>
                  <a:schemeClr val="bg1"/>
                </a:solidFill>
                <a:latin typeface="Poppins" panose="00000500000000000000" pitchFamily="2" charset="0"/>
                <a:cs typeface="Poppins" panose="00000500000000000000" pitchFamily="2" charset="0"/>
              </a:rPr>
              <a:t> </a:t>
            </a:r>
            <a:r>
              <a:rPr lang="id-ID" b="1" dirty="0" err="1">
                <a:solidFill>
                  <a:schemeClr val="bg1"/>
                </a:solidFill>
                <a:latin typeface="Poppins" panose="00000500000000000000" pitchFamily="2" charset="0"/>
                <a:cs typeface="Poppins" panose="00000500000000000000" pitchFamily="2" charset="0"/>
              </a:rPr>
              <a:t>on</a:t>
            </a:r>
            <a:r>
              <a:rPr lang="id-ID" b="1" dirty="0">
                <a:solidFill>
                  <a:schemeClr val="bg1"/>
                </a:solidFill>
                <a:latin typeface="Poppins" panose="00000500000000000000" pitchFamily="2" charset="0"/>
                <a:cs typeface="Poppins" panose="00000500000000000000" pitchFamily="2" charset="0"/>
              </a:rPr>
              <a:t> Ad </a:t>
            </a:r>
            <a:r>
              <a:rPr lang="id-ID" b="1" dirty="0" err="1">
                <a:solidFill>
                  <a:schemeClr val="bg1"/>
                </a:solidFill>
                <a:latin typeface="Poppins" panose="00000500000000000000" pitchFamily="2" charset="0"/>
                <a:cs typeface="Poppins" panose="00000500000000000000" pitchFamily="2" charset="0"/>
              </a:rPr>
              <a:t>Spend</a:t>
            </a:r>
            <a:r>
              <a:rPr lang="id-ID" b="1" dirty="0">
                <a:solidFill>
                  <a:schemeClr val="bg1"/>
                </a:solidFill>
                <a:latin typeface="Poppins" panose="00000500000000000000" pitchFamily="2" charset="0"/>
                <a:cs typeface="Poppins" panose="00000500000000000000" pitchFamily="2" charset="0"/>
              </a:rPr>
              <a:t> (ROAS)</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ROAS adalah pendapatan yang diperoleh dibandingkan total biaya </a:t>
            </a:r>
            <a:r>
              <a:rPr lang="id-ID" dirty="0" err="1">
                <a:solidFill>
                  <a:schemeClr val="bg1"/>
                </a:solidFill>
                <a:latin typeface="Poppins" panose="00000500000000000000" pitchFamily="2" charset="0"/>
                <a:cs typeface="Poppins" panose="00000500000000000000" pitchFamily="2" charset="0"/>
              </a:rPr>
              <a:t>marketing</a:t>
            </a:r>
            <a:r>
              <a:rPr lang="id-ID" dirty="0">
                <a:solidFill>
                  <a:schemeClr val="bg1"/>
                </a:solidFill>
                <a:latin typeface="Poppins" panose="00000500000000000000" pitchFamily="2" charset="0"/>
                <a:cs typeface="Poppins" panose="00000500000000000000" pitchFamily="2" charset="0"/>
              </a:rPr>
              <a:t>; menunjukkan berapa kali lipat penghasilan dari biaya yang dikeluarkan, semakin tinggi semakin baik.</a:t>
            </a:r>
          </a:p>
        </p:txBody>
      </p:sp>
      <p:sp>
        <p:nvSpPr>
          <p:cNvPr id="28" name="Rectangle: Rounded Corners 27">
            <a:extLst>
              <a:ext uri="{FF2B5EF4-FFF2-40B4-BE49-F238E27FC236}">
                <a16:creationId xmlns:a16="http://schemas.microsoft.com/office/drawing/2014/main" id="{2AA15289-6C4F-13B4-B4C3-15BE44ED71AC}"/>
              </a:ext>
            </a:extLst>
          </p:cNvPr>
          <p:cNvSpPr/>
          <p:nvPr/>
        </p:nvSpPr>
        <p:spPr>
          <a:xfrm>
            <a:off x="1079500" y="5169521"/>
            <a:ext cx="8356599" cy="1028078"/>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id="{B78FBD53-3174-0D6E-554C-603303B5A9B4}"/>
              </a:ext>
            </a:extLst>
          </p:cNvPr>
          <p:cNvSpPr txBox="1"/>
          <p:nvPr/>
        </p:nvSpPr>
        <p:spPr>
          <a:xfrm>
            <a:off x="1225731" y="5514283"/>
            <a:ext cx="2723969" cy="338554"/>
          </a:xfrm>
          <a:prstGeom prst="rect">
            <a:avLst/>
          </a:prstGeom>
          <a:noFill/>
        </p:spPr>
        <p:txBody>
          <a:bodyPr wrap="square" rtlCol="0">
            <a:spAutoFit/>
          </a:bodyPr>
          <a:lstStyle/>
          <a:p>
            <a:r>
              <a:rPr lang="id-ID" sz="1600" b="1" dirty="0" err="1">
                <a:solidFill>
                  <a:schemeClr val="bg1"/>
                </a:solidFill>
                <a:latin typeface="Abadi" panose="020B0604020104020204" pitchFamily="34" charset="0"/>
              </a:rPr>
              <a:t>Return</a:t>
            </a:r>
            <a:r>
              <a:rPr lang="id-ID" sz="1600" b="1" dirty="0">
                <a:solidFill>
                  <a:schemeClr val="bg1"/>
                </a:solidFill>
                <a:latin typeface="Abadi" panose="020B0604020104020204" pitchFamily="34" charset="0"/>
              </a:rPr>
              <a:t> </a:t>
            </a:r>
            <a:r>
              <a:rPr lang="id-ID" sz="1600" b="1" dirty="0" err="1">
                <a:solidFill>
                  <a:schemeClr val="bg1"/>
                </a:solidFill>
                <a:latin typeface="Abadi" panose="020B0604020104020204" pitchFamily="34" charset="0"/>
              </a:rPr>
              <a:t>on</a:t>
            </a:r>
            <a:r>
              <a:rPr lang="id-ID" sz="1600" b="1" dirty="0">
                <a:solidFill>
                  <a:schemeClr val="bg1"/>
                </a:solidFill>
                <a:latin typeface="Abadi" panose="020B0604020104020204" pitchFamily="34" charset="0"/>
              </a:rPr>
              <a:t> Ad </a:t>
            </a:r>
            <a:r>
              <a:rPr lang="id-ID" sz="1600" b="1" dirty="0" err="1">
                <a:solidFill>
                  <a:schemeClr val="bg1"/>
                </a:solidFill>
                <a:latin typeface="Abadi" panose="020B0604020104020204" pitchFamily="34" charset="0"/>
              </a:rPr>
              <a:t>Spend</a:t>
            </a:r>
            <a:r>
              <a:rPr lang="id-ID" sz="1600" b="1" dirty="0">
                <a:solidFill>
                  <a:schemeClr val="bg1"/>
                </a:solidFill>
                <a:latin typeface="Abadi" panose="020B0604020104020204" pitchFamily="34" charset="0"/>
              </a:rPr>
              <a:t>  = </a:t>
            </a:r>
            <a:endParaRPr lang="id-ID" sz="1600" dirty="0">
              <a:solidFill>
                <a:schemeClr val="bg1"/>
              </a:solidFill>
              <a:latin typeface="Abadi" panose="020B0604020104020204" pitchFamily="34" charset="0"/>
            </a:endParaRPr>
          </a:p>
        </p:txBody>
      </p:sp>
      <p:sp>
        <p:nvSpPr>
          <p:cNvPr id="30" name="TextBox 29">
            <a:extLst>
              <a:ext uri="{FF2B5EF4-FFF2-40B4-BE49-F238E27FC236}">
                <a16:creationId xmlns:a16="http://schemas.microsoft.com/office/drawing/2014/main" id="{B99B685E-AAB4-8B68-AA8E-CE479377802F}"/>
              </a:ext>
            </a:extLst>
          </p:cNvPr>
          <p:cNvSpPr txBox="1"/>
          <p:nvPr/>
        </p:nvSpPr>
        <p:spPr>
          <a:xfrm>
            <a:off x="3568700" y="5247583"/>
            <a:ext cx="5292273"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Total </a:t>
            </a:r>
            <a:r>
              <a:rPr lang="id-ID" sz="1600" dirty="0" err="1">
                <a:solidFill>
                  <a:schemeClr val="bg1"/>
                </a:solidFill>
                <a:latin typeface="Abadi" panose="020B0604020104020204" pitchFamily="34" charset="0"/>
              </a:rPr>
              <a:t>Revenue</a:t>
            </a:r>
            <a:endParaRPr lang="id-ID" sz="1600" dirty="0">
              <a:solidFill>
                <a:schemeClr val="bg1"/>
              </a:solidFill>
              <a:latin typeface="Abadi" panose="020B0604020104020204" pitchFamily="34" charset="0"/>
            </a:endParaRPr>
          </a:p>
        </p:txBody>
      </p:sp>
      <p:cxnSp>
        <p:nvCxnSpPr>
          <p:cNvPr id="31" name="Straight Connector 30">
            <a:extLst>
              <a:ext uri="{FF2B5EF4-FFF2-40B4-BE49-F238E27FC236}">
                <a16:creationId xmlns:a16="http://schemas.microsoft.com/office/drawing/2014/main" id="{16F5FC27-C591-7D79-B66F-E737B5E9803C}"/>
              </a:ext>
            </a:extLst>
          </p:cNvPr>
          <p:cNvCxnSpPr>
            <a:cxnSpLocks/>
          </p:cNvCxnSpPr>
          <p:nvPr/>
        </p:nvCxnSpPr>
        <p:spPr>
          <a:xfrm>
            <a:off x="3568699" y="5689600"/>
            <a:ext cx="5292273" cy="0"/>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F6FE56B2-7B20-4904-7AE0-E3C47F601DD4}"/>
              </a:ext>
            </a:extLst>
          </p:cNvPr>
          <p:cNvSpPr txBox="1"/>
          <p:nvPr/>
        </p:nvSpPr>
        <p:spPr>
          <a:xfrm>
            <a:off x="3522250" y="5742264"/>
            <a:ext cx="5338722"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Total Biaya </a:t>
            </a:r>
            <a:r>
              <a:rPr lang="id-ID" sz="1600" dirty="0" err="1">
                <a:solidFill>
                  <a:schemeClr val="bg1"/>
                </a:solidFill>
                <a:latin typeface="Abadi" panose="020B0604020104020204" pitchFamily="34" charset="0"/>
              </a:rPr>
              <a:t>Marketing</a:t>
            </a:r>
            <a:endParaRPr lang="id-ID" sz="1600" dirty="0">
              <a:solidFill>
                <a:schemeClr val="bg1"/>
              </a:solidFill>
              <a:latin typeface="Abadi" panose="020B0604020104020204" pitchFamily="34" charset="0"/>
            </a:endParaRPr>
          </a:p>
        </p:txBody>
      </p:sp>
      <p:sp>
        <p:nvSpPr>
          <p:cNvPr id="35" name="TextBox 34">
            <a:extLst>
              <a:ext uri="{FF2B5EF4-FFF2-40B4-BE49-F238E27FC236}">
                <a16:creationId xmlns:a16="http://schemas.microsoft.com/office/drawing/2014/main" id="{47836A67-8028-3948-06D3-898F0FCC11BA}"/>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12</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391728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950385AE-3D7A-45E4-8C31-1623B4DE16AF}"/>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1729F04-E20A-B482-C4B6-4C3AD2E91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9682855" y="761546"/>
            <a:ext cx="7558620" cy="4936724"/>
          </a:xfrm>
          <a:prstGeom prst="rect">
            <a:avLst/>
          </a:prstGeom>
        </p:spPr>
      </p:pic>
      <p:sp>
        <p:nvSpPr>
          <p:cNvPr id="14" name="TextBox 13">
            <a:extLst>
              <a:ext uri="{FF2B5EF4-FFF2-40B4-BE49-F238E27FC236}">
                <a16:creationId xmlns:a16="http://schemas.microsoft.com/office/drawing/2014/main" id="{A91E36E8-E9A4-9338-2254-4C7151C6A55D}"/>
              </a:ext>
            </a:extLst>
          </p:cNvPr>
          <p:cNvSpPr txBox="1"/>
          <p:nvPr/>
        </p:nvSpPr>
        <p:spPr>
          <a:xfrm>
            <a:off x="3005613" y="607270"/>
            <a:ext cx="6150293" cy="584775"/>
          </a:xfrm>
          <a:prstGeom prst="rect">
            <a:avLst/>
          </a:prstGeom>
          <a:noFill/>
        </p:spPr>
        <p:txBody>
          <a:bodyPr wrap="square" rtlCol="0">
            <a:spAutoFit/>
          </a:bodyPr>
          <a:lstStyle/>
          <a:p>
            <a:pPr algn="ctr"/>
            <a:r>
              <a:rPr lang="id-ID" sz="3200" b="1" dirty="0" err="1">
                <a:solidFill>
                  <a:schemeClr val="bg1"/>
                </a:solidFill>
                <a:latin typeface="Poppins" panose="00000500000000000000" pitchFamily="2" charset="0"/>
                <a:cs typeface="Poppins" panose="00000500000000000000" pitchFamily="2" charset="0"/>
              </a:rPr>
              <a:t>Executive</a:t>
            </a:r>
            <a:r>
              <a:rPr lang="id-ID" sz="3200" b="1" dirty="0">
                <a:solidFill>
                  <a:schemeClr val="bg1"/>
                </a:solidFill>
                <a:latin typeface="Poppins" panose="00000500000000000000" pitchFamily="2" charset="0"/>
                <a:cs typeface="Poppins" panose="00000500000000000000" pitchFamily="2" charset="0"/>
              </a:rPr>
              <a:t> </a:t>
            </a:r>
            <a:r>
              <a:rPr lang="id-ID" sz="3200" b="1" dirty="0" err="1">
                <a:solidFill>
                  <a:schemeClr val="bg1"/>
                </a:solidFill>
                <a:latin typeface="Poppins" panose="00000500000000000000" pitchFamily="2" charset="0"/>
                <a:cs typeface="Poppins" panose="00000500000000000000" pitchFamily="2" charset="0"/>
              </a:rPr>
              <a:t>Summary</a:t>
            </a:r>
            <a:endParaRPr lang="en-ID" sz="32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4181E763-3D13-C1B7-C8EC-429C3B8E92EA}"/>
              </a:ext>
            </a:extLst>
          </p:cNvPr>
          <p:cNvCxnSpPr>
            <a:cxnSpLocks/>
          </p:cNvCxnSpPr>
          <p:nvPr/>
        </p:nvCxnSpPr>
        <p:spPr>
          <a:xfrm>
            <a:off x="548640" y="56388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6AE1AAC8-D7CD-EA1D-F05C-9829BA295120}"/>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37CEF39E-9DF5-080A-E1CE-1FBA7E2A122E}"/>
              </a:ext>
            </a:extLst>
          </p:cNvPr>
          <p:cNvSpPr txBox="1"/>
          <p:nvPr/>
        </p:nvSpPr>
        <p:spPr>
          <a:xfrm>
            <a:off x="548640" y="1589978"/>
            <a:ext cx="8412480" cy="37880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d-ID" dirty="0" err="1">
                <a:solidFill>
                  <a:schemeClr val="bg1"/>
                </a:solidFill>
                <a:latin typeface="Abadi" panose="020B0604020104020204" pitchFamily="34" charset="0"/>
                <a:cs typeface="Poppins" panose="00000500000000000000" pitchFamily="2" charset="0"/>
              </a:rPr>
              <a:t>Conversion</a:t>
            </a:r>
            <a:r>
              <a:rPr lang="id-ID" dirty="0">
                <a:solidFill>
                  <a:schemeClr val="bg1"/>
                </a:solidFill>
                <a:latin typeface="Abadi" panose="020B0604020104020204" pitchFamily="34" charset="0"/>
                <a:cs typeface="Poppins" panose="00000500000000000000" pitchFamily="2" charset="0"/>
              </a:rPr>
              <a:t> Rate Bank A saat ini sangat tidak stabil dengan rata-rata sebesar 26% selama 10 bulan.</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Target </a:t>
            </a:r>
            <a:r>
              <a:rPr lang="id-ID" dirty="0" err="1">
                <a:solidFill>
                  <a:schemeClr val="bg1"/>
                </a:solidFill>
                <a:latin typeface="Abadi" panose="020B0604020104020204" pitchFamily="34" charset="0"/>
                <a:cs typeface="Poppins" panose="00000500000000000000" pitchFamily="2" charset="0"/>
              </a:rPr>
              <a:t>marketing</a:t>
            </a:r>
            <a:r>
              <a:rPr lang="id-ID" dirty="0">
                <a:solidFill>
                  <a:schemeClr val="bg1"/>
                </a:solidFill>
                <a:latin typeface="Abadi" panose="020B0604020104020204" pitchFamily="34" charset="0"/>
                <a:cs typeface="Poppins" panose="00000500000000000000" pitchFamily="2" charset="0"/>
              </a:rPr>
              <a:t> Bank A masih belum optimal sehingga menyebabkan pemborosan sumber daya.</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Model </a:t>
            </a:r>
            <a:r>
              <a:rPr lang="id-ID" dirty="0" err="1">
                <a:solidFill>
                  <a:schemeClr val="bg1"/>
                </a:solidFill>
                <a:latin typeface="Abadi" panose="020B0604020104020204" pitchFamily="34" charset="0"/>
                <a:cs typeface="Poppins" panose="00000500000000000000" pitchFamily="2" charset="0"/>
              </a:rPr>
              <a:t>Machine</a:t>
            </a:r>
            <a:r>
              <a:rPr lang="id-ID" dirty="0">
                <a:solidFill>
                  <a:schemeClr val="bg1"/>
                </a:solidFill>
                <a:latin typeface="Abadi" panose="020B0604020104020204" pitchFamily="34" charset="0"/>
                <a:cs typeface="Poppins" panose="00000500000000000000" pitchFamily="2" charset="0"/>
              </a:rPr>
              <a:t> </a:t>
            </a:r>
            <a:r>
              <a:rPr lang="id-ID" dirty="0" err="1">
                <a:solidFill>
                  <a:schemeClr val="bg1"/>
                </a:solidFill>
                <a:latin typeface="Abadi" panose="020B0604020104020204" pitchFamily="34" charset="0"/>
                <a:cs typeface="Poppins" panose="00000500000000000000" pitchFamily="2" charset="0"/>
              </a:rPr>
              <a:t>Learning</a:t>
            </a:r>
            <a:r>
              <a:rPr lang="id-ID" dirty="0">
                <a:solidFill>
                  <a:schemeClr val="bg1"/>
                </a:solidFill>
                <a:latin typeface="Abadi" panose="020B0604020104020204" pitchFamily="34" charset="0"/>
                <a:cs typeface="Poppins" panose="00000500000000000000" pitchFamily="2" charset="0"/>
              </a:rPr>
              <a:t> yang dikembangkan diperkirakan dapat meningkatkan </a:t>
            </a:r>
            <a:r>
              <a:rPr lang="id-ID" dirty="0" err="1">
                <a:solidFill>
                  <a:schemeClr val="bg1"/>
                </a:solidFill>
                <a:latin typeface="Abadi" panose="020B0604020104020204" pitchFamily="34" charset="0"/>
                <a:cs typeface="Poppins" panose="00000500000000000000" pitchFamily="2" charset="0"/>
              </a:rPr>
              <a:t>conversion</a:t>
            </a:r>
            <a:r>
              <a:rPr lang="id-ID" dirty="0">
                <a:solidFill>
                  <a:schemeClr val="bg1"/>
                </a:solidFill>
                <a:latin typeface="Abadi" panose="020B0604020104020204" pitchFamily="34" charset="0"/>
                <a:cs typeface="Poppins" panose="00000500000000000000" pitchFamily="2" charset="0"/>
              </a:rPr>
              <a:t> </a:t>
            </a:r>
            <a:r>
              <a:rPr lang="id-ID" dirty="0" err="1">
                <a:solidFill>
                  <a:schemeClr val="bg1"/>
                </a:solidFill>
                <a:latin typeface="Abadi" panose="020B0604020104020204" pitchFamily="34" charset="0"/>
                <a:cs typeface="Poppins" panose="00000500000000000000" pitchFamily="2" charset="0"/>
              </a:rPr>
              <a:t>rate</a:t>
            </a:r>
            <a:r>
              <a:rPr lang="id-ID" dirty="0">
                <a:solidFill>
                  <a:schemeClr val="bg1"/>
                </a:solidFill>
                <a:latin typeface="Abadi" panose="020B0604020104020204" pitchFamily="34" charset="0"/>
                <a:cs typeface="Poppins" panose="00000500000000000000" pitchFamily="2" charset="0"/>
              </a:rPr>
              <a:t> menjadi 80% yang semula hanya 26%.</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Kondisi Makroekonomi mempengaruhi minat nasabah untuk menerima tawaran.</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Nasabah berusia 25–34 tahun, berpendidikan tinggi, tidak memiliki pinjaman pribadi, dan berstatus </a:t>
            </a:r>
            <a:r>
              <a:rPr lang="id-ID" dirty="0" err="1">
                <a:solidFill>
                  <a:schemeClr val="bg1"/>
                </a:solidFill>
                <a:latin typeface="Abadi" panose="020B0604020104020204" pitchFamily="34" charset="0"/>
                <a:cs typeface="Poppins" panose="00000500000000000000" pitchFamily="2" charset="0"/>
              </a:rPr>
              <a:t>single</a:t>
            </a:r>
            <a:r>
              <a:rPr lang="id-ID" dirty="0">
                <a:solidFill>
                  <a:schemeClr val="bg1"/>
                </a:solidFill>
                <a:latin typeface="Abadi" panose="020B0604020104020204" pitchFamily="34" charset="0"/>
                <a:cs typeface="Poppins" panose="00000500000000000000" pitchFamily="2" charset="0"/>
              </a:rPr>
              <a:t> merupakan segmen paling potensial.</a:t>
            </a:r>
          </a:p>
        </p:txBody>
      </p:sp>
    </p:spTree>
    <p:extLst>
      <p:ext uri="{BB962C8B-B14F-4D97-AF65-F5344CB8AC3E}">
        <p14:creationId xmlns:p14="http://schemas.microsoft.com/office/powerpoint/2010/main" val="273457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CA9C785A-5D31-5370-89E8-AE6BA5E5C99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24D8904-6890-F02E-AE12-9DF019E86DA2}"/>
              </a:ext>
            </a:extLst>
          </p:cNvPr>
          <p:cNvSpPr/>
          <p:nvPr/>
        </p:nvSpPr>
        <p:spPr>
          <a:xfrm>
            <a:off x="563880" y="801229"/>
            <a:ext cx="8550368" cy="697232"/>
          </a:xfrm>
          <a:prstGeom prst="roundRect">
            <a:avLst>
              <a:gd name="adj" fmla="val 2149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2400" b="1" dirty="0" err="1">
                <a:solidFill>
                  <a:schemeClr val="tx1"/>
                </a:solidFill>
                <a:latin typeface="Poppins" panose="00000500000000000000" pitchFamily="2" charset="0"/>
                <a:cs typeface="Poppins" panose="00000500000000000000" pitchFamily="2" charset="0"/>
              </a:rPr>
              <a:t>Logistic</a:t>
            </a:r>
            <a:r>
              <a:rPr lang="id-ID" sz="2400" b="1" dirty="0">
                <a:solidFill>
                  <a:schemeClr val="tx1"/>
                </a:solidFill>
                <a:latin typeface="Poppins" panose="00000500000000000000" pitchFamily="2" charset="0"/>
                <a:cs typeface="Poppins" panose="00000500000000000000" pitchFamily="2" charset="0"/>
              </a:rPr>
              <a:t> </a:t>
            </a:r>
            <a:r>
              <a:rPr lang="id-ID" sz="2400" b="1" dirty="0" err="1">
                <a:solidFill>
                  <a:schemeClr val="tx1"/>
                </a:solidFill>
                <a:latin typeface="Poppins" panose="00000500000000000000" pitchFamily="2" charset="0"/>
                <a:cs typeface="Poppins" panose="00000500000000000000" pitchFamily="2" charset="0"/>
              </a:rPr>
              <a:t>Regression</a:t>
            </a:r>
            <a:r>
              <a:rPr lang="id-ID" sz="2400" b="1" dirty="0">
                <a:solidFill>
                  <a:schemeClr val="tx1"/>
                </a:solidFill>
                <a:latin typeface="Poppins" panose="00000500000000000000" pitchFamily="2" charset="0"/>
                <a:cs typeface="Poppins" panose="00000500000000000000" pitchFamily="2" charset="0"/>
              </a:rPr>
              <a:t> dipilih menjadi model terbaik</a:t>
            </a:r>
            <a:endParaRPr lang="en-ID" sz="2400" b="1" dirty="0">
              <a:solidFill>
                <a:schemeClr val="tx1"/>
              </a:solidFill>
              <a:latin typeface="Poppins" panose="00000500000000000000" pitchFamily="2" charset="0"/>
              <a:cs typeface="Poppins" panose="00000500000000000000" pitchFamily="2" charset="0"/>
            </a:endParaRPr>
          </a:p>
        </p:txBody>
      </p:sp>
      <p:cxnSp>
        <p:nvCxnSpPr>
          <p:cNvPr id="17" name="Straight Connector 16">
            <a:extLst>
              <a:ext uri="{FF2B5EF4-FFF2-40B4-BE49-F238E27FC236}">
                <a16:creationId xmlns:a16="http://schemas.microsoft.com/office/drawing/2014/main" id="{69A1F985-26FE-35AD-03E4-E559BAAB58CB}"/>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CF4BE2E0-18F3-2EC4-C045-4D48D36099F5}"/>
              </a:ext>
            </a:extLst>
          </p:cNvPr>
          <p:cNvSpPr txBox="1"/>
          <p:nvPr/>
        </p:nvSpPr>
        <p:spPr>
          <a:xfrm>
            <a:off x="595810" y="1842489"/>
            <a:ext cx="6427290" cy="2862322"/>
          </a:xfrm>
          <a:prstGeom prst="rect">
            <a:avLst/>
          </a:prstGeom>
          <a:noFill/>
        </p:spPr>
        <p:txBody>
          <a:bodyPr wrap="square" rtlCol="0">
            <a:spAutoFit/>
          </a:bodyPr>
          <a:lstStyle/>
          <a:p>
            <a:pPr marL="285750" indent="-285750">
              <a:buFont typeface="Wingdings" panose="05000000000000000000" pitchFamily="2" charset="2"/>
              <a:buChar char="q"/>
            </a:pPr>
            <a:r>
              <a:rPr lang="id-ID" b="1" dirty="0" err="1">
                <a:solidFill>
                  <a:schemeClr val="bg1"/>
                </a:solidFill>
                <a:latin typeface="Abadi" panose="020B0604020104020204" pitchFamily="34" charset="0"/>
              </a:rPr>
              <a:t>Logistic</a:t>
            </a:r>
            <a:r>
              <a:rPr lang="id-ID" b="1" dirty="0">
                <a:solidFill>
                  <a:schemeClr val="bg1"/>
                </a:solidFill>
                <a:latin typeface="Abadi" panose="020B0604020104020204" pitchFamily="34" charset="0"/>
              </a:rPr>
              <a:t> </a:t>
            </a:r>
            <a:r>
              <a:rPr lang="id-ID" b="1" dirty="0" err="1">
                <a:solidFill>
                  <a:schemeClr val="bg1"/>
                </a:solidFill>
                <a:latin typeface="Abadi" panose="020B0604020104020204" pitchFamily="34" charset="0"/>
              </a:rPr>
              <a:t>Regression</a:t>
            </a:r>
            <a:r>
              <a:rPr lang="id-ID" b="1" dirty="0">
                <a:solidFill>
                  <a:schemeClr val="bg1"/>
                </a:solidFill>
                <a:latin typeface="Abadi" panose="020B0604020104020204" pitchFamily="34" charset="0"/>
              </a:rPr>
              <a:t> dengan </a:t>
            </a:r>
            <a:r>
              <a:rPr lang="id-ID" b="1" dirty="0" err="1">
                <a:solidFill>
                  <a:schemeClr val="bg1"/>
                </a:solidFill>
                <a:latin typeface="Abadi" panose="020B0604020104020204" pitchFamily="34" charset="0"/>
              </a:rPr>
              <a:t>Simple</a:t>
            </a:r>
            <a:r>
              <a:rPr lang="id-ID" b="1" dirty="0">
                <a:solidFill>
                  <a:schemeClr val="bg1"/>
                </a:solidFill>
                <a:latin typeface="Abadi" panose="020B0604020104020204" pitchFamily="34" charset="0"/>
              </a:rPr>
              <a:t> </a:t>
            </a:r>
            <a:r>
              <a:rPr lang="id-ID" b="1" dirty="0" err="1">
                <a:solidFill>
                  <a:schemeClr val="bg1"/>
                </a:solidFill>
                <a:latin typeface="Abadi" panose="020B0604020104020204" pitchFamily="34" charset="0"/>
              </a:rPr>
              <a:t>Imputer</a:t>
            </a:r>
            <a:r>
              <a:rPr lang="id-ID" b="1" dirty="0">
                <a:solidFill>
                  <a:schemeClr val="bg1"/>
                </a:solidFill>
                <a:latin typeface="Abadi" panose="020B0604020104020204" pitchFamily="34" charset="0"/>
              </a:rPr>
              <a:t> </a:t>
            </a:r>
            <a:r>
              <a:rPr lang="id-ID" dirty="0">
                <a:solidFill>
                  <a:schemeClr val="bg1"/>
                </a:solidFill>
                <a:latin typeface="Abadi" panose="020B0604020104020204" pitchFamily="34" charset="0"/>
              </a:rPr>
              <a:t>dipilih sebagai model terbaik, karena memiliki kecepatan, kemudahan penggunaan, serta interpretasi yang bermanfaat bagi pengambilan keputusan bisnis.</a:t>
            </a:r>
          </a:p>
          <a:p>
            <a:pPr marL="285750" indent="-285750">
              <a:buFont typeface="Wingdings" panose="05000000000000000000" pitchFamily="2" charset="2"/>
              <a:buChar char="q"/>
            </a:pPr>
            <a:endParaRPr lang="id-ID" dirty="0">
              <a:solidFill>
                <a:schemeClr val="bg1"/>
              </a:solidFill>
              <a:latin typeface="Abadi" panose="020B0604020104020204" pitchFamily="34" charset="0"/>
            </a:endParaRPr>
          </a:p>
          <a:p>
            <a:pPr marL="285750" indent="-285750">
              <a:buFont typeface="Wingdings" panose="05000000000000000000" pitchFamily="2" charset="2"/>
              <a:buChar char="q"/>
            </a:pPr>
            <a:r>
              <a:rPr lang="id-ID" b="1" dirty="0">
                <a:solidFill>
                  <a:schemeClr val="bg1"/>
                </a:solidFill>
                <a:latin typeface="Abadi" panose="020B0604020104020204" pitchFamily="34" charset="0"/>
                <a:cs typeface="Poppins" panose="00000500000000000000" pitchFamily="2" charset="0"/>
              </a:rPr>
              <a:t>Tingkat Konversi (</a:t>
            </a:r>
            <a:r>
              <a:rPr lang="id-ID" b="1" dirty="0" err="1">
                <a:solidFill>
                  <a:schemeClr val="bg1"/>
                </a:solidFill>
                <a:latin typeface="Abadi" panose="020B0604020104020204" pitchFamily="34" charset="0"/>
                <a:cs typeface="Poppins" panose="00000500000000000000" pitchFamily="2" charset="0"/>
              </a:rPr>
              <a:t>Precision</a:t>
            </a:r>
            <a:r>
              <a:rPr lang="id-ID" b="1" dirty="0">
                <a:solidFill>
                  <a:schemeClr val="bg1"/>
                </a:solidFill>
                <a:latin typeface="Abadi" panose="020B0604020104020204" pitchFamily="34" charset="0"/>
                <a:cs typeface="Poppins" panose="00000500000000000000" pitchFamily="2" charset="0"/>
              </a:rPr>
              <a:t>) </a:t>
            </a:r>
            <a:r>
              <a:rPr lang="id-ID" dirty="0">
                <a:solidFill>
                  <a:schemeClr val="bg1"/>
                </a:solidFill>
                <a:latin typeface="Abadi" panose="020B0604020104020204" pitchFamily="34" charset="0"/>
                <a:cs typeface="Poppins" panose="00000500000000000000" pitchFamily="2" charset="0"/>
              </a:rPr>
              <a:t>pada data uji sebesar 72% naik menjadi 80% setelah dilakukan </a:t>
            </a:r>
            <a:r>
              <a:rPr lang="id-ID" b="1" dirty="0" err="1">
                <a:solidFill>
                  <a:schemeClr val="bg1"/>
                </a:solidFill>
                <a:latin typeface="Abadi" panose="020B0604020104020204" pitchFamily="34" charset="0"/>
                <a:cs typeface="Poppins" panose="00000500000000000000" pitchFamily="2" charset="0"/>
              </a:rPr>
              <a:t>Hyperparameter</a:t>
            </a:r>
            <a:r>
              <a:rPr lang="id-ID" b="1" dirty="0">
                <a:solidFill>
                  <a:schemeClr val="bg1"/>
                </a:solidFill>
                <a:latin typeface="Abadi" panose="020B0604020104020204" pitchFamily="34" charset="0"/>
                <a:cs typeface="Poppins" panose="00000500000000000000" pitchFamily="2" charset="0"/>
              </a:rPr>
              <a:t> Tuning.</a:t>
            </a:r>
          </a:p>
          <a:p>
            <a:pPr marL="285750" indent="-285750">
              <a:buFont typeface="Wingdings" panose="05000000000000000000" pitchFamily="2" charset="2"/>
              <a:buChar char="q"/>
            </a:pPr>
            <a:endParaRPr lang="id-ID" b="1" dirty="0">
              <a:solidFill>
                <a:schemeClr val="bg1"/>
              </a:solidFill>
              <a:latin typeface="Abadi" panose="020B0604020104020204" pitchFamily="34" charset="0"/>
              <a:cs typeface="Poppins" panose="00000500000000000000" pitchFamily="2" charset="0"/>
            </a:endParaRPr>
          </a:p>
          <a:p>
            <a:pPr marL="285750" indent="-285750">
              <a:buFont typeface="Wingdings" panose="05000000000000000000" pitchFamily="2" charset="2"/>
              <a:buChar char="q"/>
            </a:pPr>
            <a:r>
              <a:rPr lang="id-ID" b="1" dirty="0">
                <a:solidFill>
                  <a:schemeClr val="bg1"/>
                </a:solidFill>
                <a:latin typeface="Abadi" panose="020B0604020104020204" pitchFamily="34" charset="0"/>
                <a:cs typeface="Poppins" panose="00000500000000000000" pitchFamily="2" charset="0"/>
              </a:rPr>
              <a:t>Nilai </a:t>
            </a:r>
            <a:r>
              <a:rPr lang="id-ID" b="1" dirty="0" err="1">
                <a:solidFill>
                  <a:schemeClr val="bg1"/>
                </a:solidFill>
                <a:latin typeface="Abadi" panose="020B0604020104020204" pitchFamily="34" charset="0"/>
                <a:cs typeface="Poppins" panose="00000500000000000000" pitchFamily="2" charset="0"/>
              </a:rPr>
              <a:t>Return</a:t>
            </a:r>
            <a:r>
              <a:rPr lang="id-ID" b="1" dirty="0">
                <a:solidFill>
                  <a:schemeClr val="bg1"/>
                </a:solidFill>
                <a:latin typeface="Abadi" panose="020B0604020104020204" pitchFamily="34" charset="0"/>
                <a:cs typeface="Poppins" panose="00000500000000000000" pitchFamily="2" charset="0"/>
              </a:rPr>
              <a:t> </a:t>
            </a:r>
            <a:r>
              <a:rPr lang="id-ID" b="1" dirty="0" err="1">
                <a:solidFill>
                  <a:schemeClr val="bg1"/>
                </a:solidFill>
                <a:latin typeface="Abadi" panose="020B0604020104020204" pitchFamily="34" charset="0"/>
                <a:cs typeface="Poppins" panose="00000500000000000000" pitchFamily="2" charset="0"/>
              </a:rPr>
              <a:t>on</a:t>
            </a:r>
            <a:r>
              <a:rPr lang="id-ID" b="1" dirty="0">
                <a:solidFill>
                  <a:schemeClr val="bg1"/>
                </a:solidFill>
                <a:latin typeface="Abadi" panose="020B0604020104020204" pitchFamily="34" charset="0"/>
                <a:cs typeface="Poppins" panose="00000500000000000000" pitchFamily="2" charset="0"/>
              </a:rPr>
              <a:t> </a:t>
            </a:r>
            <a:r>
              <a:rPr lang="id-ID" b="1" dirty="0" err="1">
                <a:solidFill>
                  <a:schemeClr val="bg1"/>
                </a:solidFill>
                <a:latin typeface="Abadi" panose="020B0604020104020204" pitchFamily="34" charset="0"/>
                <a:cs typeface="Poppins" panose="00000500000000000000" pitchFamily="2" charset="0"/>
              </a:rPr>
              <a:t>Ads</a:t>
            </a:r>
            <a:r>
              <a:rPr lang="id-ID" b="1" dirty="0">
                <a:solidFill>
                  <a:schemeClr val="bg1"/>
                </a:solidFill>
                <a:latin typeface="Abadi" panose="020B0604020104020204" pitchFamily="34" charset="0"/>
                <a:cs typeface="Poppins" panose="00000500000000000000" pitchFamily="2" charset="0"/>
              </a:rPr>
              <a:t> </a:t>
            </a:r>
            <a:r>
              <a:rPr lang="id-ID" b="1" dirty="0" err="1">
                <a:solidFill>
                  <a:schemeClr val="bg1"/>
                </a:solidFill>
                <a:latin typeface="Abadi" panose="020B0604020104020204" pitchFamily="34" charset="0"/>
                <a:cs typeface="Poppins" panose="00000500000000000000" pitchFamily="2" charset="0"/>
              </a:rPr>
              <a:t>Spend</a:t>
            </a:r>
            <a:r>
              <a:rPr lang="id-ID" b="1" dirty="0">
                <a:solidFill>
                  <a:schemeClr val="bg1"/>
                </a:solidFill>
                <a:latin typeface="Abadi" panose="020B0604020104020204" pitchFamily="34" charset="0"/>
                <a:cs typeface="Poppins" panose="00000500000000000000" pitchFamily="2" charset="0"/>
              </a:rPr>
              <a:t> (ROAS)</a:t>
            </a:r>
            <a:r>
              <a:rPr lang="id-ID" dirty="0">
                <a:solidFill>
                  <a:schemeClr val="bg1"/>
                </a:solidFill>
                <a:latin typeface="Abadi" panose="020B0604020104020204" pitchFamily="34" charset="0"/>
                <a:cs typeface="Poppins" panose="00000500000000000000" pitchFamily="2" charset="0"/>
              </a:rPr>
              <a:t> sebesar 55x, yang berarti setiap $1 biaya iklan menghasilkan $55 pendapatan.</a:t>
            </a:r>
            <a:endParaRPr lang="id-ID" b="1" dirty="0">
              <a:solidFill>
                <a:schemeClr val="bg1"/>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E8BD019A-9168-2C55-4E68-3C23C608E10B}"/>
              </a:ext>
            </a:extLst>
          </p:cNvPr>
          <p:cNvPicPr>
            <a:picLocks noChangeAspect="1"/>
          </p:cNvPicPr>
          <p:nvPr/>
        </p:nvPicPr>
        <p:blipFill>
          <a:blip r:embed="rId3"/>
          <a:stretch>
            <a:fillRect/>
          </a:stretch>
        </p:blipFill>
        <p:spPr>
          <a:xfrm>
            <a:off x="7391402" y="1842488"/>
            <a:ext cx="4204788" cy="3368352"/>
          </a:xfrm>
          <a:prstGeom prst="rect">
            <a:avLst/>
          </a:prstGeom>
        </p:spPr>
      </p:pic>
      <p:sp>
        <p:nvSpPr>
          <p:cNvPr id="6" name="TextBox 5">
            <a:extLst>
              <a:ext uri="{FF2B5EF4-FFF2-40B4-BE49-F238E27FC236}">
                <a16:creationId xmlns:a16="http://schemas.microsoft.com/office/drawing/2014/main" id="{E509DA06-619B-27F0-6A58-04D3A34B6918}"/>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13</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40092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7AB14441-4FC4-4100-C161-FA28DC0A41A4}"/>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04EC7CA-B19F-2AA6-8403-EF9768A7B9C1}"/>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4D05A95B-5ECD-C2DC-9DAC-BD088F1C505C}"/>
              </a:ext>
            </a:extLst>
          </p:cNvPr>
          <p:cNvSpPr txBox="1"/>
          <p:nvPr/>
        </p:nvSpPr>
        <p:spPr>
          <a:xfrm>
            <a:off x="1750142" y="545069"/>
            <a:ext cx="8691716" cy="400110"/>
          </a:xfrm>
          <a:prstGeom prst="rect">
            <a:avLst/>
          </a:prstGeom>
          <a:noFill/>
        </p:spPr>
        <p:txBody>
          <a:bodyPr wrap="square" rtlCol="0">
            <a:spAutoFit/>
          </a:bodyPr>
          <a:lstStyle/>
          <a:p>
            <a:pPr algn="ctr"/>
            <a:r>
              <a:rPr lang="id-ID" sz="2000" b="1" dirty="0">
                <a:solidFill>
                  <a:schemeClr val="bg1"/>
                </a:solidFill>
                <a:latin typeface="Poppins" panose="00000500000000000000" pitchFamily="2" charset="0"/>
                <a:cs typeface="Poppins" panose="00000500000000000000" pitchFamily="2" charset="0"/>
              </a:rPr>
              <a:t>Top 5 </a:t>
            </a:r>
            <a:r>
              <a:rPr lang="id-ID" sz="2000" b="1" dirty="0" err="1">
                <a:solidFill>
                  <a:schemeClr val="bg1"/>
                </a:solidFill>
                <a:latin typeface="Poppins" panose="00000500000000000000" pitchFamily="2" charset="0"/>
                <a:cs typeface="Poppins" panose="00000500000000000000" pitchFamily="2" charset="0"/>
              </a:rPr>
              <a:t>Feature</a:t>
            </a:r>
            <a:r>
              <a:rPr lang="id-ID" sz="2000" b="1" dirty="0">
                <a:solidFill>
                  <a:schemeClr val="bg1"/>
                </a:solidFill>
                <a:latin typeface="Poppins" panose="00000500000000000000" pitchFamily="2" charset="0"/>
                <a:cs typeface="Poppins" panose="00000500000000000000" pitchFamily="2" charset="0"/>
              </a:rPr>
              <a:t> </a:t>
            </a:r>
            <a:r>
              <a:rPr lang="id-ID" sz="2000" b="1" dirty="0" err="1">
                <a:solidFill>
                  <a:schemeClr val="bg1"/>
                </a:solidFill>
                <a:latin typeface="Poppins" panose="00000500000000000000" pitchFamily="2" charset="0"/>
                <a:cs typeface="Poppins" panose="00000500000000000000" pitchFamily="2" charset="0"/>
              </a:rPr>
              <a:t>Importance</a:t>
            </a:r>
            <a:endParaRPr lang="en-ID" sz="2000" b="1" dirty="0">
              <a:solidFill>
                <a:schemeClr val="bg1"/>
              </a:solidFill>
              <a:latin typeface="Poppins" panose="00000500000000000000" pitchFamily="2" charset="0"/>
              <a:cs typeface="Poppins" panose="00000500000000000000" pitchFamily="2" charset="0"/>
            </a:endParaRPr>
          </a:p>
        </p:txBody>
      </p:sp>
      <p:sp>
        <p:nvSpPr>
          <p:cNvPr id="24" name="Rectangle: Rounded Corners 23">
            <a:extLst>
              <a:ext uri="{FF2B5EF4-FFF2-40B4-BE49-F238E27FC236}">
                <a16:creationId xmlns:a16="http://schemas.microsoft.com/office/drawing/2014/main" id="{315F2C5A-530A-1C1D-3492-229206C06E8E}"/>
              </a:ext>
            </a:extLst>
          </p:cNvPr>
          <p:cNvSpPr/>
          <p:nvPr/>
        </p:nvSpPr>
        <p:spPr>
          <a:xfrm>
            <a:off x="7477085" y="2118070"/>
            <a:ext cx="4301845" cy="250472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latin typeface="Abadi" panose="020B0604020104020204" pitchFamily="34" charset="0"/>
              </a:rPr>
              <a:t>Kemungkinan berhasil cenderung turun jika jumlah tenaga kerja tinggi dan kontak lewat telepon rumah/kantor, tetapi naik jika nasabah pernah dihubungi sebelumnya, ada hasil sukses sebelumnya, dan jumlah kontak sebelumnya lebih banyak.</a:t>
            </a:r>
            <a:endParaRPr lang="en-ID" dirty="0">
              <a:latin typeface="Abadi" panose="020B0604020104020204" pitchFamily="34" charset="0"/>
            </a:endParaRPr>
          </a:p>
        </p:txBody>
      </p:sp>
      <p:graphicFrame>
        <p:nvGraphicFramePr>
          <p:cNvPr id="5" name="Chart 4">
            <a:extLst>
              <a:ext uri="{FF2B5EF4-FFF2-40B4-BE49-F238E27FC236}">
                <a16:creationId xmlns:a16="http://schemas.microsoft.com/office/drawing/2014/main" id="{0FEB2A74-1ACB-017B-7E8B-1736FBDA051E}"/>
              </a:ext>
            </a:extLst>
          </p:cNvPr>
          <p:cNvGraphicFramePr/>
          <p:nvPr>
            <p:extLst>
              <p:ext uri="{D42A27DB-BD31-4B8C-83A1-F6EECF244321}">
                <p14:modId xmlns:p14="http://schemas.microsoft.com/office/powerpoint/2010/main" val="2338039710"/>
              </p:ext>
            </p:extLst>
          </p:nvPr>
        </p:nvGraphicFramePr>
        <p:xfrm>
          <a:off x="682745" y="719666"/>
          <a:ext cx="6794339"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7DE17B5-1819-3187-661A-07682199DC43}"/>
              </a:ext>
            </a:extLst>
          </p:cNvPr>
          <p:cNvSpPr txBox="1"/>
          <p:nvPr/>
        </p:nvSpPr>
        <p:spPr>
          <a:xfrm>
            <a:off x="536022" y="1546766"/>
            <a:ext cx="2979420"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Jumlah Tenaga Kerja</a:t>
            </a:r>
            <a:endParaRPr lang="en-ID" sz="1600" dirty="0">
              <a:solidFill>
                <a:schemeClr val="bg1"/>
              </a:solidFill>
              <a:latin typeface="Abadi" panose="020B0604020104020204" pitchFamily="34" charset="0"/>
            </a:endParaRPr>
          </a:p>
        </p:txBody>
      </p:sp>
      <p:sp>
        <p:nvSpPr>
          <p:cNvPr id="3" name="TextBox 2">
            <a:extLst>
              <a:ext uri="{FF2B5EF4-FFF2-40B4-BE49-F238E27FC236}">
                <a16:creationId xmlns:a16="http://schemas.microsoft.com/office/drawing/2014/main" id="{362348E6-906B-EBD0-CAF2-3AE40160EAAD}"/>
              </a:ext>
            </a:extLst>
          </p:cNvPr>
          <p:cNvSpPr txBox="1"/>
          <p:nvPr/>
        </p:nvSpPr>
        <p:spPr>
          <a:xfrm>
            <a:off x="536022" y="2404997"/>
            <a:ext cx="4301845"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Pernah dihubungi sebelumnya (ya/tidak)</a:t>
            </a:r>
            <a:endParaRPr lang="en-ID" sz="1600" dirty="0">
              <a:solidFill>
                <a:schemeClr val="bg1"/>
              </a:solidFill>
              <a:latin typeface="Abadi" panose="020B0604020104020204" pitchFamily="34" charset="0"/>
            </a:endParaRPr>
          </a:p>
        </p:txBody>
      </p:sp>
      <p:sp>
        <p:nvSpPr>
          <p:cNvPr id="4" name="TextBox 3">
            <a:extLst>
              <a:ext uri="{FF2B5EF4-FFF2-40B4-BE49-F238E27FC236}">
                <a16:creationId xmlns:a16="http://schemas.microsoft.com/office/drawing/2014/main" id="{7D9D50A4-1EE7-E98E-C918-1EA5E15F6145}"/>
              </a:ext>
            </a:extLst>
          </p:cNvPr>
          <p:cNvSpPr txBox="1"/>
          <p:nvPr/>
        </p:nvSpPr>
        <p:spPr>
          <a:xfrm>
            <a:off x="536021" y="3244157"/>
            <a:ext cx="4301845"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Hasil sukses pada periode sebelumnya</a:t>
            </a:r>
            <a:endParaRPr lang="en-ID" sz="1600" dirty="0">
              <a:solidFill>
                <a:schemeClr val="bg1"/>
              </a:solidFill>
              <a:latin typeface="Abadi" panose="020B0604020104020204" pitchFamily="34" charset="0"/>
            </a:endParaRPr>
          </a:p>
        </p:txBody>
      </p:sp>
      <p:sp>
        <p:nvSpPr>
          <p:cNvPr id="6" name="TextBox 5">
            <a:extLst>
              <a:ext uri="{FF2B5EF4-FFF2-40B4-BE49-F238E27FC236}">
                <a16:creationId xmlns:a16="http://schemas.microsoft.com/office/drawing/2014/main" id="{8CB43460-84E8-2116-D1E3-5074C830686B}"/>
              </a:ext>
            </a:extLst>
          </p:cNvPr>
          <p:cNvSpPr txBox="1"/>
          <p:nvPr/>
        </p:nvSpPr>
        <p:spPr>
          <a:xfrm>
            <a:off x="536021" y="4145857"/>
            <a:ext cx="4301845"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Kontak via telepon rumah/kantor</a:t>
            </a:r>
            <a:endParaRPr lang="en-ID" sz="1600" dirty="0">
              <a:solidFill>
                <a:schemeClr val="bg1"/>
              </a:solidFill>
              <a:latin typeface="Abadi" panose="020B0604020104020204" pitchFamily="34" charset="0"/>
            </a:endParaRPr>
          </a:p>
        </p:txBody>
      </p:sp>
      <p:sp>
        <p:nvSpPr>
          <p:cNvPr id="7" name="TextBox 6">
            <a:extLst>
              <a:ext uri="{FF2B5EF4-FFF2-40B4-BE49-F238E27FC236}">
                <a16:creationId xmlns:a16="http://schemas.microsoft.com/office/drawing/2014/main" id="{6B211699-8E11-9B6F-4BEA-F856430C6497}"/>
              </a:ext>
            </a:extLst>
          </p:cNvPr>
          <p:cNvSpPr txBox="1"/>
          <p:nvPr/>
        </p:nvSpPr>
        <p:spPr>
          <a:xfrm>
            <a:off x="536021" y="5060257"/>
            <a:ext cx="4301845" cy="338554"/>
          </a:xfrm>
          <a:prstGeom prst="rect">
            <a:avLst/>
          </a:prstGeom>
          <a:noFill/>
        </p:spPr>
        <p:txBody>
          <a:bodyPr wrap="square" rtlCol="0">
            <a:spAutoFit/>
          </a:bodyPr>
          <a:lstStyle/>
          <a:p>
            <a:r>
              <a:rPr lang="id-ID" sz="1600" dirty="0">
                <a:solidFill>
                  <a:schemeClr val="bg1"/>
                </a:solidFill>
                <a:latin typeface="Abadi" panose="020B0604020104020204" pitchFamily="34" charset="0"/>
              </a:rPr>
              <a:t>Jumlah kontak pada periode sebelumnya</a:t>
            </a:r>
            <a:endParaRPr lang="en-ID" sz="1600" dirty="0">
              <a:solidFill>
                <a:schemeClr val="bg1"/>
              </a:solidFill>
              <a:latin typeface="Abadi" panose="020B0604020104020204" pitchFamily="34" charset="0"/>
            </a:endParaRPr>
          </a:p>
        </p:txBody>
      </p:sp>
      <p:cxnSp>
        <p:nvCxnSpPr>
          <p:cNvPr id="9" name="Straight Connector 8">
            <a:extLst>
              <a:ext uri="{FF2B5EF4-FFF2-40B4-BE49-F238E27FC236}">
                <a16:creationId xmlns:a16="http://schemas.microsoft.com/office/drawing/2014/main" id="{D019AE87-17C8-46FD-17EA-349E52B02E37}"/>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22D221EE-AA0B-35EF-584C-2DDDBC772006}"/>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14</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3043449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F410FB9C-FBA0-5DF5-3FC0-DABA834B17B2}"/>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B80A139-7A65-94AD-99EB-504BBC7880A6}"/>
              </a:ext>
            </a:extLst>
          </p:cNvPr>
          <p:cNvSpPr txBox="1"/>
          <p:nvPr/>
        </p:nvSpPr>
        <p:spPr>
          <a:xfrm>
            <a:off x="563880" y="594359"/>
            <a:ext cx="7840242" cy="461665"/>
          </a:xfrm>
          <a:prstGeom prst="rect">
            <a:avLst/>
          </a:prstGeom>
          <a:noFill/>
        </p:spPr>
        <p:txBody>
          <a:bodyPr wrap="square" rtlCol="0">
            <a:spAutoFit/>
          </a:bodyPr>
          <a:lstStyle/>
          <a:p>
            <a:r>
              <a:rPr lang="id-ID" sz="2400" b="1" dirty="0" err="1">
                <a:solidFill>
                  <a:schemeClr val="bg1"/>
                </a:solidFill>
                <a:latin typeface="Poppins" panose="00000500000000000000" pitchFamily="2" charset="0"/>
                <a:cs typeface="Poppins" panose="00000500000000000000" pitchFamily="2" charset="0"/>
              </a:rPr>
              <a:t>Feature</a:t>
            </a:r>
            <a:r>
              <a:rPr lang="id-ID" sz="2400" b="1" dirty="0">
                <a:solidFill>
                  <a:schemeClr val="bg1"/>
                </a:solidFill>
                <a:latin typeface="Poppins" panose="00000500000000000000" pitchFamily="2" charset="0"/>
                <a:cs typeface="Poppins" panose="00000500000000000000" pitchFamily="2" charset="0"/>
              </a:rPr>
              <a:t> </a:t>
            </a:r>
            <a:r>
              <a:rPr lang="id-ID" sz="2400" b="1" dirty="0" err="1">
                <a:solidFill>
                  <a:schemeClr val="bg1"/>
                </a:solidFill>
                <a:latin typeface="Poppins" panose="00000500000000000000" pitchFamily="2" charset="0"/>
                <a:cs typeface="Poppins" panose="00000500000000000000" pitchFamily="2" charset="0"/>
              </a:rPr>
              <a:t>Interpretations</a:t>
            </a:r>
            <a:endParaRPr lang="en-ID" sz="2400" b="1" dirty="0">
              <a:solidFill>
                <a:schemeClr val="bg1"/>
              </a:solidFill>
              <a:latin typeface="Poppins" panose="00000500000000000000" pitchFamily="2" charset="0"/>
              <a:cs typeface="Poppins" panose="00000500000000000000" pitchFamily="2" charset="0"/>
            </a:endParaRPr>
          </a:p>
        </p:txBody>
      </p:sp>
      <p:cxnSp>
        <p:nvCxnSpPr>
          <p:cNvPr id="17" name="Straight Connector 16">
            <a:extLst>
              <a:ext uri="{FF2B5EF4-FFF2-40B4-BE49-F238E27FC236}">
                <a16:creationId xmlns:a16="http://schemas.microsoft.com/office/drawing/2014/main" id="{E9ABA072-3D6C-0862-1A94-7DFA5CA9B1CF}"/>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6676E576-8F6C-5CB7-57C6-C220786963C5}"/>
              </a:ext>
            </a:extLst>
          </p:cNvPr>
          <p:cNvSpPr txBox="1"/>
          <p:nvPr/>
        </p:nvSpPr>
        <p:spPr>
          <a:xfrm>
            <a:off x="595810" y="1397675"/>
            <a:ext cx="9513390" cy="2031325"/>
          </a:xfrm>
          <a:prstGeom prst="rect">
            <a:avLst/>
          </a:prstGeom>
          <a:noFill/>
        </p:spPr>
        <p:txBody>
          <a:bodyPr wrap="square" rtlCol="0">
            <a:spAutoFit/>
          </a:bodyPr>
          <a:lstStyle/>
          <a:p>
            <a:pPr marL="285750" indent="-285750">
              <a:buFont typeface="Wingdings" panose="05000000000000000000" pitchFamily="2" charset="2"/>
              <a:buChar char="q"/>
            </a:pPr>
            <a:r>
              <a:rPr lang="id-ID" b="1" dirty="0">
                <a:solidFill>
                  <a:schemeClr val="bg1"/>
                </a:solidFill>
                <a:latin typeface="Poppins" panose="00000500000000000000" pitchFamily="2" charset="0"/>
                <a:cs typeface="Poppins" panose="00000500000000000000" pitchFamily="2" charset="0"/>
              </a:rPr>
              <a:t>Jumlah Tenaga Kerja</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Indikator ekonomi makro berupa rata-rata jumlah tenaga kerja, mencerminkan kondisi pasar kerja secara umum dan dapat dikaitkan dengan daya beli masyarakat.</a:t>
            </a:r>
          </a:p>
          <a:p>
            <a:pPr marL="742950" lvl="1" indent="-285750">
              <a:buFont typeface="Wingdings" panose="05000000000000000000" pitchFamily="2" charset="2"/>
              <a:buChar char="§"/>
            </a:pPr>
            <a:r>
              <a:rPr lang="id-ID" dirty="0" err="1">
                <a:solidFill>
                  <a:schemeClr val="bg1"/>
                </a:solidFill>
                <a:latin typeface="Poppins" panose="00000500000000000000" pitchFamily="2" charset="0"/>
                <a:cs typeface="Poppins" panose="00000500000000000000" pitchFamily="2" charset="0"/>
              </a:rPr>
              <a:t>Odds</a:t>
            </a:r>
            <a:r>
              <a:rPr lang="id-ID" dirty="0">
                <a:solidFill>
                  <a:schemeClr val="bg1"/>
                </a:solidFill>
                <a:latin typeface="Poppins" panose="00000500000000000000" pitchFamily="2" charset="0"/>
                <a:cs typeface="Poppins" panose="00000500000000000000" pitchFamily="2" charset="0"/>
              </a:rPr>
              <a:t> </a:t>
            </a:r>
            <a:r>
              <a:rPr lang="id-ID" dirty="0" err="1">
                <a:solidFill>
                  <a:schemeClr val="bg1"/>
                </a:solidFill>
                <a:latin typeface="Poppins" panose="00000500000000000000" pitchFamily="2" charset="0"/>
                <a:cs typeface="Poppins" panose="00000500000000000000" pitchFamily="2" charset="0"/>
              </a:rPr>
              <a:t>Ratio</a:t>
            </a:r>
            <a:r>
              <a:rPr lang="id-ID" dirty="0">
                <a:solidFill>
                  <a:schemeClr val="bg1"/>
                </a:solidFill>
                <a:latin typeface="Poppins" panose="00000500000000000000" pitchFamily="2" charset="0"/>
                <a:cs typeface="Poppins" panose="00000500000000000000" pitchFamily="2" charset="0"/>
              </a:rPr>
              <a:t> per 1 unit = 0.99, Artinya s</a:t>
            </a:r>
            <a:r>
              <a:rPr lang="fi-FI" dirty="0">
                <a:solidFill>
                  <a:schemeClr val="bg1"/>
                </a:solidFill>
                <a:latin typeface="Poppins" panose="00000500000000000000" pitchFamily="2" charset="0"/>
                <a:cs typeface="Poppins" panose="00000500000000000000" pitchFamily="2" charset="0"/>
              </a:rPr>
              <a:t>etiap kenaikan 1 unit rata-rata tenaga kerja, </a:t>
            </a:r>
            <a:r>
              <a:rPr lang="fi-FI" i="1" dirty="0">
                <a:solidFill>
                  <a:schemeClr val="bg1"/>
                </a:solidFill>
                <a:latin typeface="Poppins" panose="00000500000000000000" pitchFamily="2" charset="0"/>
                <a:cs typeface="Poppins" panose="00000500000000000000" pitchFamily="2" charset="0"/>
              </a:rPr>
              <a:t>odds konversi </a:t>
            </a:r>
            <a:r>
              <a:rPr lang="fi-FI" dirty="0">
                <a:solidFill>
                  <a:schemeClr val="bg1"/>
                </a:solidFill>
                <a:latin typeface="Poppins" panose="00000500000000000000" pitchFamily="2" charset="0"/>
                <a:cs typeface="Poppins" panose="00000500000000000000" pitchFamily="2" charset="0"/>
              </a:rPr>
              <a:t>menurun sekitar 1%</a:t>
            </a:r>
            <a:r>
              <a:rPr lang="id-ID" dirty="0">
                <a:solidFill>
                  <a:schemeClr val="bg1"/>
                </a:solidFill>
                <a:latin typeface="Poppins" panose="00000500000000000000" pitchFamily="2" charset="0"/>
                <a:cs typeface="Poppins" panose="00000500000000000000" pitchFamily="2" charset="0"/>
              </a:rPr>
              <a:t> atau jika peluang konversi awalnya 70% maka akan turun menjadi 69.8%.</a:t>
            </a:r>
          </a:p>
        </p:txBody>
      </p:sp>
      <p:sp>
        <p:nvSpPr>
          <p:cNvPr id="2" name="TextBox 1">
            <a:extLst>
              <a:ext uri="{FF2B5EF4-FFF2-40B4-BE49-F238E27FC236}">
                <a16:creationId xmlns:a16="http://schemas.microsoft.com/office/drawing/2014/main" id="{9DEE69D5-0738-D3B6-980D-84B50E97F843}"/>
              </a:ext>
            </a:extLst>
          </p:cNvPr>
          <p:cNvSpPr txBox="1"/>
          <p:nvPr/>
        </p:nvSpPr>
        <p:spPr>
          <a:xfrm>
            <a:off x="595810" y="3655199"/>
            <a:ext cx="9513390" cy="1754326"/>
          </a:xfrm>
          <a:prstGeom prst="rect">
            <a:avLst/>
          </a:prstGeom>
          <a:noFill/>
        </p:spPr>
        <p:txBody>
          <a:bodyPr wrap="square" rtlCol="0">
            <a:spAutoFit/>
          </a:bodyPr>
          <a:lstStyle/>
          <a:p>
            <a:pPr marL="285750" indent="-285750">
              <a:buFont typeface="Wingdings" panose="05000000000000000000" pitchFamily="2" charset="2"/>
              <a:buChar char="q"/>
            </a:pPr>
            <a:r>
              <a:rPr lang="id-ID" b="1" dirty="0">
                <a:solidFill>
                  <a:schemeClr val="bg1"/>
                </a:solidFill>
                <a:latin typeface="Poppins" panose="00000500000000000000" pitchFamily="2" charset="0"/>
                <a:cs typeface="Poppins" panose="00000500000000000000" pitchFamily="2" charset="0"/>
              </a:rPr>
              <a:t>Pernah dihubungi sebelumnya (ya/tidak)</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err="1">
                <a:solidFill>
                  <a:schemeClr val="bg1"/>
                </a:solidFill>
                <a:latin typeface="Poppins" panose="00000500000000000000" pitchFamily="2" charset="0"/>
                <a:cs typeface="Poppins" panose="00000500000000000000" pitchFamily="2" charset="0"/>
              </a:rPr>
              <a:t>Odds</a:t>
            </a:r>
            <a:r>
              <a:rPr lang="id-ID" dirty="0">
                <a:solidFill>
                  <a:schemeClr val="bg1"/>
                </a:solidFill>
                <a:latin typeface="Poppins" panose="00000500000000000000" pitchFamily="2" charset="0"/>
                <a:cs typeface="Poppins" panose="00000500000000000000" pitchFamily="2" charset="0"/>
              </a:rPr>
              <a:t> </a:t>
            </a:r>
            <a:r>
              <a:rPr lang="id-ID" dirty="0" err="1">
                <a:solidFill>
                  <a:schemeClr val="bg1"/>
                </a:solidFill>
                <a:latin typeface="Poppins" panose="00000500000000000000" pitchFamily="2" charset="0"/>
                <a:cs typeface="Poppins" panose="00000500000000000000" pitchFamily="2" charset="0"/>
              </a:rPr>
              <a:t>ratio</a:t>
            </a:r>
            <a:r>
              <a:rPr lang="id-ID" dirty="0">
                <a:solidFill>
                  <a:schemeClr val="bg1"/>
                </a:solidFill>
                <a:latin typeface="Poppins" panose="00000500000000000000" pitchFamily="2" charset="0"/>
                <a:cs typeface="Poppins" panose="00000500000000000000" pitchFamily="2" charset="0"/>
              </a:rPr>
              <a:t> ≈ 3.28</a:t>
            </a: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Nasabah yang pernah dihubungi sebelumnya punya kemungkinan konversi sekitar 3 kali lebih besar dibanding nasabah yang belum pernah dihubungi. Artinya, pengalaman kontak sebelumnya sangat membantu meningkatkan peluang berhasil.</a:t>
            </a:r>
          </a:p>
        </p:txBody>
      </p:sp>
      <p:sp>
        <p:nvSpPr>
          <p:cNvPr id="3" name="TextBox 2">
            <a:extLst>
              <a:ext uri="{FF2B5EF4-FFF2-40B4-BE49-F238E27FC236}">
                <a16:creationId xmlns:a16="http://schemas.microsoft.com/office/drawing/2014/main" id="{6179ADCE-DEA4-5DD3-4FEF-812C0ADCE13F}"/>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15</a:t>
            </a:r>
            <a:endParaRPr lang="en-ID" b="1" dirty="0">
              <a:solidFill>
                <a:schemeClr val="bg1"/>
              </a:solidFill>
              <a:latin typeface="Abadi" panose="020B0604020104020204" pitchFamily="34" charset="0"/>
              <a:cs typeface="Poppins" panose="00000500000000000000" pitchFamily="2" charset="0"/>
            </a:endParaRPr>
          </a:p>
        </p:txBody>
      </p:sp>
      <p:cxnSp>
        <p:nvCxnSpPr>
          <p:cNvPr id="4" name="Straight Connector 3">
            <a:extLst>
              <a:ext uri="{FF2B5EF4-FFF2-40B4-BE49-F238E27FC236}">
                <a16:creationId xmlns:a16="http://schemas.microsoft.com/office/drawing/2014/main" id="{156FF42A-4653-CE19-97B8-3F4C6647F82D}"/>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28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rgbClr val="211641"/>
            </a:gs>
            <a:gs pos="50000">
              <a:srgbClr val="3A1D4A"/>
            </a:gs>
            <a:gs pos="0">
              <a:srgbClr val="502453"/>
            </a:gs>
          </a:gsLst>
          <a:path path="circle">
            <a:fillToRect l="100000" b="100000"/>
          </a:path>
        </a:gradFill>
        <a:effectLst/>
      </p:bgPr>
    </p:bg>
    <p:spTree>
      <p:nvGrpSpPr>
        <p:cNvPr id="1" name="">
          <a:extLst>
            <a:ext uri="{FF2B5EF4-FFF2-40B4-BE49-F238E27FC236}">
              <a16:creationId xmlns:a16="http://schemas.microsoft.com/office/drawing/2014/main" id="{F8E8D0A8-8898-E55E-1600-2A72FF90F661}"/>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676F51A-9BE4-3F59-00FB-DD3FB0BD3B0C}"/>
              </a:ext>
            </a:extLst>
          </p:cNvPr>
          <p:cNvSpPr txBox="1"/>
          <p:nvPr/>
        </p:nvSpPr>
        <p:spPr>
          <a:xfrm>
            <a:off x="563880" y="594359"/>
            <a:ext cx="7840242" cy="461665"/>
          </a:xfrm>
          <a:prstGeom prst="rect">
            <a:avLst/>
          </a:prstGeom>
          <a:noFill/>
        </p:spPr>
        <p:txBody>
          <a:bodyPr wrap="square" rtlCol="0">
            <a:spAutoFit/>
          </a:bodyPr>
          <a:lstStyle/>
          <a:p>
            <a:r>
              <a:rPr lang="id-ID" sz="2400" b="1" dirty="0" err="1">
                <a:solidFill>
                  <a:schemeClr val="bg1"/>
                </a:solidFill>
                <a:latin typeface="Poppins" panose="00000500000000000000" pitchFamily="2" charset="0"/>
                <a:cs typeface="Poppins" panose="00000500000000000000" pitchFamily="2" charset="0"/>
              </a:rPr>
              <a:t>Feature</a:t>
            </a:r>
            <a:r>
              <a:rPr lang="id-ID" sz="2400" b="1" dirty="0">
                <a:solidFill>
                  <a:schemeClr val="bg1"/>
                </a:solidFill>
                <a:latin typeface="Poppins" panose="00000500000000000000" pitchFamily="2" charset="0"/>
                <a:cs typeface="Poppins" panose="00000500000000000000" pitchFamily="2" charset="0"/>
              </a:rPr>
              <a:t> </a:t>
            </a:r>
            <a:r>
              <a:rPr lang="id-ID" sz="2400" b="1" dirty="0" err="1">
                <a:solidFill>
                  <a:schemeClr val="bg1"/>
                </a:solidFill>
                <a:latin typeface="Poppins" panose="00000500000000000000" pitchFamily="2" charset="0"/>
                <a:cs typeface="Poppins" panose="00000500000000000000" pitchFamily="2" charset="0"/>
              </a:rPr>
              <a:t>Interpretations</a:t>
            </a:r>
            <a:endParaRPr lang="en-ID" sz="2400" b="1" dirty="0">
              <a:solidFill>
                <a:schemeClr val="bg1"/>
              </a:solidFill>
              <a:latin typeface="Poppins" panose="00000500000000000000" pitchFamily="2" charset="0"/>
              <a:cs typeface="Poppins" panose="00000500000000000000" pitchFamily="2" charset="0"/>
            </a:endParaRPr>
          </a:p>
        </p:txBody>
      </p:sp>
      <p:cxnSp>
        <p:nvCxnSpPr>
          <p:cNvPr id="17" name="Straight Connector 16">
            <a:extLst>
              <a:ext uri="{FF2B5EF4-FFF2-40B4-BE49-F238E27FC236}">
                <a16:creationId xmlns:a16="http://schemas.microsoft.com/office/drawing/2014/main" id="{F6A56728-54A4-BEDB-2E32-4C43BDED9E89}"/>
              </a:ext>
            </a:extLst>
          </p:cNvPr>
          <p:cNvCxnSpPr>
            <a:cxnSpLocks/>
          </p:cNvCxnSpPr>
          <p:nvPr/>
        </p:nvCxnSpPr>
        <p:spPr>
          <a:xfrm>
            <a:off x="563880" y="457200"/>
            <a:ext cx="11076577"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3D2BBFDF-5290-2186-2F8A-B6302477DA2A}"/>
              </a:ext>
            </a:extLst>
          </p:cNvPr>
          <p:cNvSpPr txBox="1"/>
          <p:nvPr/>
        </p:nvSpPr>
        <p:spPr>
          <a:xfrm>
            <a:off x="595810" y="1397675"/>
            <a:ext cx="9513390" cy="2031325"/>
          </a:xfrm>
          <a:prstGeom prst="rect">
            <a:avLst/>
          </a:prstGeom>
          <a:noFill/>
        </p:spPr>
        <p:txBody>
          <a:bodyPr wrap="square" rtlCol="0">
            <a:spAutoFit/>
          </a:bodyPr>
          <a:lstStyle/>
          <a:p>
            <a:pPr marL="285750" indent="-285750">
              <a:buFont typeface="Wingdings" panose="05000000000000000000" pitchFamily="2" charset="2"/>
              <a:buChar char="q"/>
            </a:pPr>
            <a:r>
              <a:rPr lang="id-ID" b="1" dirty="0">
                <a:solidFill>
                  <a:schemeClr val="bg1"/>
                </a:solidFill>
                <a:latin typeface="Poppins" panose="00000500000000000000" pitchFamily="2" charset="0"/>
                <a:cs typeface="Poppins" panose="00000500000000000000" pitchFamily="2" charset="0"/>
              </a:rPr>
              <a:t>Kontak via telepon rumah/kantor</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err="1">
                <a:solidFill>
                  <a:schemeClr val="bg1"/>
                </a:solidFill>
                <a:latin typeface="Poppins" panose="00000500000000000000" pitchFamily="2" charset="0"/>
                <a:cs typeface="Poppins" panose="00000500000000000000" pitchFamily="2" charset="0"/>
              </a:rPr>
              <a:t>Odds</a:t>
            </a:r>
            <a:r>
              <a:rPr lang="id-ID" dirty="0">
                <a:solidFill>
                  <a:schemeClr val="bg1"/>
                </a:solidFill>
                <a:latin typeface="Poppins" panose="00000500000000000000" pitchFamily="2" charset="0"/>
                <a:cs typeface="Poppins" panose="00000500000000000000" pitchFamily="2" charset="0"/>
              </a:rPr>
              <a:t> </a:t>
            </a:r>
            <a:r>
              <a:rPr lang="id-ID" dirty="0" err="1">
                <a:solidFill>
                  <a:schemeClr val="bg1"/>
                </a:solidFill>
                <a:latin typeface="Poppins" panose="00000500000000000000" pitchFamily="2" charset="0"/>
                <a:cs typeface="Poppins" panose="00000500000000000000" pitchFamily="2" charset="0"/>
              </a:rPr>
              <a:t>ratio</a:t>
            </a:r>
            <a:r>
              <a:rPr lang="id-ID" dirty="0">
                <a:solidFill>
                  <a:schemeClr val="bg1"/>
                </a:solidFill>
                <a:latin typeface="Poppins" panose="00000500000000000000" pitchFamily="2" charset="0"/>
                <a:cs typeface="Poppins" panose="00000500000000000000" pitchFamily="2" charset="0"/>
              </a:rPr>
              <a:t> ≈ 0.44</a:t>
            </a: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Kontak via telepon rumah/kantor: Jika kontak dilakukan lewat telepon rumah atau kantor, peluang berhasil konversi cenderung lebih rendah dibanding kontak lewat ponsel pribadi, sekitar setengah lebih kecil. Artinya, cara kontak ini mengurangi kemungkinan sukses dibanding metode yang lebih personal.</a:t>
            </a:r>
          </a:p>
        </p:txBody>
      </p:sp>
      <p:sp>
        <p:nvSpPr>
          <p:cNvPr id="2" name="TextBox 1">
            <a:extLst>
              <a:ext uri="{FF2B5EF4-FFF2-40B4-BE49-F238E27FC236}">
                <a16:creationId xmlns:a16="http://schemas.microsoft.com/office/drawing/2014/main" id="{6765ED28-C036-1220-84A5-75DCF6813209}"/>
              </a:ext>
            </a:extLst>
          </p:cNvPr>
          <p:cNvSpPr txBox="1"/>
          <p:nvPr/>
        </p:nvSpPr>
        <p:spPr>
          <a:xfrm>
            <a:off x="595810" y="3655199"/>
            <a:ext cx="9513390" cy="2031325"/>
          </a:xfrm>
          <a:prstGeom prst="rect">
            <a:avLst/>
          </a:prstGeom>
          <a:noFill/>
        </p:spPr>
        <p:txBody>
          <a:bodyPr wrap="square" rtlCol="0">
            <a:spAutoFit/>
          </a:bodyPr>
          <a:lstStyle/>
          <a:p>
            <a:pPr marL="285750" indent="-285750">
              <a:buFont typeface="Wingdings" panose="05000000000000000000" pitchFamily="2" charset="2"/>
              <a:buChar char="q"/>
            </a:pPr>
            <a:r>
              <a:rPr lang="id-ID" b="1" dirty="0">
                <a:solidFill>
                  <a:schemeClr val="bg1"/>
                </a:solidFill>
                <a:latin typeface="Poppins" panose="00000500000000000000" pitchFamily="2" charset="0"/>
                <a:cs typeface="Poppins" panose="00000500000000000000" pitchFamily="2" charset="0"/>
              </a:rPr>
              <a:t>Hasil Kampanye Periode Sebelumnya</a:t>
            </a:r>
            <a:endParaRPr lang="id-ID" sz="1600" b="1" dirty="0">
              <a:solidFill>
                <a:schemeClr val="bg1"/>
              </a:solidFill>
              <a:latin typeface="Poppins" panose="00000500000000000000" pitchFamily="2" charset="0"/>
              <a:cs typeface="Poppins" panose="00000500000000000000" pitchFamily="2" charset="0"/>
            </a:endParaRPr>
          </a:p>
          <a:p>
            <a:pPr marL="742950" lvl="1" indent="-285750">
              <a:buFont typeface="Wingdings" panose="05000000000000000000" pitchFamily="2" charset="2"/>
              <a:buChar char="§"/>
            </a:pPr>
            <a:r>
              <a:rPr lang="id-ID" dirty="0">
                <a:solidFill>
                  <a:schemeClr val="bg1"/>
                </a:solidFill>
                <a:latin typeface="Poppins" panose="00000500000000000000" pitchFamily="2" charset="0"/>
                <a:cs typeface="Poppins" panose="00000500000000000000" pitchFamily="2" charset="0"/>
              </a:rPr>
              <a:t>Nasabah yang sebelumnya sukses memiliki </a:t>
            </a:r>
            <a:r>
              <a:rPr lang="id-ID" dirty="0" err="1">
                <a:solidFill>
                  <a:schemeClr val="bg1"/>
                </a:solidFill>
                <a:latin typeface="Poppins" panose="00000500000000000000" pitchFamily="2" charset="0"/>
                <a:cs typeface="Poppins" panose="00000500000000000000" pitchFamily="2" charset="0"/>
              </a:rPr>
              <a:t>odds</a:t>
            </a:r>
            <a:r>
              <a:rPr lang="id-ID" dirty="0">
                <a:solidFill>
                  <a:schemeClr val="bg1"/>
                </a:solidFill>
                <a:latin typeface="Poppins" panose="00000500000000000000" pitchFamily="2" charset="0"/>
                <a:cs typeface="Poppins" panose="00000500000000000000" pitchFamily="2" charset="0"/>
              </a:rPr>
              <a:t> konversi hampir 2 kali lebih tinggi dibanding yang gagal, sedangkan nasabah yang belum pernah dikontak memiliki </a:t>
            </a:r>
            <a:r>
              <a:rPr lang="id-ID" dirty="0" err="1">
                <a:solidFill>
                  <a:schemeClr val="bg1"/>
                </a:solidFill>
                <a:latin typeface="Poppins" panose="00000500000000000000" pitchFamily="2" charset="0"/>
                <a:cs typeface="Poppins" panose="00000500000000000000" pitchFamily="2" charset="0"/>
              </a:rPr>
              <a:t>odds</a:t>
            </a:r>
            <a:r>
              <a:rPr lang="id-ID" dirty="0">
                <a:solidFill>
                  <a:schemeClr val="bg1"/>
                </a:solidFill>
                <a:latin typeface="Poppins" panose="00000500000000000000" pitchFamily="2" charset="0"/>
                <a:cs typeface="Poppins" panose="00000500000000000000" pitchFamily="2" charset="0"/>
              </a:rPr>
              <a:t> sekitar 1,5 kali lebih tinggi dibanding yang gagal. Ini menunjukkan histori kampanye memengaruhi respons: nasabah sukses sebelumnya lebih responsif, nasabah baru potensial, dan nasabah yang gagal sebelumnya membutuhkan strategi khusus.</a:t>
            </a:r>
          </a:p>
        </p:txBody>
      </p:sp>
      <p:sp>
        <p:nvSpPr>
          <p:cNvPr id="3" name="TextBox 2">
            <a:extLst>
              <a:ext uri="{FF2B5EF4-FFF2-40B4-BE49-F238E27FC236}">
                <a16:creationId xmlns:a16="http://schemas.microsoft.com/office/drawing/2014/main" id="{3D2D3197-9EF7-8F47-645A-C9E888117CE1}"/>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16</a:t>
            </a:r>
            <a:endParaRPr lang="en-ID" b="1" dirty="0">
              <a:solidFill>
                <a:schemeClr val="bg1"/>
              </a:solidFill>
              <a:latin typeface="Abadi" panose="020B0604020104020204" pitchFamily="34" charset="0"/>
              <a:cs typeface="Poppins" panose="00000500000000000000" pitchFamily="2" charset="0"/>
            </a:endParaRPr>
          </a:p>
        </p:txBody>
      </p:sp>
      <p:cxnSp>
        <p:nvCxnSpPr>
          <p:cNvPr id="4" name="Straight Connector 3">
            <a:extLst>
              <a:ext uri="{FF2B5EF4-FFF2-40B4-BE49-F238E27FC236}">
                <a16:creationId xmlns:a16="http://schemas.microsoft.com/office/drawing/2014/main" id="{5AE25BF5-55E8-ED90-F24D-DEFC74E59540}"/>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99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795575EE-E4C3-1D0F-3CA8-0606C1068D05}"/>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49DDC7A0-ED9F-4419-3D4C-59BC2147C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693778F9-B5ED-BFCF-BCB5-BD838F83492D}"/>
              </a:ext>
            </a:extLst>
          </p:cNvPr>
          <p:cNvSpPr txBox="1"/>
          <p:nvPr/>
        </p:nvSpPr>
        <p:spPr>
          <a:xfrm>
            <a:off x="2508308" y="4312472"/>
            <a:ext cx="6790373" cy="1569660"/>
          </a:xfrm>
          <a:prstGeom prst="rect">
            <a:avLst/>
          </a:prstGeom>
          <a:noFill/>
        </p:spPr>
        <p:txBody>
          <a:bodyPr wrap="square" rtlCol="0">
            <a:spAutoFit/>
          </a:bodyPr>
          <a:lstStyle/>
          <a:p>
            <a:r>
              <a:rPr lang="id-ID" sz="4800" b="1" dirty="0" err="1">
                <a:solidFill>
                  <a:schemeClr val="bg1"/>
                </a:solidFill>
                <a:latin typeface="Poppins" panose="00000500000000000000" pitchFamily="2" charset="0"/>
                <a:cs typeface="Poppins" panose="00000500000000000000" pitchFamily="2" charset="0"/>
              </a:rPr>
              <a:t>Conclusions</a:t>
            </a:r>
            <a:r>
              <a:rPr lang="id-ID" sz="4800" b="1" dirty="0">
                <a:solidFill>
                  <a:schemeClr val="bg1"/>
                </a:solidFill>
                <a:latin typeface="Poppins" panose="00000500000000000000" pitchFamily="2" charset="0"/>
                <a:cs typeface="Poppins" panose="00000500000000000000" pitchFamily="2" charset="0"/>
              </a:rPr>
              <a:t> &amp;</a:t>
            </a:r>
          </a:p>
          <a:p>
            <a:r>
              <a:rPr lang="id-ID" sz="4800" b="1" dirty="0" err="1">
                <a:solidFill>
                  <a:schemeClr val="bg1"/>
                </a:solidFill>
                <a:latin typeface="Poppins" panose="00000500000000000000" pitchFamily="2" charset="0"/>
                <a:cs typeface="Poppins" panose="00000500000000000000" pitchFamily="2" charset="0"/>
              </a:rPr>
              <a:t>Recommendations</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1B859321-BE5D-E380-259C-159091B2781D}"/>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365ED021-C259-0F5D-DB91-A974D6916A64}"/>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01ED43C9-18E6-116E-1373-0031F8D37A89}"/>
              </a:ext>
            </a:extLst>
          </p:cNvPr>
          <p:cNvSpPr txBox="1"/>
          <p:nvPr/>
        </p:nvSpPr>
        <p:spPr>
          <a:xfrm>
            <a:off x="724909" y="4533552"/>
            <a:ext cx="1360903" cy="1200329"/>
          </a:xfrm>
          <a:prstGeom prst="rect">
            <a:avLst/>
          </a:prstGeom>
          <a:noFill/>
        </p:spPr>
        <p:txBody>
          <a:bodyPr wrap="square" rtlCol="0">
            <a:spAutoFit/>
          </a:bodyPr>
          <a:lstStyle/>
          <a:p>
            <a:pPr algn="ctr"/>
            <a:r>
              <a:rPr lang="id-ID" sz="7200" b="1" dirty="0">
                <a:solidFill>
                  <a:schemeClr val="bg1"/>
                </a:solidFill>
                <a:latin typeface="Abadi" panose="020B0604020104020204" pitchFamily="34" charset="0"/>
                <a:cs typeface="Poppins" panose="00000500000000000000" pitchFamily="2" charset="0"/>
              </a:rPr>
              <a:t>05</a:t>
            </a:r>
            <a:endParaRPr lang="en-ID" sz="7200" b="1" dirty="0">
              <a:solidFill>
                <a:schemeClr val="bg1"/>
              </a:solidFill>
              <a:latin typeface="Abadi" panose="020B0604020104020204" pitchFamily="34" charset="0"/>
              <a:cs typeface="Poppins" panose="00000500000000000000" pitchFamily="2" charset="0"/>
            </a:endParaRPr>
          </a:p>
        </p:txBody>
      </p:sp>
      <p:cxnSp>
        <p:nvCxnSpPr>
          <p:cNvPr id="3" name="Straight Connector 2">
            <a:extLst>
              <a:ext uri="{FF2B5EF4-FFF2-40B4-BE49-F238E27FC236}">
                <a16:creationId xmlns:a16="http://schemas.microsoft.com/office/drawing/2014/main" id="{115F742B-336B-7916-03CD-6B3E1E74C02B}"/>
              </a:ext>
            </a:extLst>
          </p:cNvPr>
          <p:cNvCxnSpPr>
            <a:cxnSpLocks/>
          </p:cNvCxnSpPr>
          <p:nvPr/>
        </p:nvCxnSpPr>
        <p:spPr>
          <a:xfrm>
            <a:off x="2226644" y="4497137"/>
            <a:ext cx="0" cy="1273161"/>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47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01556CAA-ECFB-CF7B-5CCB-0419BE22664D}"/>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26BA0F0-C1C7-4A77-2C6C-219D911C86A0}"/>
              </a:ext>
            </a:extLst>
          </p:cNvPr>
          <p:cNvSpPr/>
          <p:nvPr/>
        </p:nvSpPr>
        <p:spPr>
          <a:xfrm>
            <a:off x="548640" y="1423310"/>
            <a:ext cx="5382260" cy="2267857"/>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BE4A3A19-2851-761C-0496-442C350C0082}"/>
              </a:ext>
            </a:extLst>
          </p:cNvPr>
          <p:cNvSpPr txBox="1"/>
          <p:nvPr/>
        </p:nvSpPr>
        <p:spPr>
          <a:xfrm>
            <a:off x="6667372" y="1651647"/>
            <a:ext cx="4569720" cy="1077218"/>
          </a:xfrm>
          <a:prstGeom prst="rect">
            <a:avLst/>
          </a:prstGeom>
          <a:noFill/>
        </p:spPr>
        <p:txBody>
          <a:bodyPr wrap="square" rtlCol="0">
            <a:spAutoFit/>
          </a:bodyPr>
          <a:lstStyle/>
          <a:p>
            <a:r>
              <a:rPr lang="id-ID" sz="1600" dirty="0">
                <a:solidFill>
                  <a:schemeClr val="bg1"/>
                </a:solidFill>
                <a:latin typeface="Abadi" panose="020B0604020104020204" pitchFamily="34" charset="0"/>
              </a:rPr>
              <a:t>Direkomendasikan untuk membuat segmentasi kampanye berdasarkan profil nasabah dan memprioritaskan nasabah potensial untuk meningkatkan peluang konversi</a:t>
            </a:r>
            <a:endParaRPr lang="en-ID" sz="1600" dirty="0">
              <a:solidFill>
                <a:schemeClr val="bg1"/>
              </a:solidFill>
              <a:latin typeface="Abadi" panose="020B0604020104020204" pitchFamily="34" charset="0"/>
            </a:endParaRPr>
          </a:p>
        </p:txBody>
      </p:sp>
      <p:sp>
        <p:nvSpPr>
          <p:cNvPr id="11" name="TextBox 10">
            <a:extLst>
              <a:ext uri="{FF2B5EF4-FFF2-40B4-BE49-F238E27FC236}">
                <a16:creationId xmlns:a16="http://schemas.microsoft.com/office/drawing/2014/main" id="{CD2B7CAD-D542-1410-1F3A-036E06B252A4}"/>
              </a:ext>
            </a:extLst>
          </p:cNvPr>
          <p:cNvSpPr txBox="1"/>
          <p:nvPr/>
        </p:nvSpPr>
        <p:spPr>
          <a:xfrm>
            <a:off x="3752850" y="856419"/>
            <a:ext cx="4686300"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Untuk Tim </a:t>
            </a:r>
            <a:r>
              <a:rPr lang="id-ID" sz="1600" dirty="0" err="1">
                <a:solidFill>
                  <a:schemeClr val="bg1"/>
                </a:solidFill>
                <a:latin typeface="Abadi" panose="020B0604020104020204" pitchFamily="34" charset="0"/>
              </a:rPr>
              <a:t>Marketing</a:t>
            </a:r>
            <a:r>
              <a:rPr lang="id-ID" sz="1600" dirty="0">
                <a:solidFill>
                  <a:schemeClr val="bg1"/>
                </a:solidFill>
                <a:latin typeface="Abadi" panose="020B0604020104020204" pitchFamily="34" charset="0"/>
              </a:rPr>
              <a:t> Bank Portugal A (</a:t>
            </a:r>
            <a:r>
              <a:rPr lang="id-ID" sz="1600" dirty="0" err="1">
                <a:solidFill>
                  <a:schemeClr val="bg1"/>
                </a:solidFill>
                <a:latin typeface="Abadi" panose="020B0604020104020204" pitchFamily="34" charset="0"/>
              </a:rPr>
              <a:t>Stakeholder</a:t>
            </a:r>
            <a:r>
              <a:rPr lang="id-ID" sz="1600" dirty="0">
                <a:solidFill>
                  <a:schemeClr val="bg1"/>
                </a:solidFill>
                <a:latin typeface="Abadi" panose="020B0604020104020204" pitchFamily="34" charset="0"/>
              </a:rPr>
              <a:t>) </a:t>
            </a:r>
          </a:p>
        </p:txBody>
      </p:sp>
      <p:sp>
        <p:nvSpPr>
          <p:cNvPr id="22" name="Rectangle: Rounded Corners 21">
            <a:extLst>
              <a:ext uri="{FF2B5EF4-FFF2-40B4-BE49-F238E27FC236}">
                <a16:creationId xmlns:a16="http://schemas.microsoft.com/office/drawing/2014/main" id="{4CA14995-2CDB-724D-4595-95A1CD5E0ACB}"/>
              </a:ext>
            </a:extLst>
          </p:cNvPr>
          <p:cNvSpPr/>
          <p:nvPr/>
        </p:nvSpPr>
        <p:spPr>
          <a:xfrm>
            <a:off x="609598" y="269404"/>
            <a:ext cx="11017070" cy="697232"/>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2800" b="1" dirty="0">
                <a:solidFill>
                  <a:schemeClr val="bg1"/>
                </a:solidFill>
                <a:latin typeface="Poppins" panose="00000500000000000000" pitchFamily="2" charset="0"/>
                <a:cs typeface="Poppins" panose="00000500000000000000" pitchFamily="2" charset="0"/>
              </a:rPr>
              <a:t>Kesimpulan &amp; </a:t>
            </a:r>
            <a:r>
              <a:rPr lang="id-ID" sz="2800" b="1" dirty="0">
                <a:solidFill>
                  <a:srgbClr val="FFC000"/>
                </a:solidFill>
                <a:latin typeface="Poppins" panose="00000500000000000000" pitchFamily="2" charset="0"/>
                <a:cs typeface="Poppins" panose="00000500000000000000" pitchFamily="2" charset="0"/>
              </a:rPr>
              <a:t>Rekomendasi</a:t>
            </a:r>
            <a:endParaRPr lang="en-ID" sz="2800" b="1" dirty="0">
              <a:solidFill>
                <a:srgbClr val="FFC000"/>
              </a:solidFill>
              <a:latin typeface="Poppins" panose="00000500000000000000" pitchFamily="2" charset="0"/>
              <a:cs typeface="Poppins" panose="00000500000000000000" pitchFamily="2" charset="0"/>
            </a:endParaRPr>
          </a:p>
        </p:txBody>
      </p:sp>
      <p:sp>
        <p:nvSpPr>
          <p:cNvPr id="23" name="Rectangle: Rounded Corners 22">
            <a:extLst>
              <a:ext uri="{FF2B5EF4-FFF2-40B4-BE49-F238E27FC236}">
                <a16:creationId xmlns:a16="http://schemas.microsoft.com/office/drawing/2014/main" id="{06F7F1AA-8AFF-379D-F0A9-C545671D51D5}"/>
              </a:ext>
            </a:extLst>
          </p:cNvPr>
          <p:cNvSpPr/>
          <p:nvPr/>
        </p:nvSpPr>
        <p:spPr>
          <a:xfrm>
            <a:off x="6261102" y="1423310"/>
            <a:ext cx="5382260" cy="2267857"/>
          </a:xfrm>
          <a:prstGeom prst="roundRect">
            <a:avLst>
              <a:gd name="adj" fmla="val 5317"/>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4" name="TextBox 7">
            <a:extLst>
              <a:ext uri="{FF2B5EF4-FFF2-40B4-BE49-F238E27FC236}">
                <a16:creationId xmlns:a16="http://schemas.microsoft.com/office/drawing/2014/main" id="{1FD3435C-F921-5F91-035D-C0E9A49A6ABA}"/>
              </a:ext>
            </a:extLst>
          </p:cNvPr>
          <p:cNvSpPr txBox="1"/>
          <p:nvPr/>
        </p:nvSpPr>
        <p:spPr>
          <a:xfrm>
            <a:off x="909058" y="1651647"/>
            <a:ext cx="3662942" cy="1637243"/>
          </a:xfrm>
          <a:prstGeom prst="rect">
            <a:avLst/>
          </a:prstGeom>
        </p:spPr>
        <p:txBody>
          <a:bodyPr wrap="square" lIns="0" tIns="0" rIns="0" bIns="0" rtlCol="0" anchor="t">
            <a:spAutoFit/>
          </a:bodyPr>
          <a:lstStyle/>
          <a:p>
            <a:pPr algn="just">
              <a:lnSpc>
                <a:spcPts val="2565"/>
              </a:lnSpc>
            </a:pPr>
            <a:r>
              <a:rPr lang="en-US" sz="1600" spc="114" dirty="0" err="1">
                <a:solidFill>
                  <a:schemeClr val="bg1"/>
                </a:solidFill>
                <a:latin typeface="Abadi" panose="020B0604020104020204" pitchFamily="34" charset="0"/>
                <a:ea typeface="Public Sans Medium"/>
                <a:cs typeface="Public Sans Medium"/>
                <a:sym typeface="Public Sans Medium"/>
              </a:rPr>
              <a:t>Profil</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nasabah</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potensial</a:t>
            </a:r>
            <a:r>
              <a:rPr lang="en-US" sz="1600" spc="114" dirty="0">
                <a:solidFill>
                  <a:schemeClr val="bg1"/>
                </a:solidFill>
                <a:latin typeface="Abadi" panose="020B0604020104020204" pitchFamily="34" charset="0"/>
                <a:ea typeface="Public Sans Medium"/>
                <a:cs typeface="Public Sans Medium"/>
                <a:sym typeface="Public Sans Medium"/>
              </a:rPr>
              <a:t>:</a:t>
            </a:r>
          </a:p>
          <a:p>
            <a:pPr marL="410211" lvl="1" indent="-205106" algn="just">
              <a:lnSpc>
                <a:spcPts val="2565"/>
              </a:lnSpc>
              <a:buFont typeface="Arial"/>
              <a:buChar char="•"/>
            </a:pPr>
            <a:r>
              <a:rPr lang="en-US" sz="1600" spc="114" dirty="0" err="1">
                <a:solidFill>
                  <a:schemeClr val="bg1"/>
                </a:solidFill>
                <a:latin typeface="Abadi" panose="020B0604020104020204" pitchFamily="34" charset="0"/>
                <a:ea typeface="Public Sans Medium"/>
                <a:cs typeface="Public Sans Medium"/>
                <a:sym typeface="Public Sans Medium"/>
              </a:rPr>
              <a:t>Berusia</a:t>
            </a:r>
            <a:r>
              <a:rPr lang="en-US" sz="1600" spc="114" dirty="0">
                <a:solidFill>
                  <a:schemeClr val="bg1"/>
                </a:solidFill>
                <a:latin typeface="Abadi" panose="020B0604020104020204" pitchFamily="34" charset="0"/>
                <a:ea typeface="Public Sans Medium"/>
                <a:cs typeface="Public Sans Medium"/>
                <a:sym typeface="Public Sans Medium"/>
              </a:rPr>
              <a:t> 25-34 </a:t>
            </a:r>
            <a:r>
              <a:rPr lang="en-US" sz="1600" spc="114" dirty="0" err="1">
                <a:solidFill>
                  <a:schemeClr val="bg1"/>
                </a:solidFill>
                <a:latin typeface="Abadi" panose="020B0604020104020204" pitchFamily="34" charset="0"/>
                <a:ea typeface="Public Sans Medium"/>
                <a:cs typeface="Public Sans Medium"/>
                <a:sym typeface="Public Sans Medium"/>
              </a:rPr>
              <a:t>tahun</a:t>
            </a:r>
            <a:endParaRPr lang="en-US" sz="1600" spc="114" dirty="0">
              <a:solidFill>
                <a:schemeClr val="bg1"/>
              </a:solidFill>
              <a:latin typeface="Abadi" panose="020B0604020104020204" pitchFamily="34" charset="0"/>
              <a:ea typeface="Public Sans Medium"/>
              <a:cs typeface="Public Sans Medium"/>
              <a:sym typeface="Public Sans Medium"/>
            </a:endParaRPr>
          </a:p>
          <a:p>
            <a:pPr marL="410211" lvl="1" indent="-205106" algn="just">
              <a:lnSpc>
                <a:spcPts val="2565"/>
              </a:lnSpc>
              <a:buFont typeface="Arial"/>
              <a:buChar char="•"/>
            </a:pPr>
            <a:r>
              <a:rPr lang="en-US" sz="1600" spc="114" dirty="0" err="1">
                <a:solidFill>
                  <a:schemeClr val="bg1"/>
                </a:solidFill>
                <a:latin typeface="Abadi" panose="020B0604020104020204" pitchFamily="34" charset="0"/>
                <a:ea typeface="Public Sans Medium"/>
                <a:cs typeface="Public Sans Medium"/>
                <a:sym typeface="Public Sans Medium"/>
              </a:rPr>
              <a:t>Berpendidikan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tinggi</a:t>
            </a:r>
            <a:endParaRPr lang="en-US" sz="1600" spc="114" dirty="0">
              <a:solidFill>
                <a:schemeClr val="bg1"/>
              </a:solidFill>
              <a:latin typeface="Abadi" panose="020B0604020104020204" pitchFamily="34" charset="0"/>
              <a:ea typeface="Public Sans Medium"/>
              <a:cs typeface="Public Sans Medium"/>
              <a:sym typeface="Public Sans Medium"/>
            </a:endParaRPr>
          </a:p>
          <a:p>
            <a:pPr marL="410211" lvl="1" indent="-205106" algn="just">
              <a:lnSpc>
                <a:spcPts val="2565"/>
              </a:lnSpc>
              <a:buFont typeface="Arial"/>
              <a:buChar char="•"/>
            </a:pPr>
            <a:r>
              <a:rPr lang="en-US" sz="1600" spc="114" dirty="0">
                <a:solidFill>
                  <a:schemeClr val="bg1"/>
                </a:solidFill>
                <a:latin typeface="Abadi" panose="020B0604020104020204" pitchFamily="34" charset="0"/>
                <a:ea typeface="Public Sans Medium"/>
                <a:cs typeface="Public Sans Medium"/>
                <a:sym typeface="Public Sans Medium"/>
              </a:rPr>
              <a:t>Tidak </a:t>
            </a:r>
            <a:r>
              <a:rPr lang="en-US" sz="1600" spc="114" dirty="0" err="1">
                <a:solidFill>
                  <a:schemeClr val="bg1"/>
                </a:solidFill>
                <a:latin typeface="Abadi" panose="020B0604020104020204" pitchFamily="34" charset="0"/>
                <a:ea typeface="Public Sans Medium"/>
                <a:cs typeface="Public Sans Medium"/>
                <a:sym typeface="Public Sans Medium"/>
              </a:rPr>
              <a:t>memiliki</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pinjaman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pribadi</a:t>
            </a:r>
            <a:endParaRPr lang="en-US" sz="1600" spc="114" dirty="0">
              <a:solidFill>
                <a:schemeClr val="bg1"/>
              </a:solidFill>
              <a:latin typeface="Abadi" panose="020B0604020104020204" pitchFamily="34" charset="0"/>
              <a:ea typeface="Public Sans Medium"/>
              <a:cs typeface="Public Sans Medium"/>
              <a:sym typeface="Public Sans Medium"/>
            </a:endParaRPr>
          </a:p>
          <a:p>
            <a:pPr marL="410211" lvl="1" indent="-205106" algn="just">
              <a:lnSpc>
                <a:spcPts val="2565"/>
              </a:lnSpc>
              <a:buFont typeface="Arial"/>
              <a:buChar char="•"/>
            </a:pPr>
            <a:r>
              <a:rPr lang="en-US" sz="1600" u="none" spc="114" dirty="0" err="1">
                <a:solidFill>
                  <a:schemeClr val="bg1"/>
                </a:solidFill>
                <a:latin typeface="Abadi" panose="020B0604020104020204" pitchFamily="34" charset="0"/>
                <a:ea typeface="Public Sans Medium"/>
                <a:cs typeface="Public Sans Medium"/>
                <a:sym typeface="Public Sans Medium"/>
              </a:rPr>
              <a:t>Berstatus</a:t>
            </a:r>
            <a:r>
              <a:rPr lang="en-US" sz="1600" u="none" spc="114" dirty="0">
                <a:solidFill>
                  <a:schemeClr val="bg1"/>
                </a:solidFill>
                <a:latin typeface="Abadi" panose="020B0604020104020204" pitchFamily="34" charset="0"/>
                <a:ea typeface="Public Sans Medium"/>
                <a:cs typeface="Public Sans Medium"/>
                <a:sym typeface="Public Sans Medium"/>
              </a:rPr>
              <a:t> </a:t>
            </a:r>
            <a:r>
              <a:rPr lang="en-US" sz="1600" i="1" u="none" spc="114" dirty="0">
                <a:solidFill>
                  <a:schemeClr val="bg1"/>
                </a:solidFill>
                <a:latin typeface="Abadi" panose="020B0604020104020204" pitchFamily="34" charset="0"/>
                <a:ea typeface="Public Sans Medium Italics"/>
                <a:cs typeface="Public Sans Medium Italics"/>
                <a:sym typeface="Public Sans Medium Italics"/>
              </a:rPr>
              <a:t>single</a:t>
            </a:r>
          </a:p>
        </p:txBody>
      </p:sp>
      <p:sp>
        <p:nvSpPr>
          <p:cNvPr id="25" name="Rectangle: Rounded Corners 24">
            <a:extLst>
              <a:ext uri="{FF2B5EF4-FFF2-40B4-BE49-F238E27FC236}">
                <a16:creationId xmlns:a16="http://schemas.microsoft.com/office/drawing/2014/main" id="{A7DC7D7C-C243-3681-ABF8-76FEF561380F}"/>
              </a:ext>
            </a:extLst>
          </p:cNvPr>
          <p:cNvSpPr/>
          <p:nvPr/>
        </p:nvSpPr>
        <p:spPr>
          <a:xfrm>
            <a:off x="548640" y="3919504"/>
            <a:ext cx="5382260" cy="2267857"/>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6" name="Rectangle: Rounded Corners 25">
            <a:extLst>
              <a:ext uri="{FF2B5EF4-FFF2-40B4-BE49-F238E27FC236}">
                <a16:creationId xmlns:a16="http://schemas.microsoft.com/office/drawing/2014/main" id="{E1D9E52E-F0ED-9086-2B25-9971D35C024C}"/>
              </a:ext>
            </a:extLst>
          </p:cNvPr>
          <p:cNvSpPr/>
          <p:nvPr/>
        </p:nvSpPr>
        <p:spPr>
          <a:xfrm>
            <a:off x="6261102" y="3919504"/>
            <a:ext cx="5382260" cy="2267857"/>
          </a:xfrm>
          <a:prstGeom prst="roundRect">
            <a:avLst>
              <a:gd name="adj" fmla="val 5317"/>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D111C397-C9DA-9670-1FFB-7FF482F4C415}"/>
              </a:ext>
            </a:extLst>
          </p:cNvPr>
          <p:cNvSpPr txBox="1"/>
          <p:nvPr/>
        </p:nvSpPr>
        <p:spPr>
          <a:xfrm>
            <a:off x="6667372" y="4074982"/>
            <a:ext cx="4569720" cy="1323439"/>
          </a:xfrm>
          <a:prstGeom prst="rect">
            <a:avLst/>
          </a:prstGeom>
          <a:noFill/>
        </p:spPr>
        <p:txBody>
          <a:bodyPr wrap="square" rtlCol="0">
            <a:spAutoFit/>
          </a:bodyPr>
          <a:lstStyle/>
          <a:p>
            <a:r>
              <a:rPr lang="id-ID" sz="1600" dirty="0">
                <a:solidFill>
                  <a:schemeClr val="bg1"/>
                </a:solidFill>
                <a:latin typeface="Abadi" panose="020B0604020104020204" pitchFamily="34" charset="0"/>
              </a:rPr>
              <a:t>Gunakan ponsel pribadi sebagai media utama untuk </a:t>
            </a:r>
            <a:r>
              <a:rPr lang="id-ID" sz="1600" dirty="0" err="1">
                <a:solidFill>
                  <a:schemeClr val="bg1"/>
                </a:solidFill>
                <a:latin typeface="Abadi" panose="020B0604020104020204" pitchFamily="34" charset="0"/>
              </a:rPr>
              <a:t>telemarketing</a:t>
            </a:r>
            <a:r>
              <a:rPr lang="id-ID" sz="1600" dirty="0">
                <a:solidFill>
                  <a:schemeClr val="bg1"/>
                </a:solidFill>
                <a:latin typeface="Abadi" panose="020B0604020104020204" pitchFamily="34" charset="0"/>
              </a:rPr>
              <a:t> karena terbukti lebih efektif dan personal. Kurangi penggunaan telepon kantor/rumah karena menurunkan peluang konversi secara signifikan.</a:t>
            </a:r>
            <a:endParaRPr lang="en-ID" sz="1600" dirty="0">
              <a:solidFill>
                <a:schemeClr val="bg1"/>
              </a:solidFill>
              <a:latin typeface="Abadi" panose="020B0604020104020204" pitchFamily="34" charset="0"/>
            </a:endParaRPr>
          </a:p>
        </p:txBody>
      </p:sp>
      <p:sp>
        <p:nvSpPr>
          <p:cNvPr id="28" name="TextBox 7">
            <a:extLst>
              <a:ext uri="{FF2B5EF4-FFF2-40B4-BE49-F238E27FC236}">
                <a16:creationId xmlns:a16="http://schemas.microsoft.com/office/drawing/2014/main" id="{33B0E14D-EF88-28E2-3535-9935ABE96166}"/>
              </a:ext>
            </a:extLst>
          </p:cNvPr>
          <p:cNvSpPr txBox="1"/>
          <p:nvPr/>
        </p:nvSpPr>
        <p:spPr>
          <a:xfrm>
            <a:off x="909058" y="4074982"/>
            <a:ext cx="4831342" cy="1637243"/>
          </a:xfrm>
          <a:prstGeom prst="rect">
            <a:avLst/>
          </a:prstGeom>
        </p:spPr>
        <p:txBody>
          <a:bodyPr wrap="square" lIns="0" tIns="0" rIns="0" bIns="0" rtlCol="0" anchor="t">
            <a:spAutoFit/>
          </a:bodyPr>
          <a:lstStyle/>
          <a:p>
            <a:pPr>
              <a:lnSpc>
                <a:spcPts val="2565"/>
              </a:lnSpc>
            </a:pPr>
            <a:r>
              <a:rPr lang="en-US" sz="1600" spc="114" dirty="0">
                <a:solidFill>
                  <a:schemeClr val="bg1"/>
                </a:solidFill>
                <a:latin typeface="Abadi" panose="020B0604020104020204" pitchFamily="34" charset="0"/>
                <a:ea typeface="Public Sans Medium"/>
                <a:cs typeface="Public Sans Medium"/>
                <a:sym typeface="Public Sans Medium"/>
              </a:rPr>
              <a:t>Media </a:t>
            </a:r>
            <a:r>
              <a:rPr lang="en-US" sz="1600" spc="114" dirty="0" err="1">
                <a:solidFill>
                  <a:schemeClr val="bg1"/>
                </a:solidFill>
                <a:latin typeface="Abadi" panose="020B0604020104020204" pitchFamily="34" charset="0"/>
                <a:ea typeface="Public Sans Medium"/>
                <a:cs typeface="Public Sans Medium"/>
                <a:sym typeface="Public Sans Medium"/>
              </a:rPr>
              <a:t>komunikasi</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berpengaruh</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besar</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Nasabah</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lebih</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responsif</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lewat</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ponsel</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pribadi</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sedangkan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kontak</a:t>
            </a:r>
            <a:r>
              <a:rPr lang="en-US" sz="1600" spc="114" dirty="0">
                <a:solidFill>
                  <a:schemeClr val="bg1"/>
                </a:solidFill>
                <a:latin typeface="Abadi" panose="020B0604020104020204" pitchFamily="34" charset="0"/>
                <a:ea typeface="Public Sans Medium"/>
                <a:cs typeface="Public Sans Medium"/>
                <a:sym typeface="Public Sans Medium"/>
              </a:rPr>
              <a:t> via </a:t>
            </a:r>
            <a:r>
              <a:rPr lang="en-US" sz="1600" spc="114" dirty="0" err="1">
                <a:solidFill>
                  <a:schemeClr val="bg1"/>
                </a:solidFill>
                <a:latin typeface="Abadi" panose="020B0604020104020204" pitchFamily="34" charset="0"/>
                <a:ea typeface="Public Sans Medium"/>
                <a:cs typeface="Public Sans Medium"/>
                <a:sym typeface="Public Sans Medium"/>
              </a:rPr>
              <a:t>telepon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rumah</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menurunkan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respon</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positif</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sekitar</a:t>
            </a:r>
            <a:r>
              <a:rPr lang="en-US" sz="1600" spc="114" dirty="0">
                <a:solidFill>
                  <a:schemeClr val="bg1"/>
                </a:solidFill>
                <a:latin typeface="Abadi" panose="020B0604020104020204" pitchFamily="34" charset="0"/>
                <a:ea typeface="Public Sans Medium"/>
                <a:cs typeface="Public Sans Medium"/>
                <a:sym typeface="Public Sans Medium"/>
              </a:rPr>
              <a:t> 56%, </a:t>
            </a:r>
            <a:r>
              <a:rPr lang="en-US" sz="1600" spc="114" dirty="0" err="1">
                <a:solidFill>
                  <a:schemeClr val="bg1"/>
                </a:solidFill>
                <a:latin typeface="Abadi" panose="020B0604020104020204" pitchFamily="34" charset="0"/>
                <a:ea typeface="Public Sans Medium"/>
                <a:cs typeface="Public Sans Medium"/>
                <a:sym typeface="Public Sans Medium"/>
              </a:rPr>
              <a:t>sehingga</a:t>
            </a:r>
            <a:r>
              <a:rPr lang="en-US" sz="1600" spc="114" dirty="0">
                <a:solidFill>
                  <a:schemeClr val="bg1"/>
                </a:solidFill>
                <a:latin typeface="Abadi" panose="020B0604020104020204" pitchFamily="34" charset="0"/>
                <a:ea typeface="Public Sans Medium"/>
                <a:cs typeface="Public Sans Medium"/>
                <a:sym typeface="Public Sans Medium"/>
              </a:rPr>
              <a:t> channel </a:t>
            </a:r>
            <a:r>
              <a:rPr lang="en-US" sz="1600" spc="114" dirty="0" err="1">
                <a:solidFill>
                  <a:schemeClr val="bg1"/>
                </a:solidFill>
                <a:latin typeface="Abadi" panose="020B0604020104020204" pitchFamily="34" charset="0"/>
                <a:ea typeface="Public Sans Medium"/>
                <a:cs typeface="Public Sans Medium"/>
                <a:sym typeface="Public Sans Medium"/>
              </a:rPr>
              <a:t>ini</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kurang</a:t>
            </a:r>
            <a:r>
              <a:rPr lang="en-US" sz="1600" spc="114" dirty="0">
                <a:solidFill>
                  <a:schemeClr val="bg1"/>
                </a:solidFill>
                <a:latin typeface="Abadi" panose="020B0604020104020204" pitchFamily="34" charset="0"/>
                <a:ea typeface="Public Sans Medium"/>
                <a:cs typeface="Public Sans Medium"/>
                <a:sym typeface="Public Sans Medium"/>
              </a:rPr>
              <a:t> </a:t>
            </a:r>
            <a:r>
              <a:rPr lang="en-US" sz="1600" spc="114" dirty="0" err="1">
                <a:solidFill>
                  <a:schemeClr val="bg1"/>
                </a:solidFill>
                <a:latin typeface="Abadi" panose="020B0604020104020204" pitchFamily="34" charset="0"/>
                <a:ea typeface="Public Sans Medium"/>
                <a:cs typeface="Public Sans Medium"/>
                <a:sym typeface="Public Sans Medium"/>
              </a:rPr>
              <a:t>efektif</a:t>
            </a:r>
            <a:r>
              <a:rPr lang="en-US" sz="1600" spc="114" dirty="0">
                <a:solidFill>
                  <a:schemeClr val="bg1"/>
                </a:solidFill>
                <a:latin typeface="Abadi" panose="020B0604020104020204" pitchFamily="34" charset="0"/>
                <a:ea typeface="Public Sans Medium"/>
                <a:cs typeface="Public Sans Medium"/>
                <a:sym typeface="Public Sans Medium"/>
              </a:rPr>
              <a:t>.</a:t>
            </a:r>
            <a:endParaRPr lang="en-US" sz="1600" i="1" u="none" spc="114" dirty="0">
              <a:solidFill>
                <a:schemeClr val="bg1"/>
              </a:solidFill>
              <a:latin typeface="Abadi" panose="020B0604020104020204" pitchFamily="34" charset="0"/>
              <a:ea typeface="Public Sans Medium Italics"/>
              <a:cs typeface="Public Sans Medium Italics"/>
              <a:sym typeface="Public Sans Medium Italics"/>
            </a:endParaRPr>
          </a:p>
        </p:txBody>
      </p:sp>
      <p:sp>
        <p:nvSpPr>
          <p:cNvPr id="29" name="TextBox 28">
            <a:extLst>
              <a:ext uri="{FF2B5EF4-FFF2-40B4-BE49-F238E27FC236}">
                <a16:creationId xmlns:a16="http://schemas.microsoft.com/office/drawing/2014/main" id="{57500DCD-227A-2714-8F9D-9E20EFEE9F79}"/>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17</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279562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1F2B4E66-17A9-E120-E8F7-913608D02CB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79CAA3E-F066-96B8-72C5-F67114861AA4}"/>
              </a:ext>
            </a:extLst>
          </p:cNvPr>
          <p:cNvSpPr/>
          <p:nvPr/>
        </p:nvSpPr>
        <p:spPr>
          <a:xfrm>
            <a:off x="548640" y="1423310"/>
            <a:ext cx="5382260" cy="2267857"/>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B9A689B2-33F1-15C0-8C31-8BEC9C2A3BBE}"/>
              </a:ext>
            </a:extLst>
          </p:cNvPr>
          <p:cNvSpPr txBox="1"/>
          <p:nvPr/>
        </p:nvSpPr>
        <p:spPr>
          <a:xfrm>
            <a:off x="6667372" y="1651647"/>
            <a:ext cx="4569720" cy="1569660"/>
          </a:xfrm>
          <a:prstGeom prst="rect">
            <a:avLst/>
          </a:prstGeom>
          <a:noFill/>
        </p:spPr>
        <p:txBody>
          <a:bodyPr wrap="square" rtlCol="0">
            <a:spAutoFit/>
          </a:bodyPr>
          <a:lstStyle/>
          <a:p>
            <a:r>
              <a:rPr lang="id-ID" sz="1600" dirty="0">
                <a:solidFill>
                  <a:schemeClr val="bg1"/>
                </a:solidFill>
                <a:latin typeface="Abadi" panose="020B0604020104020204" pitchFamily="34" charset="0"/>
              </a:rPr>
              <a:t>Prioritaskan </a:t>
            </a:r>
            <a:r>
              <a:rPr lang="id-ID" sz="1600" dirty="0" err="1">
                <a:solidFill>
                  <a:schemeClr val="bg1"/>
                </a:solidFill>
                <a:latin typeface="Abadi" panose="020B0604020104020204" pitchFamily="34" charset="0"/>
              </a:rPr>
              <a:t>follow-up</a:t>
            </a:r>
            <a:r>
              <a:rPr lang="id-ID" sz="1600" dirty="0">
                <a:solidFill>
                  <a:schemeClr val="bg1"/>
                </a:solidFill>
                <a:latin typeface="Abadi" panose="020B0604020104020204" pitchFamily="34" charset="0"/>
              </a:rPr>
              <a:t> kepada nasabah yang pernah dihubungi pada periode sebelumnya, terutama yang sudah pernah berhasil dikonversi. Hindari terlalu banyak upaya pada nasabah dengan riwayat kegagalan berulang, karena efektivitasnya rendah.</a:t>
            </a:r>
            <a:endParaRPr lang="en-ID" sz="1600" dirty="0">
              <a:solidFill>
                <a:schemeClr val="bg1"/>
              </a:solidFill>
              <a:latin typeface="Abadi" panose="020B0604020104020204" pitchFamily="34" charset="0"/>
            </a:endParaRPr>
          </a:p>
        </p:txBody>
      </p:sp>
      <p:sp>
        <p:nvSpPr>
          <p:cNvPr id="23" name="Rectangle: Rounded Corners 22">
            <a:extLst>
              <a:ext uri="{FF2B5EF4-FFF2-40B4-BE49-F238E27FC236}">
                <a16:creationId xmlns:a16="http://schemas.microsoft.com/office/drawing/2014/main" id="{0E481D4F-EFE1-502C-5E4B-E028E2CFC350}"/>
              </a:ext>
            </a:extLst>
          </p:cNvPr>
          <p:cNvSpPr/>
          <p:nvPr/>
        </p:nvSpPr>
        <p:spPr>
          <a:xfrm>
            <a:off x="6261102" y="1423310"/>
            <a:ext cx="5382260" cy="2267857"/>
          </a:xfrm>
          <a:prstGeom prst="roundRect">
            <a:avLst>
              <a:gd name="adj" fmla="val 5317"/>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4" name="TextBox 7">
            <a:extLst>
              <a:ext uri="{FF2B5EF4-FFF2-40B4-BE49-F238E27FC236}">
                <a16:creationId xmlns:a16="http://schemas.microsoft.com/office/drawing/2014/main" id="{3D2105B6-2287-151E-B0B5-2695D650E33D}"/>
              </a:ext>
            </a:extLst>
          </p:cNvPr>
          <p:cNvSpPr txBox="1"/>
          <p:nvPr/>
        </p:nvSpPr>
        <p:spPr>
          <a:xfrm>
            <a:off x="909058" y="1651647"/>
            <a:ext cx="3662942" cy="303545"/>
          </a:xfrm>
          <a:prstGeom prst="rect">
            <a:avLst/>
          </a:prstGeom>
        </p:spPr>
        <p:txBody>
          <a:bodyPr wrap="square" lIns="0" tIns="0" rIns="0" bIns="0" rtlCol="0" anchor="t">
            <a:spAutoFit/>
          </a:bodyPr>
          <a:lstStyle/>
          <a:p>
            <a:pPr algn="just">
              <a:lnSpc>
                <a:spcPts val="2565"/>
              </a:lnSpc>
            </a:pPr>
            <a:endParaRPr lang="en-US" sz="1600" i="1" u="none" spc="114" dirty="0">
              <a:solidFill>
                <a:srgbClr val="F1F0EC"/>
              </a:solidFill>
              <a:latin typeface="Abadi" panose="020B0604020104020204" pitchFamily="34" charset="0"/>
              <a:ea typeface="Public Sans Medium Italics"/>
              <a:cs typeface="Public Sans Medium Italics"/>
              <a:sym typeface="Public Sans Medium Italics"/>
            </a:endParaRPr>
          </a:p>
        </p:txBody>
      </p:sp>
      <p:sp>
        <p:nvSpPr>
          <p:cNvPr id="25" name="Rectangle: Rounded Corners 24">
            <a:extLst>
              <a:ext uri="{FF2B5EF4-FFF2-40B4-BE49-F238E27FC236}">
                <a16:creationId xmlns:a16="http://schemas.microsoft.com/office/drawing/2014/main" id="{FE4360D0-5F77-B3B0-6D93-87EBD82DFF76}"/>
              </a:ext>
            </a:extLst>
          </p:cNvPr>
          <p:cNvSpPr/>
          <p:nvPr/>
        </p:nvSpPr>
        <p:spPr>
          <a:xfrm>
            <a:off x="548640" y="3919504"/>
            <a:ext cx="5382260" cy="2267857"/>
          </a:xfrm>
          <a:prstGeom prst="roundRect">
            <a:avLst>
              <a:gd name="adj" fmla="val 53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6" name="Rectangle: Rounded Corners 25">
            <a:extLst>
              <a:ext uri="{FF2B5EF4-FFF2-40B4-BE49-F238E27FC236}">
                <a16:creationId xmlns:a16="http://schemas.microsoft.com/office/drawing/2014/main" id="{2B63BEFD-79F1-11D6-FDFE-7DC76062300F}"/>
              </a:ext>
            </a:extLst>
          </p:cNvPr>
          <p:cNvSpPr/>
          <p:nvPr/>
        </p:nvSpPr>
        <p:spPr>
          <a:xfrm>
            <a:off x="6261102" y="3919504"/>
            <a:ext cx="5382260" cy="2267857"/>
          </a:xfrm>
          <a:prstGeom prst="roundRect">
            <a:avLst>
              <a:gd name="adj" fmla="val 5317"/>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D2E64177-D42C-D184-868E-CEC553BEA20D}"/>
              </a:ext>
            </a:extLst>
          </p:cNvPr>
          <p:cNvSpPr txBox="1"/>
          <p:nvPr/>
        </p:nvSpPr>
        <p:spPr>
          <a:xfrm>
            <a:off x="6667372" y="4074982"/>
            <a:ext cx="4569720" cy="1815882"/>
          </a:xfrm>
          <a:prstGeom prst="rect">
            <a:avLst/>
          </a:prstGeom>
          <a:noFill/>
        </p:spPr>
        <p:txBody>
          <a:bodyPr wrap="square" rtlCol="0">
            <a:spAutoFit/>
          </a:bodyPr>
          <a:lstStyle/>
          <a:p>
            <a:r>
              <a:rPr lang="id-ID" sz="1600" b="1" dirty="0">
                <a:solidFill>
                  <a:schemeClr val="bg1"/>
                </a:solidFill>
                <a:latin typeface="Abadi" panose="020B0604020104020204" pitchFamily="34" charset="0"/>
              </a:rPr>
              <a:t>Sesuaikan pesan kampanye dengan kondisi ekonomi</a:t>
            </a:r>
            <a:r>
              <a:rPr lang="id-ID" sz="1600" dirty="0">
                <a:solidFill>
                  <a:schemeClr val="bg1"/>
                </a:solidFill>
                <a:latin typeface="Abadi" panose="020B0604020104020204" pitchFamily="34" charset="0"/>
              </a:rPr>
              <a:t>: Saat ekonomi lemah, tonjolkan keamanan dan stabilitas produk; saat ekonomi pulih, fokus pada peluang pertumbuhan dan fleksibilitas. Siapkan skrip </a:t>
            </a:r>
            <a:r>
              <a:rPr lang="id-ID" sz="1600" dirty="0" err="1">
                <a:solidFill>
                  <a:schemeClr val="bg1"/>
                </a:solidFill>
                <a:latin typeface="Abadi" panose="020B0604020104020204" pitchFamily="34" charset="0"/>
              </a:rPr>
              <a:t>telemarketing</a:t>
            </a:r>
            <a:r>
              <a:rPr lang="id-ID" sz="1600" dirty="0">
                <a:solidFill>
                  <a:schemeClr val="bg1"/>
                </a:solidFill>
                <a:latin typeface="Abadi" panose="020B0604020104020204" pitchFamily="34" charset="0"/>
              </a:rPr>
              <a:t> dan materi kampanye yang adaptif sesuai tren makroekonomi.</a:t>
            </a:r>
            <a:endParaRPr lang="en-ID" sz="1600" dirty="0">
              <a:solidFill>
                <a:schemeClr val="bg1"/>
              </a:solidFill>
              <a:latin typeface="Abadi" panose="020B0604020104020204" pitchFamily="34" charset="0"/>
            </a:endParaRPr>
          </a:p>
        </p:txBody>
      </p:sp>
      <p:sp>
        <p:nvSpPr>
          <p:cNvPr id="2" name="TextBox 1">
            <a:extLst>
              <a:ext uri="{FF2B5EF4-FFF2-40B4-BE49-F238E27FC236}">
                <a16:creationId xmlns:a16="http://schemas.microsoft.com/office/drawing/2014/main" id="{9025B5E5-EFAC-00A6-14B1-17F543A950FE}"/>
              </a:ext>
            </a:extLst>
          </p:cNvPr>
          <p:cNvSpPr txBox="1"/>
          <p:nvPr/>
        </p:nvSpPr>
        <p:spPr>
          <a:xfrm>
            <a:off x="909058" y="1651647"/>
            <a:ext cx="4569720" cy="1815882"/>
          </a:xfrm>
          <a:prstGeom prst="rect">
            <a:avLst/>
          </a:prstGeom>
          <a:noFill/>
        </p:spPr>
        <p:txBody>
          <a:bodyPr wrap="square" rtlCol="0">
            <a:spAutoFit/>
          </a:bodyPr>
          <a:lstStyle/>
          <a:p>
            <a:r>
              <a:rPr lang="id-ID" sz="1600" dirty="0">
                <a:solidFill>
                  <a:schemeClr val="bg1"/>
                </a:solidFill>
                <a:latin typeface="Abadi" panose="020B0604020104020204" pitchFamily="34" charset="0"/>
              </a:rPr>
              <a:t>Nasabah yang pernah dihubungi sebelumnya memiliki peluang respons positif lebih tinggi, terutama yang sebelumnya berhasil dikonversi (hampir 2 kali lebih tinggi). Nasabah baru juga memiliki potensi respons lebih baik daripada yang gagal, sedangkan nasabah dengan riwayat kegagalan cenderung paling sulit dikonversi.</a:t>
            </a:r>
            <a:endParaRPr lang="en-ID" sz="1600" dirty="0">
              <a:solidFill>
                <a:schemeClr val="bg1"/>
              </a:solidFill>
              <a:latin typeface="Abadi" panose="020B0604020104020204" pitchFamily="34" charset="0"/>
            </a:endParaRPr>
          </a:p>
        </p:txBody>
      </p:sp>
      <p:sp>
        <p:nvSpPr>
          <p:cNvPr id="3" name="TextBox 2">
            <a:extLst>
              <a:ext uri="{FF2B5EF4-FFF2-40B4-BE49-F238E27FC236}">
                <a16:creationId xmlns:a16="http://schemas.microsoft.com/office/drawing/2014/main" id="{14068AA1-061C-017E-F716-84E2E74863EF}"/>
              </a:ext>
            </a:extLst>
          </p:cNvPr>
          <p:cNvSpPr txBox="1"/>
          <p:nvPr/>
        </p:nvSpPr>
        <p:spPr>
          <a:xfrm>
            <a:off x="909058" y="4074982"/>
            <a:ext cx="4569720" cy="1569660"/>
          </a:xfrm>
          <a:prstGeom prst="rect">
            <a:avLst/>
          </a:prstGeom>
          <a:noFill/>
        </p:spPr>
        <p:txBody>
          <a:bodyPr wrap="square" rtlCol="0">
            <a:spAutoFit/>
          </a:bodyPr>
          <a:lstStyle/>
          <a:p>
            <a:r>
              <a:rPr lang="id-ID" sz="1600" dirty="0">
                <a:solidFill>
                  <a:schemeClr val="bg1"/>
                </a:solidFill>
                <a:latin typeface="Abadi" panose="020B0604020104020204" pitchFamily="34" charset="0"/>
              </a:rPr>
              <a:t>Ketika pasar tenaga kerja memburuk, nasabah lebih tertarik pada deposito karena dianggap aman, sedangkan saat jumlah tenaga kerja meningkat, minat terhadap deposito menurun. Ini menunjukkan ketidakpastian ekonomi mendorong pilihan pada produk keuangan yang stabil.</a:t>
            </a:r>
            <a:endParaRPr lang="en-ID" sz="1600" dirty="0">
              <a:solidFill>
                <a:schemeClr val="bg1"/>
              </a:solidFill>
              <a:latin typeface="Abadi" panose="020B0604020104020204" pitchFamily="34" charset="0"/>
            </a:endParaRPr>
          </a:p>
        </p:txBody>
      </p:sp>
      <p:sp>
        <p:nvSpPr>
          <p:cNvPr id="4" name="TextBox 3">
            <a:extLst>
              <a:ext uri="{FF2B5EF4-FFF2-40B4-BE49-F238E27FC236}">
                <a16:creationId xmlns:a16="http://schemas.microsoft.com/office/drawing/2014/main" id="{5EE025B9-4A80-86CF-4510-E896F2473C3A}"/>
              </a:ext>
            </a:extLst>
          </p:cNvPr>
          <p:cNvSpPr txBox="1"/>
          <p:nvPr/>
        </p:nvSpPr>
        <p:spPr>
          <a:xfrm>
            <a:off x="3752850" y="856419"/>
            <a:ext cx="4686300"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Untuk Tim </a:t>
            </a:r>
            <a:r>
              <a:rPr lang="id-ID" sz="1600" dirty="0" err="1">
                <a:solidFill>
                  <a:schemeClr val="bg1"/>
                </a:solidFill>
                <a:latin typeface="Abadi" panose="020B0604020104020204" pitchFamily="34" charset="0"/>
              </a:rPr>
              <a:t>Marketing</a:t>
            </a:r>
            <a:r>
              <a:rPr lang="id-ID" sz="1600" dirty="0">
                <a:solidFill>
                  <a:schemeClr val="bg1"/>
                </a:solidFill>
                <a:latin typeface="Abadi" panose="020B0604020104020204" pitchFamily="34" charset="0"/>
              </a:rPr>
              <a:t> Bank Portugal A (</a:t>
            </a:r>
            <a:r>
              <a:rPr lang="id-ID" sz="1600" dirty="0" err="1">
                <a:solidFill>
                  <a:schemeClr val="bg1"/>
                </a:solidFill>
                <a:latin typeface="Abadi" panose="020B0604020104020204" pitchFamily="34" charset="0"/>
              </a:rPr>
              <a:t>Stakeholder</a:t>
            </a:r>
            <a:r>
              <a:rPr lang="id-ID" sz="1600" dirty="0">
                <a:solidFill>
                  <a:schemeClr val="bg1"/>
                </a:solidFill>
                <a:latin typeface="Abadi" panose="020B0604020104020204" pitchFamily="34" charset="0"/>
              </a:rPr>
              <a:t>) </a:t>
            </a:r>
          </a:p>
        </p:txBody>
      </p:sp>
      <p:sp>
        <p:nvSpPr>
          <p:cNvPr id="6" name="Rectangle: Rounded Corners 5">
            <a:extLst>
              <a:ext uri="{FF2B5EF4-FFF2-40B4-BE49-F238E27FC236}">
                <a16:creationId xmlns:a16="http://schemas.microsoft.com/office/drawing/2014/main" id="{A6753A9B-DA2F-A35A-DDC7-883434EF63F3}"/>
              </a:ext>
            </a:extLst>
          </p:cNvPr>
          <p:cNvSpPr/>
          <p:nvPr/>
        </p:nvSpPr>
        <p:spPr>
          <a:xfrm>
            <a:off x="609598" y="269404"/>
            <a:ext cx="11017070" cy="697232"/>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2800" b="1" dirty="0">
                <a:solidFill>
                  <a:schemeClr val="bg1"/>
                </a:solidFill>
                <a:latin typeface="Poppins" panose="00000500000000000000" pitchFamily="2" charset="0"/>
                <a:cs typeface="Poppins" panose="00000500000000000000" pitchFamily="2" charset="0"/>
              </a:rPr>
              <a:t>Kesimpulan &amp; </a:t>
            </a:r>
            <a:r>
              <a:rPr lang="id-ID" sz="2800" b="1" dirty="0">
                <a:solidFill>
                  <a:srgbClr val="FFC000"/>
                </a:solidFill>
                <a:latin typeface="Poppins" panose="00000500000000000000" pitchFamily="2" charset="0"/>
                <a:cs typeface="Poppins" panose="00000500000000000000" pitchFamily="2" charset="0"/>
              </a:rPr>
              <a:t>Rekomendasi</a:t>
            </a:r>
            <a:endParaRPr lang="en-ID" sz="2800" b="1" dirty="0">
              <a:solidFill>
                <a:srgbClr val="FFC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1CADD29B-369F-A673-7E32-C33EE31C50AC}"/>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18</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194067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72DA6885-B000-B51A-1CC7-A2CEFDA48B4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55A1F928-C27A-69E0-184A-E0F5405B1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1850712" y="3917363"/>
            <a:ext cx="5262891" cy="3437326"/>
          </a:xfrm>
          <a:prstGeom prst="rect">
            <a:avLst/>
          </a:prstGeom>
        </p:spPr>
      </p:pic>
      <p:cxnSp>
        <p:nvCxnSpPr>
          <p:cNvPr id="3" name="Straight Connector 2">
            <a:extLst>
              <a:ext uri="{FF2B5EF4-FFF2-40B4-BE49-F238E27FC236}">
                <a16:creationId xmlns:a16="http://schemas.microsoft.com/office/drawing/2014/main" id="{C15FBA6E-D634-AB28-65C2-44DCF5017384}"/>
              </a:ext>
            </a:extLst>
          </p:cNvPr>
          <p:cNvCxnSpPr>
            <a:cxnSpLocks/>
          </p:cNvCxnSpPr>
          <p:nvPr/>
        </p:nvCxnSpPr>
        <p:spPr>
          <a:xfrm>
            <a:off x="548640" y="56388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F4E3D654-FB83-329D-C9C2-9253847D2CE2}"/>
              </a:ext>
            </a:extLst>
          </p:cNvPr>
          <p:cNvSpPr txBox="1"/>
          <p:nvPr/>
        </p:nvSpPr>
        <p:spPr>
          <a:xfrm>
            <a:off x="3005613" y="607270"/>
            <a:ext cx="6150293" cy="584775"/>
          </a:xfrm>
          <a:prstGeom prst="rect">
            <a:avLst/>
          </a:prstGeom>
          <a:noFill/>
        </p:spPr>
        <p:txBody>
          <a:bodyPr wrap="square" rtlCol="0">
            <a:spAutoFit/>
          </a:bodyPr>
          <a:lstStyle/>
          <a:p>
            <a:pPr algn="ctr"/>
            <a:r>
              <a:rPr lang="id-ID" sz="3200" b="1" dirty="0">
                <a:solidFill>
                  <a:schemeClr val="bg1"/>
                </a:solidFill>
                <a:latin typeface="Poppins" panose="00000500000000000000" pitchFamily="2" charset="0"/>
                <a:cs typeface="Poppins" panose="00000500000000000000" pitchFamily="2" charset="0"/>
              </a:rPr>
              <a:t>Daftar Isi</a:t>
            </a:r>
            <a:endParaRPr lang="en-ID" sz="3200" b="1" dirty="0">
              <a:solidFill>
                <a:schemeClr val="bg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FDE77583-4300-F517-E17B-7DA4037237B3}"/>
              </a:ext>
            </a:extLst>
          </p:cNvPr>
          <p:cNvSpPr txBox="1"/>
          <p:nvPr/>
        </p:nvSpPr>
        <p:spPr>
          <a:xfrm>
            <a:off x="780733" y="1741589"/>
            <a:ext cx="2492361" cy="584775"/>
          </a:xfrm>
          <a:prstGeom prst="rect">
            <a:avLst/>
          </a:prstGeom>
          <a:noFill/>
        </p:spPr>
        <p:txBody>
          <a:bodyPr wrap="square" rtlCol="0">
            <a:spAutoFit/>
          </a:bodyPr>
          <a:lstStyle/>
          <a:p>
            <a:r>
              <a:rPr lang="id-ID" sz="3200" b="1" dirty="0">
                <a:solidFill>
                  <a:schemeClr val="bg1"/>
                </a:solidFill>
                <a:latin typeface="Abadi" panose="020B0604020104020204" pitchFamily="34" charset="0"/>
                <a:cs typeface="Poppins" panose="00000500000000000000" pitchFamily="2" charset="0"/>
              </a:rPr>
              <a:t>01</a:t>
            </a:r>
            <a:endParaRPr lang="en-ID" sz="3200" b="1" dirty="0">
              <a:solidFill>
                <a:schemeClr val="bg1"/>
              </a:solidFill>
              <a:latin typeface="Abadi" panose="020B0604020104020204" pitchFamily="34" charset="0"/>
              <a:cs typeface="Poppins" panose="00000500000000000000" pitchFamily="2" charset="0"/>
            </a:endParaRPr>
          </a:p>
        </p:txBody>
      </p:sp>
      <p:sp>
        <p:nvSpPr>
          <p:cNvPr id="6" name="TextBox 5">
            <a:extLst>
              <a:ext uri="{FF2B5EF4-FFF2-40B4-BE49-F238E27FC236}">
                <a16:creationId xmlns:a16="http://schemas.microsoft.com/office/drawing/2014/main" id="{34B5EFFA-F11B-06F0-D618-1832EC365117}"/>
              </a:ext>
            </a:extLst>
          </p:cNvPr>
          <p:cNvSpPr txBox="1"/>
          <p:nvPr/>
        </p:nvSpPr>
        <p:spPr>
          <a:xfrm>
            <a:off x="3757859" y="1741589"/>
            <a:ext cx="2492361" cy="584775"/>
          </a:xfrm>
          <a:prstGeom prst="rect">
            <a:avLst/>
          </a:prstGeom>
          <a:noFill/>
        </p:spPr>
        <p:txBody>
          <a:bodyPr wrap="square" rtlCol="0">
            <a:spAutoFit/>
          </a:bodyPr>
          <a:lstStyle/>
          <a:p>
            <a:r>
              <a:rPr lang="id-ID" sz="3200" b="1" dirty="0">
                <a:solidFill>
                  <a:schemeClr val="bg1"/>
                </a:solidFill>
                <a:latin typeface="Abadi" panose="020B0604020104020204" pitchFamily="34" charset="0"/>
                <a:cs typeface="Poppins" panose="00000500000000000000" pitchFamily="2" charset="0"/>
              </a:rPr>
              <a:t>02</a:t>
            </a:r>
            <a:endParaRPr lang="en-ID" sz="3200" b="1" dirty="0">
              <a:solidFill>
                <a:schemeClr val="bg1"/>
              </a:solidFill>
              <a:latin typeface="Abadi" panose="020B0604020104020204" pitchFamily="34" charset="0"/>
              <a:cs typeface="Poppins" panose="00000500000000000000" pitchFamily="2" charset="0"/>
            </a:endParaRPr>
          </a:p>
        </p:txBody>
      </p:sp>
      <p:sp>
        <p:nvSpPr>
          <p:cNvPr id="7" name="TextBox 6">
            <a:extLst>
              <a:ext uri="{FF2B5EF4-FFF2-40B4-BE49-F238E27FC236}">
                <a16:creationId xmlns:a16="http://schemas.microsoft.com/office/drawing/2014/main" id="{4A7D84F7-3ABB-4ABC-3446-F27D4942A3B9}"/>
              </a:ext>
            </a:extLst>
          </p:cNvPr>
          <p:cNvSpPr txBox="1"/>
          <p:nvPr/>
        </p:nvSpPr>
        <p:spPr>
          <a:xfrm>
            <a:off x="6663545" y="1741589"/>
            <a:ext cx="2492361" cy="584775"/>
          </a:xfrm>
          <a:prstGeom prst="rect">
            <a:avLst/>
          </a:prstGeom>
          <a:noFill/>
        </p:spPr>
        <p:txBody>
          <a:bodyPr wrap="square" rtlCol="0">
            <a:spAutoFit/>
          </a:bodyPr>
          <a:lstStyle/>
          <a:p>
            <a:r>
              <a:rPr lang="id-ID" sz="3200" b="1" dirty="0">
                <a:solidFill>
                  <a:schemeClr val="bg1"/>
                </a:solidFill>
                <a:latin typeface="Abadi" panose="020B0604020104020204" pitchFamily="34" charset="0"/>
                <a:cs typeface="Poppins" panose="00000500000000000000" pitchFamily="2" charset="0"/>
              </a:rPr>
              <a:t>03</a:t>
            </a:r>
            <a:endParaRPr lang="en-ID" sz="3200" b="1" dirty="0">
              <a:solidFill>
                <a:schemeClr val="bg1"/>
              </a:solidFill>
              <a:latin typeface="Abadi" panose="020B0604020104020204" pitchFamily="34" charset="0"/>
              <a:cs typeface="Poppins" panose="00000500000000000000" pitchFamily="2" charset="0"/>
            </a:endParaRPr>
          </a:p>
        </p:txBody>
      </p:sp>
      <p:cxnSp>
        <p:nvCxnSpPr>
          <p:cNvPr id="9" name="Straight Connector 8">
            <a:extLst>
              <a:ext uri="{FF2B5EF4-FFF2-40B4-BE49-F238E27FC236}">
                <a16:creationId xmlns:a16="http://schemas.microsoft.com/office/drawing/2014/main" id="{30CDF237-729A-20F3-9063-C86FDCBC3FEC}"/>
              </a:ext>
            </a:extLst>
          </p:cNvPr>
          <p:cNvCxnSpPr>
            <a:cxnSpLocks/>
          </p:cNvCxnSpPr>
          <p:nvPr/>
        </p:nvCxnSpPr>
        <p:spPr>
          <a:xfrm>
            <a:off x="3474720" y="5989320"/>
            <a:ext cx="813816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63CA692A-4B9F-3A3C-B78E-824BB80ACF7C}"/>
              </a:ext>
            </a:extLst>
          </p:cNvPr>
          <p:cNvSpPr txBox="1"/>
          <p:nvPr/>
        </p:nvSpPr>
        <p:spPr>
          <a:xfrm>
            <a:off x="780733" y="2369753"/>
            <a:ext cx="2467613" cy="707886"/>
          </a:xfrm>
          <a:prstGeom prst="rect">
            <a:avLst/>
          </a:prstGeom>
          <a:noFill/>
        </p:spPr>
        <p:txBody>
          <a:bodyPr wrap="square" rtlCol="0">
            <a:spAutoFit/>
          </a:bodyPr>
          <a:lstStyle/>
          <a:p>
            <a:r>
              <a:rPr lang="id-ID" sz="2000" b="1" dirty="0">
                <a:solidFill>
                  <a:schemeClr val="bg1"/>
                </a:solidFill>
                <a:latin typeface="Poppins" panose="00000500000000000000" pitchFamily="2" charset="0"/>
                <a:cs typeface="Poppins" panose="00000500000000000000" pitchFamily="2" charset="0"/>
              </a:rPr>
              <a:t>Problem &amp; Data</a:t>
            </a:r>
          </a:p>
          <a:p>
            <a:r>
              <a:rPr lang="id-ID" sz="2000" b="1" dirty="0" err="1">
                <a:solidFill>
                  <a:schemeClr val="bg1"/>
                </a:solidFill>
                <a:latin typeface="Poppins" panose="00000500000000000000" pitchFamily="2" charset="0"/>
                <a:cs typeface="Poppins" panose="00000500000000000000" pitchFamily="2" charset="0"/>
              </a:rPr>
              <a:t>Understanding</a:t>
            </a:r>
            <a:endParaRPr lang="en-ID" sz="2000" b="1" dirty="0">
              <a:solidFill>
                <a:schemeClr val="bg1"/>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86FE8CA6-554D-EE93-B071-CA33B7CD61CA}"/>
              </a:ext>
            </a:extLst>
          </p:cNvPr>
          <p:cNvSpPr txBox="1"/>
          <p:nvPr/>
        </p:nvSpPr>
        <p:spPr>
          <a:xfrm>
            <a:off x="3757858" y="2369753"/>
            <a:ext cx="2467613" cy="707886"/>
          </a:xfrm>
          <a:prstGeom prst="rect">
            <a:avLst/>
          </a:prstGeom>
          <a:noFill/>
        </p:spPr>
        <p:txBody>
          <a:bodyPr wrap="square" rtlCol="0">
            <a:spAutoFit/>
          </a:bodyPr>
          <a:lstStyle/>
          <a:p>
            <a:r>
              <a:rPr lang="id-ID" sz="2000" b="1" dirty="0" err="1">
                <a:solidFill>
                  <a:schemeClr val="bg1"/>
                </a:solidFill>
                <a:latin typeface="Poppins" panose="00000500000000000000" pitchFamily="2" charset="0"/>
                <a:cs typeface="Poppins" panose="00000500000000000000" pitchFamily="2" charset="0"/>
              </a:rPr>
              <a:t>Exploratory</a:t>
            </a:r>
            <a:r>
              <a:rPr lang="id-ID" sz="2000" b="1" dirty="0">
                <a:solidFill>
                  <a:schemeClr val="bg1"/>
                </a:solidFill>
                <a:latin typeface="Poppins" panose="00000500000000000000" pitchFamily="2" charset="0"/>
                <a:cs typeface="Poppins" panose="00000500000000000000" pitchFamily="2" charset="0"/>
              </a:rPr>
              <a:t> Data</a:t>
            </a:r>
          </a:p>
          <a:p>
            <a:r>
              <a:rPr lang="id-ID" sz="2000" b="1" dirty="0" err="1">
                <a:solidFill>
                  <a:schemeClr val="bg1"/>
                </a:solidFill>
                <a:latin typeface="Poppins" panose="00000500000000000000" pitchFamily="2" charset="0"/>
                <a:cs typeface="Poppins" panose="00000500000000000000" pitchFamily="2" charset="0"/>
              </a:rPr>
              <a:t>Analyst</a:t>
            </a:r>
            <a:endParaRPr lang="en-ID" sz="2000" b="1" dirty="0">
              <a:solidFill>
                <a:schemeClr val="bg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BA6EE494-1885-A83A-DBAB-3EA1E4F50BDA}"/>
              </a:ext>
            </a:extLst>
          </p:cNvPr>
          <p:cNvSpPr txBox="1"/>
          <p:nvPr/>
        </p:nvSpPr>
        <p:spPr>
          <a:xfrm>
            <a:off x="6663545" y="2369753"/>
            <a:ext cx="2467613" cy="400110"/>
          </a:xfrm>
          <a:prstGeom prst="rect">
            <a:avLst/>
          </a:prstGeom>
          <a:noFill/>
        </p:spPr>
        <p:txBody>
          <a:bodyPr wrap="square" rtlCol="0">
            <a:spAutoFit/>
          </a:bodyPr>
          <a:lstStyle/>
          <a:p>
            <a:r>
              <a:rPr lang="id-ID" sz="2000" b="1" dirty="0">
                <a:solidFill>
                  <a:schemeClr val="bg1"/>
                </a:solidFill>
                <a:latin typeface="Poppins" panose="00000500000000000000" pitchFamily="2" charset="0"/>
                <a:cs typeface="Poppins" panose="00000500000000000000" pitchFamily="2" charset="0"/>
              </a:rPr>
              <a:t>Data </a:t>
            </a:r>
            <a:r>
              <a:rPr lang="id-ID" sz="2000" b="1" dirty="0" err="1">
                <a:solidFill>
                  <a:schemeClr val="bg1"/>
                </a:solidFill>
                <a:latin typeface="Poppins" panose="00000500000000000000" pitchFamily="2" charset="0"/>
                <a:cs typeface="Poppins" panose="00000500000000000000" pitchFamily="2" charset="0"/>
              </a:rPr>
              <a:t>Preparation</a:t>
            </a:r>
            <a:endParaRPr lang="en-ID" sz="2000" b="1" dirty="0">
              <a:solidFill>
                <a:schemeClr val="bg1"/>
              </a:solidFill>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9C6B312A-14DF-CFA2-51D4-B6B2A21E661D}"/>
              </a:ext>
            </a:extLst>
          </p:cNvPr>
          <p:cNvSpPr txBox="1"/>
          <p:nvPr/>
        </p:nvSpPr>
        <p:spPr>
          <a:xfrm>
            <a:off x="3757858" y="3648061"/>
            <a:ext cx="2492361" cy="584775"/>
          </a:xfrm>
          <a:prstGeom prst="rect">
            <a:avLst/>
          </a:prstGeom>
          <a:noFill/>
        </p:spPr>
        <p:txBody>
          <a:bodyPr wrap="square" rtlCol="0">
            <a:spAutoFit/>
          </a:bodyPr>
          <a:lstStyle/>
          <a:p>
            <a:r>
              <a:rPr lang="id-ID" sz="3200" b="1" dirty="0">
                <a:solidFill>
                  <a:schemeClr val="bg1"/>
                </a:solidFill>
                <a:latin typeface="Abadi" panose="020B0604020104020204" pitchFamily="34" charset="0"/>
                <a:cs typeface="Poppins" panose="00000500000000000000" pitchFamily="2" charset="0"/>
              </a:rPr>
              <a:t>04</a:t>
            </a:r>
            <a:endParaRPr lang="en-ID" sz="3200" b="1" dirty="0">
              <a:solidFill>
                <a:schemeClr val="bg1"/>
              </a:solidFill>
              <a:latin typeface="Abadi" panose="020B0604020104020204" pitchFamily="34" charset="0"/>
              <a:cs typeface="Poppins" panose="00000500000000000000" pitchFamily="2" charset="0"/>
            </a:endParaRPr>
          </a:p>
        </p:txBody>
      </p:sp>
      <p:sp>
        <p:nvSpPr>
          <p:cNvPr id="12" name="TextBox 11">
            <a:extLst>
              <a:ext uri="{FF2B5EF4-FFF2-40B4-BE49-F238E27FC236}">
                <a16:creationId xmlns:a16="http://schemas.microsoft.com/office/drawing/2014/main" id="{B31B71D2-D20A-182C-4A91-EF1A6EFD269F}"/>
              </a:ext>
            </a:extLst>
          </p:cNvPr>
          <p:cNvSpPr txBox="1"/>
          <p:nvPr/>
        </p:nvSpPr>
        <p:spPr>
          <a:xfrm>
            <a:off x="6734984" y="3648061"/>
            <a:ext cx="2492361" cy="584775"/>
          </a:xfrm>
          <a:prstGeom prst="rect">
            <a:avLst/>
          </a:prstGeom>
          <a:noFill/>
        </p:spPr>
        <p:txBody>
          <a:bodyPr wrap="square" rtlCol="0">
            <a:spAutoFit/>
          </a:bodyPr>
          <a:lstStyle/>
          <a:p>
            <a:r>
              <a:rPr lang="id-ID" sz="3200" b="1" dirty="0">
                <a:solidFill>
                  <a:schemeClr val="bg1"/>
                </a:solidFill>
                <a:latin typeface="Abadi" panose="020B0604020104020204" pitchFamily="34" charset="0"/>
                <a:cs typeface="Poppins" panose="00000500000000000000" pitchFamily="2" charset="0"/>
              </a:rPr>
              <a:t>05</a:t>
            </a:r>
            <a:endParaRPr lang="en-ID" sz="3200" b="1" dirty="0">
              <a:solidFill>
                <a:schemeClr val="bg1"/>
              </a:solidFill>
              <a:latin typeface="Abadi" panose="020B0604020104020204" pitchFamily="34" charset="0"/>
              <a:cs typeface="Poppins" panose="00000500000000000000" pitchFamily="2" charset="0"/>
            </a:endParaRPr>
          </a:p>
        </p:txBody>
      </p:sp>
      <p:sp>
        <p:nvSpPr>
          <p:cNvPr id="15" name="TextBox 14">
            <a:extLst>
              <a:ext uri="{FF2B5EF4-FFF2-40B4-BE49-F238E27FC236}">
                <a16:creationId xmlns:a16="http://schemas.microsoft.com/office/drawing/2014/main" id="{94968AF3-B9C5-3CA7-021B-6E8CD2696436}"/>
              </a:ext>
            </a:extLst>
          </p:cNvPr>
          <p:cNvSpPr txBox="1"/>
          <p:nvPr/>
        </p:nvSpPr>
        <p:spPr>
          <a:xfrm>
            <a:off x="3757858" y="4276225"/>
            <a:ext cx="2467613" cy="707886"/>
          </a:xfrm>
          <a:prstGeom prst="rect">
            <a:avLst/>
          </a:prstGeom>
          <a:noFill/>
        </p:spPr>
        <p:txBody>
          <a:bodyPr wrap="square" rtlCol="0">
            <a:spAutoFit/>
          </a:bodyPr>
          <a:lstStyle/>
          <a:p>
            <a:r>
              <a:rPr lang="id-ID" sz="2000" b="1" dirty="0">
                <a:solidFill>
                  <a:schemeClr val="bg1"/>
                </a:solidFill>
                <a:latin typeface="Poppins" panose="00000500000000000000" pitchFamily="2" charset="0"/>
                <a:cs typeface="Poppins" panose="00000500000000000000" pitchFamily="2" charset="0"/>
              </a:rPr>
              <a:t>Model</a:t>
            </a:r>
          </a:p>
          <a:p>
            <a:r>
              <a:rPr lang="id-ID" sz="2000" b="1" dirty="0" err="1">
                <a:solidFill>
                  <a:schemeClr val="bg1"/>
                </a:solidFill>
                <a:latin typeface="Poppins" panose="00000500000000000000" pitchFamily="2" charset="0"/>
                <a:cs typeface="Poppins" panose="00000500000000000000" pitchFamily="2" charset="0"/>
              </a:rPr>
              <a:t>Experiments</a:t>
            </a:r>
            <a:endParaRPr lang="en-ID" sz="2000" b="1" dirty="0">
              <a:solidFill>
                <a:schemeClr val="bg1"/>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C71C90F4-C156-0782-2897-9C6D8B818491}"/>
              </a:ext>
            </a:extLst>
          </p:cNvPr>
          <p:cNvSpPr txBox="1"/>
          <p:nvPr/>
        </p:nvSpPr>
        <p:spPr>
          <a:xfrm>
            <a:off x="6734983" y="4276225"/>
            <a:ext cx="2967817" cy="707886"/>
          </a:xfrm>
          <a:prstGeom prst="rect">
            <a:avLst/>
          </a:prstGeom>
          <a:noFill/>
        </p:spPr>
        <p:txBody>
          <a:bodyPr wrap="square" rtlCol="0">
            <a:spAutoFit/>
          </a:bodyPr>
          <a:lstStyle/>
          <a:p>
            <a:r>
              <a:rPr lang="id-ID" sz="2000" b="1" dirty="0" err="1">
                <a:solidFill>
                  <a:schemeClr val="bg1"/>
                </a:solidFill>
                <a:latin typeface="Poppins" panose="00000500000000000000" pitchFamily="2" charset="0"/>
                <a:cs typeface="Poppins" panose="00000500000000000000" pitchFamily="2" charset="0"/>
              </a:rPr>
              <a:t>Conclusions</a:t>
            </a:r>
            <a:r>
              <a:rPr lang="id-ID" sz="2000" b="1" dirty="0">
                <a:solidFill>
                  <a:schemeClr val="bg1"/>
                </a:solidFill>
                <a:latin typeface="Poppins" panose="00000500000000000000" pitchFamily="2" charset="0"/>
                <a:cs typeface="Poppins" panose="00000500000000000000" pitchFamily="2" charset="0"/>
              </a:rPr>
              <a:t> &amp;</a:t>
            </a:r>
          </a:p>
          <a:p>
            <a:r>
              <a:rPr lang="id-ID" sz="2000" b="1" dirty="0" err="1">
                <a:solidFill>
                  <a:schemeClr val="bg1"/>
                </a:solidFill>
                <a:latin typeface="Poppins" panose="00000500000000000000" pitchFamily="2" charset="0"/>
                <a:cs typeface="Poppins" panose="00000500000000000000" pitchFamily="2" charset="0"/>
              </a:rPr>
              <a:t>Recommendations</a:t>
            </a:r>
            <a:endParaRPr lang="en-ID" sz="2000" b="1"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8527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5F0950FC-D220-FDAB-02BE-F8BF42F1F80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F6073615-4709-53C0-57B9-394D60BFB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F7C3E2B3-EB4D-1C04-4F08-6D613124AF60}"/>
              </a:ext>
            </a:extLst>
          </p:cNvPr>
          <p:cNvSpPr txBox="1"/>
          <p:nvPr/>
        </p:nvSpPr>
        <p:spPr>
          <a:xfrm>
            <a:off x="2508308" y="4312472"/>
            <a:ext cx="6790373" cy="1569660"/>
          </a:xfrm>
          <a:prstGeom prst="rect">
            <a:avLst/>
          </a:prstGeom>
          <a:noFill/>
        </p:spPr>
        <p:txBody>
          <a:bodyPr wrap="square" rtlCol="0">
            <a:spAutoFit/>
          </a:bodyPr>
          <a:lstStyle/>
          <a:p>
            <a:r>
              <a:rPr lang="id-ID" sz="4800" b="1" dirty="0">
                <a:solidFill>
                  <a:schemeClr val="bg1"/>
                </a:solidFill>
                <a:latin typeface="Poppins" panose="00000500000000000000" pitchFamily="2" charset="0"/>
                <a:cs typeface="Poppins" panose="00000500000000000000" pitchFamily="2" charset="0"/>
              </a:rPr>
              <a:t>Problem &amp; Data</a:t>
            </a:r>
          </a:p>
          <a:p>
            <a:r>
              <a:rPr lang="id-ID" sz="4800" b="1" dirty="0" err="1">
                <a:solidFill>
                  <a:schemeClr val="bg1"/>
                </a:solidFill>
                <a:latin typeface="Poppins" panose="00000500000000000000" pitchFamily="2" charset="0"/>
                <a:cs typeface="Poppins" panose="00000500000000000000" pitchFamily="2" charset="0"/>
              </a:rPr>
              <a:t>Understanding</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56EFEE71-81C3-F26A-FBCC-4F963588FF36}"/>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258B5A90-AD0D-AD47-D7D6-32DAF2329D10}"/>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C9B1030-71DE-8D92-FDCF-6E6400022A38}"/>
              </a:ext>
            </a:extLst>
          </p:cNvPr>
          <p:cNvSpPr txBox="1"/>
          <p:nvPr/>
        </p:nvSpPr>
        <p:spPr>
          <a:xfrm>
            <a:off x="724909" y="4533552"/>
            <a:ext cx="1360903" cy="1200329"/>
          </a:xfrm>
          <a:prstGeom prst="rect">
            <a:avLst/>
          </a:prstGeom>
          <a:noFill/>
        </p:spPr>
        <p:txBody>
          <a:bodyPr wrap="square" rtlCol="0">
            <a:spAutoFit/>
          </a:bodyPr>
          <a:lstStyle/>
          <a:p>
            <a:pPr algn="ctr"/>
            <a:r>
              <a:rPr lang="id-ID" sz="7200" b="1" dirty="0">
                <a:solidFill>
                  <a:schemeClr val="bg1"/>
                </a:solidFill>
                <a:latin typeface="Abadi" panose="020B0604020104020204" pitchFamily="34" charset="0"/>
                <a:cs typeface="Poppins" panose="00000500000000000000" pitchFamily="2" charset="0"/>
              </a:rPr>
              <a:t>01</a:t>
            </a:r>
            <a:endParaRPr lang="en-ID" sz="7200" b="1" dirty="0">
              <a:solidFill>
                <a:schemeClr val="bg1"/>
              </a:solidFill>
              <a:latin typeface="Abadi" panose="020B0604020104020204" pitchFamily="34" charset="0"/>
              <a:cs typeface="Poppins" panose="00000500000000000000" pitchFamily="2" charset="0"/>
            </a:endParaRPr>
          </a:p>
        </p:txBody>
      </p:sp>
      <p:cxnSp>
        <p:nvCxnSpPr>
          <p:cNvPr id="3" name="Straight Connector 2">
            <a:extLst>
              <a:ext uri="{FF2B5EF4-FFF2-40B4-BE49-F238E27FC236}">
                <a16:creationId xmlns:a16="http://schemas.microsoft.com/office/drawing/2014/main" id="{2B169229-04E5-B4F0-2140-D328BE0AA9D7}"/>
              </a:ext>
            </a:extLst>
          </p:cNvPr>
          <p:cNvCxnSpPr>
            <a:cxnSpLocks/>
          </p:cNvCxnSpPr>
          <p:nvPr/>
        </p:nvCxnSpPr>
        <p:spPr>
          <a:xfrm>
            <a:off x="2226644" y="4497137"/>
            <a:ext cx="0" cy="1273161"/>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51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3807C4E8-E291-F6E5-D9ED-02CCD59C5DA4}"/>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52931C75-DD4A-194E-831D-40FC4F30D437}"/>
              </a:ext>
            </a:extLst>
          </p:cNvPr>
          <p:cNvSpPr txBox="1"/>
          <p:nvPr/>
        </p:nvSpPr>
        <p:spPr>
          <a:xfrm>
            <a:off x="3020853" y="319203"/>
            <a:ext cx="6150293" cy="584775"/>
          </a:xfrm>
          <a:prstGeom prst="rect">
            <a:avLst/>
          </a:prstGeom>
          <a:noFill/>
        </p:spPr>
        <p:txBody>
          <a:bodyPr wrap="square" rtlCol="0">
            <a:spAutoFit/>
          </a:bodyPr>
          <a:lstStyle/>
          <a:p>
            <a:pPr algn="ctr"/>
            <a:r>
              <a:rPr lang="id-ID" sz="3200" b="1" dirty="0">
                <a:solidFill>
                  <a:schemeClr val="bg1"/>
                </a:solidFill>
                <a:latin typeface="Poppins" panose="00000500000000000000" pitchFamily="2" charset="0"/>
                <a:cs typeface="Poppins" panose="00000500000000000000" pitchFamily="2" charset="0"/>
              </a:rPr>
              <a:t>Konteks Permasalahan</a:t>
            </a:r>
            <a:endParaRPr lang="en-ID" sz="3200" b="1" dirty="0">
              <a:solidFill>
                <a:schemeClr val="bg1"/>
              </a:solidFill>
              <a:latin typeface="Poppins" panose="00000500000000000000" pitchFamily="2" charset="0"/>
              <a:cs typeface="Poppins" panose="00000500000000000000" pitchFamily="2" charset="0"/>
            </a:endParaRPr>
          </a:p>
        </p:txBody>
      </p:sp>
      <p:cxnSp>
        <p:nvCxnSpPr>
          <p:cNvPr id="18" name="Straight Connector 17">
            <a:extLst>
              <a:ext uri="{FF2B5EF4-FFF2-40B4-BE49-F238E27FC236}">
                <a16:creationId xmlns:a16="http://schemas.microsoft.com/office/drawing/2014/main" id="{8EFCCD85-9F90-0B2B-A7C8-2230B6AAB0AA}"/>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E2BAA851-3C11-399B-C17E-45B44F4517D5}"/>
              </a:ext>
            </a:extLst>
          </p:cNvPr>
          <p:cNvGrpSpPr/>
          <p:nvPr/>
        </p:nvGrpSpPr>
        <p:grpSpPr>
          <a:xfrm>
            <a:off x="394785" y="1167260"/>
            <a:ext cx="5868363" cy="4272421"/>
            <a:chOff x="394785" y="1167260"/>
            <a:chExt cx="5868363" cy="3520487"/>
          </a:xfrm>
        </p:grpSpPr>
        <p:graphicFrame>
          <p:nvGraphicFramePr>
            <p:cNvPr id="20" name="Chart 19">
              <a:extLst>
                <a:ext uri="{FF2B5EF4-FFF2-40B4-BE49-F238E27FC236}">
                  <a16:creationId xmlns:a16="http://schemas.microsoft.com/office/drawing/2014/main" id="{05AB836D-145F-B1BC-FCB6-38B59C20B6B3}"/>
                </a:ext>
              </a:extLst>
            </p:cNvPr>
            <p:cNvGraphicFramePr/>
            <p:nvPr>
              <p:extLst>
                <p:ext uri="{D42A27DB-BD31-4B8C-83A1-F6EECF244321}">
                  <p14:modId xmlns:p14="http://schemas.microsoft.com/office/powerpoint/2010/main" val="1692209346"/>
                </p:ext>
              </p:extLst>
            </p:nvPr>
          </p:nvGraphicFramePr>
          <p:xfrm>
            <a:off x="563880" y="1167260"/>
            <a:ext cx="5532120" cy="3520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11E97500-DFCD-F02B-F704-4E258EA8FB3B}"/>
                </a:ext>
              </a:extLst>
            </p:cNvPr>
            <p:cNvGraphicFramePr/>
            <p:nvPr>
              <p:extLst>
                <p:ext uri="{D42A27DB-BD31-4B8C-83A1-F6EECF244321}">
                  <p14:modId xmlns:p14="http://schemas.microsoft.com/office/powerpoint/2010/main" val="666638575"/>
                </p:ext>
              </p:extLst>
            </p:nvPr>
          </p:nvGraphicFramePr>
          <p:xfrm>
            <a:off x="394785" y="1585732"/>
            <a:ext cx="5868363" cy="2905244"/>
          </p:xfrm>
          <a:graphic>
            <a:graphicData uri="http://schemas.openxmlformats.org/drawingml/2006/chart">
              <c:chart xmlns:c="http://schemas.openxmlformats.org/drawingml/2006/chart" xmlns:r="http://schemas.openxmlformats.org/officeDocument/2006/relationships" r:id="rId4"/>
            </a:graphicData>
          </a:graphic>
        </p:graphicFrame>
        <p:cxnSp>
          <p:nvCxnSpPr>
            <p:cNvPr id="23" name="Straight Connector 22">
              <a:extLst>
                <a:ext uri="{FF2B5EF4-FFF2-40B4-BE49-F238E27FC236}">
                  <a16:creationId xmlns:a16="http://schemas.microsoft.com/office/drawing/2014/main" id="{E3A21809-5532-6D05-7F01-6E521F7A5AF5}"/>
                </a:ext>
              </a:extLst>
            </p:cNvPr>
            <p:cNvCxnSpPr>
              <a:cxnSpLocks/>
            </p:cNvCxnSpPr>
            <p:nvPr/>
          </p:nvCxnSpPr>
          <p:spPr>
            <a:xfrm>
              <a:off x="851554" y="3194173"/>
              <a:ext cx="5034117" cy="0"/>
            </a:xfrm>
            <a:prstGeom prst="line">
              <a:avLst/>
            </a:prstGeom>
            <a:ln>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2FE75A43-15D8-99FF-3C40-8B7BA2BD897D}"/>
                </a:ext>
              </a:extLst>
            </p:cNvPr>
            <p:cNvSpPr txBox="1"/>
            <p:nvPr/>
          </p:nvSpPr>
          <p:spPr>
            <a:xfrm>
              <a:off x="2103614" y="2866025"/>
              <a:ext cx="917239" cy="307777"/>
            </a:xfrm>
            <a:prstGeom prst="rect">
              <a:avLst/>
            </a:prstGeom>
            <a:noFill/>
          </p:spPr>
          <p:txBody>
            <a:bodyPr wrap="none" rtlCol="0">
              <a:spAutoFit/>
            </a:bodyPr>
            <a:lstStyle/>
            <a:p>
              <a:r>
                <a:rPr lang="id-ID" sz="1400" dirty="0" err="1">
                  <a:solidFill>
                    <a:schemeClr val="bg1"/>
                  </a:solidFill>
                  <a:latin typeface="Abadi" panose="020B0604020104020204" pitchFamily="34" charset="0"/>
                </a:rPr>
                <a:t>Avg</a:t>
              </a:r>
              <a:r>
                <a:rPr lang="id-ID" sz="1400" dirty="0">
                  <a:solidFill>
                    <a:schemeClr val="bg1"/>
                  </a:solidFill>
                  <a:latin typeface="Abadi" panose="020B0604020104020204" pitchFamily="34" charset="0"/>
                </a:rPr>
                <a:t> 26%</a:t>
              </a:r>
              <a:endParaRPr lang="en-ID" sz="1400" dirty="0">
                <a:solidFill>
                  <a:schemeClr val="bg1"/>
                </a:solidFill>
                <a:latin typeface="Abadi" panose="020B0604020104020204" pitchFamily="34" charset="0"/>
              </a:endParaRPr>
            </a:p>
          </p:txBody>
        </p:sp>
      </p:grpSp>
      <p:sp>
        <p:nvSpPr>
          <p:cNvPr id="4" name="Rectangle: Rounded Corners 3">
            <a:extLst>
              <a:ext uri="{FF2B5EF4-FFF2-40B4-BE49-F238E27FC236}">
                <a16:creationId xmlns:a16="http://schemas.microsoft.com/office/drawing/2014/main" id="{CAE83660-ADE0-F458-2BFF-77E2EF838A5A}"/>
              </a:ext>
            </a:extLst>
          </p:cNvPr>
          <p:cNvSpPr/>
          <p:nvPr/>
        </p:nvSpPr>
        <p:spPr>
          <a:xfrm>
            <a:off x="6432242" y="1418316"/>
            <a:ext cx="5195877" cy="495963"/>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600" b="1" dirty="0">
                <a:solidFill>
                  <a:schemeClr val="tx1"/>
                </a:solidFill>
                <a:latin typeface="Poppins" panose="00000500000000000000" pitchFamily="2" charset="0"/>
                <a:cs typeface="Poppins" panose="00000500000000000000" pitchFamily="2" charset="0"/>
              </a:rPr>
              <a:t>Tingkat Konversi Tidak Stabil</a:t>
            </a:r>
            <a:endParaRPr lang="en-ID" sz="1600" b="1" dirty="0">
              <a:solidFill>
                <a:schemeClr val="tx1"/>
              </a:solidFill>
              <a:latin typeface="Poppins" panose="00000500000000000000" pitchFamily="2" charset="0"/>
              <a:cs typeface="Poppins" panose="00000500000000000000" pitchFamily="2" charset="0"/>
            </a:endParaRPr>
          </a:p>
        </p:txBody>
      </p:sp>
      <p:sp>
        <p:nvSpPr>
          <p:cNvPr id="5" name="Rectangle: Rounded Corners 4">
            <a:extLst>
              <a:ext uri="{FF2B5EF4-FFF2-40B4-BE49-F238E27FC236}">
                <a16:creationId xmlns:a16="http://schemas.microsoft.com/office/drawing/2014/main" id="{55160082-A0C4-7787-4CCD-B185E662841C}"/>
              </a:ext>
            </a:extLst>
          </p:cNvPr>
          <p:cNvSpPr/>
          <p:nvPr/>
        </p:nvSpPr>
        <p:spPr>
          <a:xfrm>
            <a:off x="6432242" y="1418317"/>
            <a:ext cx="5195877" cy="1430261"/>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ADCB39B2-5A1F-35A3-DCD2-96C818B3C365}"/>
              </a:ext>
            </a:extLst>
          </p:cNvPr>
          <p:cNvSpPr txBox="1"/>
          <p:nvPr/>
        </p:nvSpPr>
        <p:spPr>
          <a:xfrm>
            <a:off x="6630810" y="2089041"/>
            <a:ext cx="4798740" cy="584775"/>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F</a:t>
            </a:r>
            <a:r>
              <a:rPr lang="en-ID" sz="1600" dirty="0" err="1">
                <a:solidFill>
                  <a:schemeClr val="bg1"/>
                </a:solidFill>
                <a:latin typeface="Abadi" panose="020B0604020104020204" pitchFamily="34" charset="0"/>
              </a:rPr>
              <a:t>luktuasi</a:t>
            </a:r>
            <a:r>
              <a:rPr lang="en-ID" sz="1600" dirty="0">
                <a:solidFill>
                  <a:schemeClr val="bg1"/>
                </a:solidFill>
                <a:latin typeface="Abadi" panose="020B0604020104020204" pitchFamily="34" charset="0"/>
              </a:rPr>
              <a:t> </a:t>
            </a:r>
            <a:r>
              <a:rPr lang="en-ID" sz="1600" dirty="0" err="1">
                <a:solidFill>
                  <a:schemeClr val="bg1"/>
                </a:solidFill>
                <a:latin typeface="Abadi" panose="020B0604020104020204" pitchFamily="34" charset="0"/>
              </a:rPr>
              <a:t>tingkat</a:t>
            </a:r>
            <a:r>
              <a:rPr lang="en-ID" sz="1600" dirty="0">
                <a:solidFill>
                  <a:schemeClr val="bg1"/>
                </a:solidFill>
                <a:latin typeface="Abadi" panose="020B0604020104020204" pitchFamily="34" charset="0"/>
              </a:rPr>
              <a:t> </a:t>
            </a:r>
            <a:r>
              <a:rPr lang="en-ID" sz="1600" dirty="0" err="1">
                <a:solidFill>
                  <a:schemeClr val="bg1"/>
                </a:solidFill>
                <a:latin typeface="Abadi" panose="020B0604020104020204" pitchFamily="34" charset="0"/>
              </a:rPr>
              <a:t>konversi</a:t>
            </a:r>
            <a:r>
              <a:rPr lang="en-ID" sz="1600" dirty="0">
                <a:solidFill>
                  <a:schemeClr val="bg1"/>
                </a:solidFill>
                <a:latin typeface="Abadi" panose="020B0604020104020204" pitchFamily="34" charset="0"/>
              </a:rPr>
              <a:t> </a:t>
            </a:r>
            <a:r>
              <a:rPr lang="en-ID" sz="1600" dirty="0" err="1">
                <a:solidFill>
                  <a:schemeClr val="bg1"/>
                </a:solidFill>
                <a:latin typeface="Abadi" panose="020B0604020104020204" pitchFamily="34" charset="0"/>
              </a:rPr>
              <a:t>setiap</a:t>
            </a:r>
            <a:r>
              <a:rPr lang="en-ID" sz="1600" dirty="0">
                <a:solidFill>
                  <a:schemeClr val="bg1"/>
                </a:solidFill>
                <a:latin typeface="Abadi" panose="020B0604020104020204" pitchFamily="34" charset="0"/>
              </a:rPr>
              <a:t> </a:t>
            </a:r>
            <a:r>
              <a:rPr lang="en-ID" sz="1600" dirty="0" err="1">
                <a:solidFill>
                  <a:schemeClr val="bg1"/>
                </a:solidFill>
                <a:latin typeface="Abadi" panose="020B0604020104020204" pitchFamily="34" charset="0"/>
              </a:rPr>
              <a:t>bulannya</a:t>
            </a:r>
            <a:r>
              <a:rPr lang="en-ID" sz="1600" dirty="0">
                <a:solidFill>
                  <a:schemeClr val="bg1"/>
                </a:solidFill>
                <a:latin typeface="Abadi" panose="020B0604020104020204" pitchFamily="34" charset="0"/>
              </a:rPr>
              <a:t> </a:t>
            </a:r>
            <a:r>
              <a:rPr lang="id-ID" sz="1600" dirty="0">
                <a:solidFill>
                  <a:schemeClr val="bg1"/>
                </a:solidFill>
                <a:latin typeface="Abadi" panose="020B0604020104020204" pitchFamily="34" charset="0"/>
              </a:rPr>
              <a:t>terjadi karena</a:t>
            </a:r>
            <a:r>
              <a:rPr lang="en-ID" sz="1600" dirty="0">
                <a:solidFill>
                  <a:schemeClr val="bg1"/>
                </a:solidFill>
                <a:latin typeface="Abadi" panose="020B0604020104020204" pitchFamily="34" charset="0"/>
              </a:rPr>
              <a:t> strategi marketing </a:t>
            </a:r>
            <a:r>
              <a:rPr lang="id-ID" sz="1600" dirty="0">
                <a:solidFill>
                  <a:schemeClr val="bg1"/>
                </a:solidFill>
                <a:latin typeface="Abadi" panose="020B0604020104020204" pitchFamily="34" charset="0"/>
              </a:rPr>
              <a:t>yang kurang </a:t>
            </a:r>
            <a:r>
              <a:rPr lang="en-ID" sz="1600" dirty="0" err="1">
                <a:solidFill>
                  <a:schemeClr val="bg1"/>
                </a:solidFill>
                <a:latin typeface="Abadi" panose="020B0604020104020204" pitchFamily="34" charset="0"/>
              </a:rPr>
              <a:t>terarah</a:t>
            </a:r>
            <a:endParaRPr lang="en-ID" sz="1600" dirty="0">
              <a:solidFill>
                <a:schemeClr val="bg1"/>
              </a:solidFill>
              <a:latin typeface="Abadi" panose="020B0604020104020204" pitchFamily="34" charset="0"/>
            </a:endParaRPr>
          </a:p>
        </p:txBody>
      </p:sp>
      <p:sp>
        <p:nvSpPr>
          <p:cNvPr id="7" name="Rectangle: Rounded Corners 6">
            <a:extLst>
              <a:ext uri="{FF2B5EF4-FFF2-40B4-BE49-F238E27FC236}">
                <a16:creationId xmlns:a16="http://schemas.microsoft.com/office/drawing/2014/main" id="{A6746C8B-C72A-D7F9-1D4D-966FB29B6352}"/>
              </a:ext>
            </a:extLst>
          </p:cNvPr>
          <p:cNvSpPr/>
          <p:nvPr/>
        </p:nvSpPr>
        <p:spPr>
          <a:xfrm>
            <a:off x="6432244" y="3096646"/>
            <a:ext cx="2515112" cy="65535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400" b="1" dirty="0">
                <a:solidFill>
                  <a:schemeClr val="tx1"/>
                </a:solidFill>
                <a:latin typeface="Poppins" panose="00000500000000000000" pitchFamily="2" charset="0"/>
                <a:cs typeface="Poppins" panose="00000500000000000000" pitchFamily="2" charset="0"/>
              </a:rPr>
              <a:t>Kesalahan Target </a:t>
            </a:r>
            <a:r>
              <a:rPr lang="id-ID" sz="1400" b="1" dirty="0" err="1">
                <a:solidFill>
                  <a:schemeClr val="tx1"/>
                </a:solidFill>
                <a:latin typeface="Poppins" panose="00000500000000000000" pitchFamily="2" charset="0"/>
                <a:cs typeface="Poppins" panose="00000500000000000000" pitchFamily="2" charset="0"/>
              </a:rPr>
              <a:t>Marketing</a:t>
            </a:r>
            <a:endParaRPr lang="en-ID" sz="1400" b="1" dirty="0">
              <a:solidFill>
                <a:schemeClr val="tx1"/>
              </a:solidFill>
              <a:latin typeface="Poppins" panose="00000500000000000000" pitchFamily="2" charset="0"/>
              <a:cs typeface="Poppins" panose="00000500000000000000" pitchFamily="2" charset="0"/>
            </a:endParaRPr>
          </a:p>
        </p:txBody>
      </p:sp>
      <p:sp>
        <p:nvSpPr>
          <p:cNvPr id="8" name="Rectangle: Rounded Corners 7">
            <a:extLst>
              <a:ext uri="{FF2B5EF4-FFF2-40B4-BE49-F238E27FC236}">
                <a16:creationId xmlns:a16="http://schemas.microsoft.com/office/drawing/2014/main" id="{A4FAE94C-82E4-085A-4C8F-55855CA98000}"/>
              </a:ext>
            </a:extLst>
          </p:cNvPr>
          <p:cNvSpPr/>
          <p:nvPr/>
        </p:nvSpPr>
        <p:spPr>
          <a:xfrm>
            <a:off x="6432244" y="3096646"/>
            <a:ext cx="2515112" cy="2343037"/>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781349A-9F64-C874-69AF-53FEDCDA2416}"/>
              </a:ext>
            </a:extLst>
          </p:cNvPr>
          <p:cNvSpPr txBox="1"/>
          <p:nvPr/>
        </p:nvSpPr>
        <p:spPr>
          <a:xfrm>
            <a:off x="6528361" y="3930602"/>
            <a:ext cx="2322875" cy="1077218"/>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Banyak panggilan ke nasabah yang tidak tertarik, sehingga anggaran terbuang.</a:t>
            </a:r>
            <a:endParaRPr lang="en-ID" sz="1600" dirty="0">
              <a:solidFill>
                <a:schemeClr val="bg1"/>
              </a:solidFill>
              <a:latin typeface="Abadi" panose="020B0604020104020204" pitchFamily="34" charset="0"/>
            </a:endParaRPr>
          </a:p>
        </p:txBody>
      </p:sp>
      <p:sp>
        <p:nvSpPr>
          <p:cNvPr id="13" name="Rectangle: Rounded Corners 12">
            <a:extLst>
              <a:ext uri="{FF2B5EF4-FFF2-40B4-BE49-F238E27FC236}">
                <a16:creationId xmlns:a16="http://schemas.microsoft.com/office/drawing/2014/main" id="{554A15F7-A191-9C1A-B9CD-6AC04D35E467}"/>
              </a:ext>
            </a:extLst>
          </p:cNvPr>
          <p:cNvSpPr/>
          <p:nvPr/>
        </p:nvSpPr>
        <p:spPr>
          <a:xfrm>
            <a:off x="9116450" y="3096646"/>
            <a:ext cx="2515112" cy="65535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400" b="1" dirty="0">
                <a:solidFill>
                  <a:schemeClr val="tx1"/>
                </a:solidFill>
                <a:latin typeface="Poppins" panose="00000500000000000000" pitchFamily="2" charset="0"/>
                <a:cs typeface="Poppins" panose="00000500000000000000" pitchFamily="2" charset="0"/>
              </a:rPr>
              <a:t>Biaya </a:t>
            </a:r>
            <a:r>
              <a:rPr lang="id-ID" sz="1400" b="1" dirty="0" err="1">
                <a:solidFill>
                  <a:schemeClr val="tx1"/>
                </a:solidFill>
                <a:latin typeface="Poppins" panose="00000500000000000000" pitchFamily="2" charset="0"/>
                <a:cs typeface="Poppins" panose="00000500000000000000" pitchFamily="2" charset="0"/>
              </a:rPr>
              <a:t>Marketing</a:t>
            </a:r>
            <a:r>
              <a:rPr lang="id-ID" sz="1400" b="1" dirty="0">
                <a:solidFill>
                  <a:schemeClr val="tx1"/>
                </a:solidFill>
                <a:latin typeface="Poppins" panose="00000500000000000000" pitchFamily="2" charset="0"/>
                <a:cs typeface="Poppins" panose="00000500000000000000" pitchFamily="2" charset="0"/>
              </a:rPr>
              <a:t> </a:t>
            </a:r>
          </a:p>
          <a:p>
            <a:pPr algn="ctr"/>
            <a:r>
              <a:rPr lang="id-ID" sz="1400" b="1" dirty="0">
                <a:solidFill>
                  <a:schemeClr val="tx1"/>
                </a:solidFill>
                <a:latin typeface="Poppins" panose="00000500000000000000" pitchFamily="2" charset="0"/>
                <a:cs typeface="Poppins" panose="00000500000000000000" pitchFamily="2" charset="0"/>
              </a:rPr>
              <a:t>Tinggi</a:t>
            </a:r>
            <a:endParaRPr lang="en-ID" sz="1400" b="1" dirty="0">
              <a:solidFill>
                <a:schemeClr val="tx1"/>
              </a:solidFill>
              <a:latin typeface="Poppins" panose="00000500000000000000" pitchFamily="2" charset="0"/>
              <a:cs typeface="Poppins" panose="00000500000000000000" pitchFamily="2" charset="0"/>
            </a:endParaRPr>
          </a:p>
        </p:txBody>
      </p:sp>
      <p:sp>
        <p:nvSpPr>
          <p:cNvPr id="15" name="Rectangle: Rounded Corners 14">
            <a:extLst>
              <a:ext uri="{FF2B5EF4-FFF2-40B4-BE49-F238E27FC236}">
                <a16:creationId xmlns:a16="http://schemas.microsoft.com/office/drawing/2014/main" id="{3DEB286F-7C37-D272-75A1-9FEC3D483092}"/>
              </a:ext>
            </a:extLst>
          </p:cNvPr>
          <p:cNvSpPr/>
          <p:nvPr/>
        </p:nvSpPr>
        <p:spPr>
          <a:xfrm>
            <a:off x="9116450" y="3096646"/>
            <a:ext cx="2515112" cy="2343037"/>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1C89AE5F-F331-4F4C-881B-679C3A674BAD}"/>
              </a:ext>
            </a:extLst>
          </p:cNvPr>
          <p:cNvSpPr txBox="1"/>
          <p:nvPr/>
        </p:nvSpPr>
        <p:spPr>
          <a:xfrm>
            <a:off x="9265515" y="4053712"/>
            <a:ext cx="2216981" cy="830997"/>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Biaya </a:t>
            </a:r>
            <a:r>
              <a:rPr lang="id-ID" sz="1600" dirty="0" err="1">
                <a:solidFill>
                  <a:schemeClr val="bg1"/>
                </a:solidFill>
                <a:latin typeface="Abadi" panose="020B0604020104020204" pitchFamily="34" charset="0"/>
              </a:rPr>
              <a:t>telemarketing</a:t>
            </a:r>
            <a:r>
              <a:rPr lang="id-ID" sz="1600" dirty="0">
                <a:solidFill>
                  <a:schemeClr val="bg1"/>
                </a:solidFill>
                <a:latin typeface="Abadi" panose="020B0604020104020204" pitchFamily="34" charset="0"/>
              </a:rPr>
              <a:t> per nasabah diestimasi sebesar US $5.</a:t>
            </a:r>
            <a:endParaRPr lang="en-ID" sz="1600" dirty="0">
              <a:solidFill>
                <a:schemeClr val="bg1"/>
              </a:solidFill>
              <a:latin typeface="Abadi" panose="020B0604020104020204" pitchFamily="34" charset="0"/>
            </a:endParaRPr>
          </a:p>
        </p:txBody>
      </p:sp>
      <p:sp>
        <p:nvSpPr>
          <p:cNvPr id="10" name="TextBox 9">
            <a:extLst>
              <a:ext uri="{FF2B5EF4-FFF2-40B4-BE49-F238E27FC236}">
                <a16:creationId xmlns:a16="http://schemas.microsoft.com/office/drawing/2014/main" id="{C8E17865-F927-E727-FC62-7069DBEF7973}"/>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01</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122697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5B6F2FA7-0818-BAAC-3939-C9D3D73F126A}"/>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62DEAEC3-8B5F-4D2B-E73D-C1AC749ACB59}"/>
              </a:ext>
            </a:extLst>
          </p:cNvPr>
          <p:cNvSpPr txBox="1"/>
          <p:nvPr/>
        </p:nvSpPr>
        <p:spPr>
          <a:xfrm>
            <a:off x="563880" y="594359"/>
            <a:ext cx="6150293" cy="584775"/>
          </a:xfrm>
          <a:prstGeom prst="rect">
            <a:avLst/>
          </a:prstGeom>
          <a:noFill/>
        </p:spPr>
        <p:txBody>
          <a:bodyPr wrap="square" rtlCol="0">
            <a:spAutoFit/>
          </a:bodyPr>
          <a:lstStyle/>
          <a:p>
            <a:r>
              <a:rPr lang="id-ID" sz="3200" b="1" dirty="0" err="1">
                <a:solidFill>
                  <a:schemeClr val="bg1"/>
                </a:solidFill>
                <a:latin typeface="Poppins" panose="00000500000000000000" pitchFamily="2" charset="0"/>
                <a:cs typeface="Poppins" panose="00000500000000000000" pitchFamily="2" charset="0"/>
              </a:rPr>
              <a:t>Overview</a:t>
            </a:r>
            <a:r>
              <a:rPr lang="id-ID" sz="3200" b="1" dirty="0">
                <a:solidFill>
                  <a:schemeClr val="bg1"/>
                </a:solidFill>
                <a:latin typeface="Poppins" panose="00000500000000000000" pitchFamily="2" charset="0"/>
                <a:cs typeface="Poppins" panose="00000500000000000000" pitchFamily="2" charset="0"/>
              </a:rPr>
              <a:t> </a:t>
            </a:r>
            <a:r>
              <a:rPr lang="id-ID" sz="3200" b="1" dirty="0" err="1">
                <a:solidFill>
                  <a:schemeClr val="bg1"/>
                </a:solidFill>
                <a:latin typeface="Poppins" panose="00000500000000000000" pitchFamily="2" charset="0"/>
                <a:cs typeface="Poppins" panose="00000500000000000000" pitchFamily="2" charset="0"/>
              </a:rPr>
              <a:t>Dataset</a:t>
            </a:r>
            <a:endParaRPr lang="en-ID" sz="3200" b="1" dirty="0">
              <a:solidFill>
                <a:schemeClr val="bg1"/>
              </a:solidFill>
              <a:latin typeface="Poppins" panose="00000500000000000000" pitchFamily="2" charset="0"/>
              <a:cs typeface="Poppins" panose="00000500000000000000" pitchFamily="2" charset="0"/>
            </a:endParaRPr>
          </a:p>
        </p:txBody>
      </p:sp>
      <p:sp>
        <p:nvSpPr>
          <p:cNvPr id="10" name="Rectangle 9">
            <a:extLst>
              <a:ext uri="{FF2B5EF4-FFF2-40B4-BE49-F238E27FC236}">
                <a16:creationId xmlns:a16="http://schemas.microsoft.com/office/drawing/2014/main" id="{D4DB3A5F-DEA0-BA88-A148-BA944FFDB1E6}"/>
              </a:ext>
            </a:extLst>
          </p:cNvPr>
          <p:cNvSpPr/>
          <p:nvPr/>
        </p:nvSpPr>
        <p:spPr>
          <a:xfrm>
            <a:off x="8763000" y="0"/>
            <a:ext cx="3429000" cy="6857997"/>
          </a:xfrm>
          <a:prstGeom prst="rect">
            <a:avLst/>
          </a:prstGeom>
          <a:blipFill dpi="0" rotWithShape="1">
            <a:blip r:embed="rId3">
              <a:extLst>
                <a:ext uri="{BEBA8EAE-BF5A-486C-A8C5-ECC9F3942E4B}">
                  <a14:imgProps xmlns:a14="http://schemas.microsoft.com/office/drawing/2010/main">
                    <a14:imgLayer r:embed="rId4">
                      <a14:imgEffect>
                        <a14:artisticBlur radius="11"/>
                      </a14:imgEffect>
                    </a14:imgLayer>
                  </a14:imgProps>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8" name="Straight Connector 17">
            <a:extLst>
              <a:ext uri="{FF2B5EF4-FFF2-40B4-BE49-F238E27FC236}">
                <a16:creationId xmlns:a16="http://schemas.microsoft.com/office/drawing/2014/main" id="{A9D45F22-B9D9-71DD-66E9-605B5E6438EE}"/>
              </a:ext>
            </a:extLst>
          </p:cNvPr>
          <p:cNvCxnSpPr>
            <a:cxnSpLocks/>
          </p:cNvCxnSpPr>
          <p:nvPr/>
        </p:nvCxnSpPr>
        <p:spPr>
          <a:xfrm>
            <a:off x="563880" y="6263640"/>
            <a:ext cx="775716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F93C7D19-DA76-2C77-761B-8EDF2D269936}"/>
              </a:ext>
            </a:extLst>
          </p:cNvPr>
          <p:cNvCxnSpPr>
            <a:cxnSpLocks/>
          </p:cNvCxnSpPr>
          <p:nvPr/>
        </p:nvCxnSpPr>
        <p:spPr>
          <a:xfrm>
            <a:off x="563880" y="457200"/>
            <a:ext cx="775716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9F581639-5DD0-BF0C-8B57-415324779578}"/>
              </a:ext>
            </a:extLst>
          </p:cNvPr>
          <p:cNvSpPr/>
          <p:nvPr/>
        </p:nvSpPr>
        <p:spPr>
          <a:xfrm>
            <a:off x="9318011" y="967985"/>
            <a:ext cx="2515112" cy="65535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400" b="1" dirty="0" err="1">
                <a:solidFill>
                  <a:schemeClr val="tx1"/>
                </a:solidFill>
                <a:latin typeface="Poppins" panose="00000500000000000000" pitchFamily="2" charset="0"/>
                <a:cs typeface="Poppins" panose="00000500000000000000" pitchFamily="2" charset="0"/>
              </a:rPr>
              <a:t>Dataset</a:t>
            </a:r>
            <a:r>
              <a:rPr lang="id-ID" sz="1400" b="1" dirty="0">
                <a:solidFill>
                  <a:schemeClr val="tx1"/>
                </a:solidFill>
                <a:latin typeface="Poppins" panose="00000500000000000000" pitchFamily="2" charset="0"/>
                <a:cs typeface="Poppins" panose="00000500000000000000" pitchFamily="2" charset="0"/>
              </a:rPr>
              <a:t> Berisi</a:t>
            </a:r>
            <a:endParaRPr lang="en-ID" sz="1400" b="1" dirty="0">
              <a:solidFill>
                <a:schemeClr val="tx1"/>
              </a:solidFill>
              <a:latin typeface="Poppins" panose="00000500000000000000" pitchFamily="2" charset="0"/>
              <a:cs typeface="Poppins" panose="00000500000000000000" pitchFamily="2" charset="0"/>
            </a:endParaRPr>
          </a:p>
        </p:txBody>
      </p:sp>
      <p:sp>
        <p:nvSpPr>
          <p:cNvPr id="21" name="Rectangle: Rounded Corners 20">
            <a:extLst>
              <a:ext uri="{FF2B5EF4-FFF2-40B4-BE49-F238E27FC236}">
                <a16:creationId xmlns:a16="http://schemas.microsoft.com/office/drawing/2014/main" id="{575B908F-D878-4C3C-9FA1-7C6D6072A639}"/>
              </a:ext>
            </a:extLst>
          </p:cNvPr>
          <p:cNvSpPr/>
          <p:nvPr/>
        </p:nvSpPr>
        <p:spPr>
          <a:xfrm>
            <a:off x="9318011" y="967986"/>
            <a:ext cx="2515112" cy="3106998"/>
          </a:xfrm>
          <a:prstGeom prst="roundRect">
            <a:avLst>
              <a:gd name="adj" fmla="val 1288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Poppins" panose="00000500000000000000" pitchFamily="2" charset="0"/>
              <a:cs typeface="Poppins" panose="00000500000000000000" pitchFamily="2" charset="0"/>
            </a:endParaRPr>
          </a:p>
        </p:txBody>
      </p:sp>
      <p:sp>
        <p:nvSpPr>
          <p:cNvPr id="22" name="TextBox 21">
            <a:extLst>
              <a:ext uri="{FF2B5EF4-FFF2-40B4-BE49-F238E27FC236}">
                <a16:creationId xmlns:a16="http://schemas.microsoft.com/office/drawing/2014/main" id="{76C11418-819C-494D-DCF0-3D6C6F2FB55E}"/>
              </a:ext>
            </a:extLst>
          </p:cNvPr>
          <p:cNvSpPr txBox="1"/>
          <p:nvPr/>
        </p:nvSpPr>
        <p:spPr>
          <a:xfrm>
            <a:off x="9467076" y="1751431"/>
            <a:ext cx="2216981" cy="2308324"/>
          </a:xfrm>
          <a:prstGeom prst="rect">
            <a:avLst/>
          </a:prstGeom>
          <a:noFill/>
        </p:spPr>
        <p:txBody>
          <a:bodyPr wrap="square" rtlCol="0">
            <a:spAutoFit/>
          </a:bodyPr>
          <a:lstStyle/>
          <a:p>
            <a:pPr algn="ctr"/>
            <a:r>
              <a:rPr lang="id-ID" sz="4000" b="1" dirty="0">
                <a:solidFill>
                  <a:schemeClr val="bg1"/>
                </a:solidFill>
                <a:latin typeface="Abadi" panose="020B0604020104020204" pitchFamily="34" charset="0"/>
              </a:rPr>
              <a:t>41.118</a:t>
            </a:r>
          </a:p>
          <a:p>
            <a:pPr algn="ctr"/>
            <a:r>
              <a:rPr lang="id-ID" sz="1600" dirty="0">
                <a:solidFill>
                  <a:schemeClr val="bg1"/>
                </a:solidFill>
                <a:latin typeface="Abadi" panose="020B0604020104020204" pitchFamily="34" charset="0"/>
              </a:rPr>
              <a:t>baris data</a:t>
            </a:r>
          </a:p>
          <a:p>
            <a:pPr algn="ctr"/>
            <a:endParaRPr lang="id-ID" sz="1600" dirty="0">
              <a:solidFill>
                <a:schemeClr val="bg1"/>
              </a:solidFill>
              <a:latin typeface="Abadi" panose="020B0604020104020204" pitchFamily="34" charset="0"/>
            </a:endParaRPr>
          </a:p>
          <a:p>
            <a:pPr algn="ctr"/>
            <a:r>
              <a:rPr lang="id-ID" sz="4000" b="1" dirty="0">
                <a:solidFill>
                  <a:schemeClr val="bg1"/>
                </a:solidFill>
                <a:latin typeface="Abadi" panose="020B0604020104020204" pitchFamily="34" charset="0"/>
              </a:rPr>
              <a:t>21</a:t>
            </a:r>
          </a:p>
          <a:p>
            <a:pPr algn="ctr"/>
            <a:r>
              <a:rPr lang="id-ID" sz="1600" dirty="0">
                <a:solidFill>
                  <a:schemeClr val="bg1"/>
                </a:solidFill>
                <a:latin typeface="Abadi" panose="020B0604020104020204" pitchFamily="34" charset="0"/>
              </a:rPr>
              <a:t>kolom data</a:t>
            </a:r>
            <a:endParaRPr lang="en-ID" sz="1600" dirty="0">
              <a:solidFill>
                <a:schemeClr val="bg1"/>
              </a:solidFill>
              <a:latin typeface="Abadi" panose="020B0604020104020204" pitchFamily="34" charset="0"/>
            </a:endParaRPr>
          </a:p>
          <a:p>
            <a:pPr algn="ctr"/>
            <a:endParaRPr lang="en-ID" sz="1600" dirty="0">
              <a:solidFill>
                <a:schemeClr val="bg1"/>
              </a:solidFill>
              <a:latin typeface="Abadi" panose="020B0604020104020204" pitchFamily="34" charset="0"/>
            </a:endParaRPr>
          </a:p>
        </p:txBody>
      </p:sp>
      <p:sp>
        <p:nvSpPr>
          <p:cNvPr id="24" name="Rectangle: Rounded Corners 23">
            <a:extLst>
              <a:ext uri="{FF2B5EF4-FFF2-40B4-BE49-F238E27FC236}">
                <a16:creationId xmlns:a16="http://schemas.microsoft.com/office/drawing/2014/main" id="{56B0F6D1-2FDE-4045-5589-A79FEC27CC60}"/>
              </a:ext>
            </a:extLst>
          </p:cNvPr>
          <p:cNvSpPr/>
          <p:nvPr/>
        </p:nvSpPr>
        <p:spPr>
          <a:xfrm>
            <a:off x="9326533" y="4751110"/>
            <a:ext cx="2515112" cy="375124"/>
          </a:xfrm>
          <a:prstGeom prst="roundRect">
            <a:avLst>
              <a:gd name="adj" fmla="val 39713"/>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Poppins" panose="00000500000000000000" pitchFamily="2" charset="0"/>
              <a:cs typeface="Poppins" panose="00000500000000000000" pitchFamily="2" charset="0"/>
            </a:endParaRPr>
          </a:p>
        </p:txBody>
      </p:sp>
      <p:sp>
        <p:nvSpPr>
          <p:cNvPr id="26" name="Rectangle: Rounded Corners 25">
            <a:extLst>
              <a:ext uri="{FF2B5EF4-FFF2-40B4-BE49-F238E27FC236}">
                <a16:creationId xmlns:a16="http://schemas.microsoft.com/office/drawing/2014/main" id="{669CC7D3-66C8-9ABC-4C38-11F46B4CE9D2}"/>
              </a:ext>
            </a:extLst>
          </p:cNvPr>
          <p:cNvSpPr/>
          <p:nvPr/>
        </p:nvSpPr>
        <p:spPr>
          <a:xfrm>
            <a:off x="9326534" y="4751110"/>
            <a:ext cx="1902070" cy="375124"/>
          </a:xfrm>
          <a:prstGeom prst="roundRect">
            <a:avLst>
              <a:gd name="adj" fmla="val 397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8E32009B-BA28-27A8-458C-CB7842FB8DF9}"/>
              </a:ext>
            </a:extLst>
          </p:cNvPr>
          <p:cNvSpPr txBox="1"/>
          <p:nvPr/>
        </p:nvSpPr>
        <p:spPr>
          <a:xfrm>
            <a:off x="9655649" y="4752561"/>
            <a:ext cx="1458672" cy="338554"/>
          </a:xfrm>
          <a:prstGeom prst="rect">
            <a:avLst/>
          </a:prstGeom>
          <a:noFill/>
        </p:spPr>
        <p:txBody>
          <a:bodyPr wrap="square" rtlCol="0">
            <a:spAutoFit/>
          </a:bodyPr>
          <a:lstStyle/>
          <a:p>
            <a:pPr algn="ctr"/>
            <a:r>
              <a:rPr lang="id-ID" sz="1600" dirty="0">
                <a:latin typeface="Abadi" panose="020B0604020104020204" pitchFamily="34" charset="0"/>
              </a:rPr>
              <a:t>88%</a:t>
            </a:r>
            <a:endParaRPr lang="en-ID" sz="1600" dirty="0">
              <a:latin typeface="Abadi" panose="020B0604020104020204" pitchFamily="34" charset="0"/>
            </a:endParaRPr>
          </a:p>
        </p:txBody>
      </p:sp>
      <p:sp>
        <p:nvSpPr>
          <p:cNvPr id="28" name="TextBox 27">
            <a:extLst>
              <a:ext uri="{FF2B5EF4-FFF2-40B4-BE49-F238E27FC236}">
                <a16:creationId xmlns:a16="http://schemas.microsoft.com/office/drawing/2014/main" id="{BEAB2800-8479-E16C-4580-2F692B0434B4}"/>
              </a:ext>
            </a:extLst>
          </p:cNvPr>
          <p:cNvSpPr txBox="1"/>
          <p:nvPr/>
        </p:nvSpPr>
        <p:spPr>
          <a:xfrm>
            <a:off x="11061068" y="4752561"/>
            <a:ext cx="948114"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12%</a:t>
            </a:r>
            <a:endParaRPr lang="en-ID" sz="1600" dirty="0">
              <a:solidFill>
                <a:schemeClr val="bg1"/>
              </a:solidFill>
              <a:latin typeface="Abadi" panose="020B0604020104020204" pitchFamily="34" charset="0"/>
            </a:endParaRPr>
          </a:p>
        </p:txBody>
      </p:sp>
      <p:sp>
        <p:nvSpPr>
          <p:cNvPr id="29" name="TextBox 28">
            <a:extLst>
              <a:ext uri="{FF2B5EF4-FFF2-40B4-BE49-F238E27FC236}">
                <a16:creationId xmlns:a16="http://schemas.microsoft.com/office/drawing/2014/main" id="{D7479114-52AC-C9BA-4423-8D28B989F291}"/>
              </a:ext>
            </a:extLst>
          </p:cNvPr>
          <p:cNvSpPr txBox="1"/>
          <p:nvPr/>
        </p:nvSpPr>
        <p:spPr>
          <a:xfrm>
            <a:off x="9412556" y="5156473"/>
            <a:ext cx="972429"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No</a:t>
            </a:r>
            <a:endParaRPr lang="en-ID" sz="1600" dirty="0">
              <a:solidFill>
                <a:schemeClr val="bg1"/>
              </a:solidFill>
              <a:latin typeface="Abadi" panose="020B0604020104020204" pitchFamily="34" charset="0"/>
            </a:endParaRPr>
          </a:p>
        </p:txBody>
      </p:sp>
      <p:sp>
        <p:nvSpPr>
          <p:cNvPr id="31" name="TextBox 30">
            <a:extLst>
              <a:ext uri="{FF2B5EF4-FFF2-40B4-BE49-F238E27FC236}">
                <a16:creationId xmlns:a16="http://schemas.microsoft.com/office/drawing/2014/main" id="{C23FE01B-F284-B42A-47F4-4893F632DAAB}"/>
              </a:ext>
            </a:extLst>
          </p:cNvPr>
          <p:cNvSpPr txBox="1"/>
          <p:nvPr/>
        </p:nvSpPr>
        <p:spPr>
          <a:xfrm>
            <a:off x="11053715" y="5156473"/>
            <a:ext cx="972429" cy="338554"/>
          </a:xfrm>
          <a:prstGeom prst="rect">
            <a:avLst/>
          </a:prstGeom>
          <a:noFill/>
        </p:spPr>
        <p:txBody>
          <a:bodyPr wrap="square" rtlCol="0">
            <a:spAutoFit/>
          </a:bodyPr>
          <a:lstStyle/>
          <a:p>
            <a:pPr algn="ctr"/>
            <a:r>
              <a:rPr lang="id-ID" sz="1600" dirty="0">
                <a:solidFill>
                  <a:schemeClr val="bg1"/>
                </a:solidFill>
                <a:latin typeface="Abadi" panose="020B0604020104020204" pitchFamily="34" charset="0"/>
              </a:rPr>
              <a:t>Yes</a:t>
            </a:r>
            <a:endParaRPr lang="en-ID" sz="1600" dirty="0">
              <a:solidFill>
                <a:schemeClr val="bg1"/>
              </a:solidFill>
              <a:latin typeface="Abadi" panose="020B0604020104020204" pitchFamily="34" charset="0"/>
            </a:endParaRPr>
          </a:p>
        </p:txBody>
      </p:sp>
      <p:sp>
        <p:nvSpPr>
          <p:cNvPr id="32" name="TextBox 31">
            <a:extLst>
              <a:ext uri="{FF2B5EF4-FFF2-40B4-BE49-F238E27FC236}">
                <a16:creationId xmlns:a16="http://schemas.microsoft.com/office/drawing/2014/main" id="{B8F18F06-4973-E889-B944-7CDA5DDA0D5F}"/>
              </a:ext>
            </a:extLst>
          </p:cNvPr>
          <p:cNvSpPr txBox="1"/>
          <p:nvPr/>
        </p:nvSpPr>
        <p:spPr>
          <a:xfrm>
            <a:off x="9326533" y="4345832"/>
            <a:ext cx="2515112"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Subscribed</a:t>
            </a:r>
            <a:r>
              <a:rPr lang="id-ID" sz="1600" dirty="0">
                <a:solidFill>
                  <a:schemeClr val="bg1"/>
                </a:solidFill>
                <a:latin typeface="Abadi" panose="020B0604020104020204" pitchFamily="34" charset="0"/>
              </a:rPr>
              <a:t> ?</a:t>
            </a:r>
            <a:endParaRPr lang="en-ID" sz="1600" dirty="0">
              <a:solidFill>
                <a:schemeClr val="bg1"/>
              </a:solidFill>
              <a:latin typeface="Abadi" panose="020B0604020104020204" pitchFamily="34" charset="0"/>
            </a:endParaRPr>
          </a:p>
        </p:txBody>
      </p:sp>
      <p:sp>
        <p:nvSpPr>
          <p:cNvPr id="33" name="TextBox 32">
            <a:extLst>
              <a:ext uri="{FF2B5EF4-FFF2-40B4-BE49-F238E27FC236}">
                <a16:creationId xmlns:a16="http://schemas.microsoft.com/office/drawing/2014/main" id="{B9168399-E1E5-3B60-5019-4E0FF9E8A88C}"/>
              </a:ext>
            </a:extLst>
          </p:cNvPr>
          <p:cNvSpPr txBox="1"/>
          <p:nvPr/>
        </p:nvSpPr>
        <p:spPr>
          <a:xfrm>
            <a:off x="563880" y="1858791"/>
            <a:ext cx="6615856" cy="3003258"/>
          </a:xfrm>
          <a:prstGeom prst="rect">
            <a:avLst/>
          </a:prstGeom>
          <a:noFill/>
        </p:spPr>
        <p:txBody>
          <a:bodyPr wrap="square" rtlCol="0">
            <a:spAutoFit/>
          </a:bodyPr>
          <a:lstStyle/>
          <a:p>
            <a:pPr>
              <a:lnSpc>
                <a:spcPct val="150000"/>
              </a:lnSpc>
            </a:pPr>
            <a:r>
              <a:rPr lang="id-ID" sz="2000" dirty="0">
                <a:solidFill>
                  <a:schemeClr val="bg1"/>
                </a:solidFill>
                <a:latin typeface="Abadi" panose="020B0604020104020204" pitchFamily="34" charset="0"/>
                <a:cs typeface="Poppins" panose="00000500000000000000" pitchFamily="2" charset="0"/>
              </a:rPr>
              <a:t>Data apa yang digunakan sebagai basis?</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Data historis hasil kampanye Bank A periode sebelumnya</a:t>
            </a:r>
          </a:p>
          <a:p>
            <a:pPr>
              <a:lnSpc>
                <a:spcPct val="150000"/>
              </a:lnSpc>
            </a:pPr>
            <a:endParaRPr lang="id-ID" dirty="0">
              <a:solidFill>
                <a:schemeClr val="bg1"/>
              </a:solidFill>
              <a:latin typeface="Abadi" panose="020B0604020104020204" pitchFamily="34" charset="0"/>
              <a:cs typeface="Poppins" panose="00000500000000000000" pitchFamily="2" charset="0"/>
            </a:endParaRPr>
          </a:p>
          <a:p>
            <a:pPr>
              <a:lnSpc>
                <a:spcPct val="150000"/>
              </a:lnSpc>
            </a:pPr>
            <a:r>
              <a:rPr lang="id-ID" dirty="0">
                <a:solidFill>
                  <a:schemeClr val="bg1"/>
                </a:solidFill>
                <a:latin typeface="Abadi" panose="020B0604020104020204" pitchFamily="34" charset="0"/>
                <a:cs typeface="Poppins" panose="00000500000000000000" pitchFamily="2" charset="0"/>
              </a:rPr>
              <a:t>Mengapa Data tersebut digunakan?</a:t>
            </a:r>
          </a:p>
          <a:p>
            <a:pPr marL="285750" indent="-285750">
              <a:lnSpc>
                <a:spcPct val="150000"/>
              </a:lnSpc>
              <a:buFont typeface="Arial" panose="020B0604020202020204" pitchFamily="34" charset="0"/>
              <a:buChar char="•"/>
            </a:pPr>
            <a:r>
              <a:rPr lang="id-ID" dirty="0">
                <a:solidFill>
                  <a:schemeClr val="bg1"/>
                </a:solidFill>
                <a:latin typeface="Abadi" panose="020B0604020104020204" pitchFamily="34" charset="0"/>
                <a:cs typeface="Poppins" panose="00000500000000000000" pitchFamily="2" charset="0"/>
              </a:rPr>
              <a:t>Mengandung pola nasabah yang tertarik dengan produk deposito berjangka, dilihat dari tiga faktor: profil nasabah, pendekatan </a:t>
            </a:r>
            <a:r>
              <a:rPr lang="id-ID" dirty="0" err="1">
                <a:solidFill>
                  <a:schemeClr val="bg1"/>
                </a:solidFill>
                <a:latin typeface="Abadi" panose="020B0604020104020204" pitchFamily="34" charset="0"/>
                <a:cs typeface="Poppins" panose="00000500000000000000" pitchFamily="2" charset="0"/>
              </a:rPr>
              <a:t>marketing</a:t>
            </a:r>
            <a:r>
              <a:rPr lang="id-ID" dirty="0">
                <a:solidFill>
                  <a:schemeClr val="bg1"/>
                </a:solidFill>
                <a:latin typeface="Abadi" panose="020B0604020104020204" pitchFamily="34" charset="0"/>
                <a:cs typeface="Poppins" panose="00000500000000000000" pitchFamily="2" charset="0"/>
              </a:rPr>
              <a:t>, dan faktor ekonomi eksternal</a:t>
            </a:r>
          </a:p>
        </p:txBody>
      </p:sp>
      <p:sp>
        <p:nvSpPr>
          <p:cNvPr id="2" name="TextBox 1">
            <a:extLst>
              <a:ext uri="{FF2B5EF4-FFF2-40B4-BE49-F238E27FC236}">
                <a16:creationId xmlns:a16="http://schemas.microsoft.com/office/drawing/2014/main" id="{28307199-AAB3-0D6D-9EE9-17AA0D40AEB8}"/>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02</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83519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D040B79A-E14B-4B66-FBAE-DAB7892103F8}"/>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4F2D909-89C3-CCDB-A71E-066028ABA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910755">
            <a:off x="6877768" y="-209828"/>
            <a:ext cx="7558620" cy="4936724"/>
          </a:xfrm>
          <a:prstGeom prst="rect">
            <a:avLst/>
          </a:prstGeom>
        </p:spPr>
      </p:pic>
      <p:sp>
        <p:nvSpPr>
          <p:cNvPr id="14" name="TextBox 13">
            <a:extLst>
              <a:ext uri="{FF2B5EF4-FFF2-40B4-BE49-F238E27FC236}">
                <a16:creationId xmlns:a16="http://schemas.microsoft.com/office/drawing/2014/main" id="{7F02A33F-EBE4-99AE-9C27-283CCE966A27}"/>
              </a:ext>
            </a:extLst>
          </p:cNvPr>
          <p:cNvSpPr txBox="1"/>
          <p:nvPr/>
        </p:nvSpPr>
        <p:spPr>
          <a:xfrm>
            <a:off x="2508308" y="4312472"/>
            <a:ext cx="6790373" cy="1569660"/>
          </a:xfrm>
          <a:prstGeom prst="rect">
            <a:avLst/>
          </a:prstGeom>
          <a:noFill/>
        </p:spPr>
        <p:txBody>
          <a:bodyPr wrap="square" rtlCol="0">
            <a:spAutoFit/>
          </a:bodyPr>
          <a:lstStyle/>
          <a:p>
            <a:r>
              <a:rPr lang="id-ID" sz="4800" b="1" dirty="0" err="1">
                <a:solidFill>
                  <a:schemeClr val="bg1"/>
                </a:solidFill>
                <a:latin typeface="Poppins" panose="00000500000000000000" pitchFamily="2" charset="0"/>
                <a:cs typeface="Poppins" panose="00000500000000000000" pitchFamily="2" charset="0"/>
              </a:rPr>
              <a:t>Exploratory</a:t>
            </a:r>
            <a:r>
              <a:rPr lang="id-ID" sz="4800" b="1" dirty="0">
                <a:solidFill>
                  <a:schemeClr val="bg1"/>
                </a:solidFill>
                <a:latin typeface="Poppins" panose="00000500000000000000" pitchFamily="2" charset="0"/>
                <a:cs typeface="Poppins" panose="00000500000000000000" pitchFamily="2" charset="0"/>
              </a:rPr>
              <a:t> Data </a:t>
            </a:r>
            <a:r>
              <a:rPr lang="id-ID" sz="4800" b="1" dirty="0" err="1">
                <a:solidFill>
                  <a:schemeClr val="bg1"/>
                </a:solidFill>
                <a:latin typeface="Poppins" panose="00000500000000000000" pitchFamily="2" charset="0"/>
                <a:cs typeface="Poppins" panose="00000500000000000000" pitchFamily="2" charset="0"/>
              </a:rPr>
              <a:t>Analyst</a:t>
            </a:r>
            <a:endParaRPr lang="en-ID" sz="4800" b="1" dirty="0">
              <a:solidFill>
                <a:schemeClr val="bg1"/>
              </a:solidFill>
              <a:latin typeface="Poppins" panose="00000500000000000000" pitchFamily="2" charset="0"/>
              <a:cs typeface="Poppins" panose="00000500000000000000" pitchFamily="2" charset="0"/>
            </a:endParaRPr>
          </a:p>
        </p:txBody>
      </p:sp>
      <p:cxnSp>
        <p:nvCxnSpPr>
          <p:cNvPr id="16" name="Straight Connector 15">
            <a:extLst>
              <a:ext uri="{FF2B5EF4-FFF2-40B4-BE49-F238E27FC236}">
                <a16:creationId xmlns:a16="http://schemas.microsoft.com/office/drawing/2014/main" id="{BEA1524E-B1B0-9574-2D30-6D8CE5CAE03C}"/>
              </a:ext>
            </a:extLst>
          </p:cNvPr>
          <p:cNvCxnSpPr>
            <a:cxnSpLocks/>
          </p:cNvCxnSpPr>
          <p:nvPr/>
        </p:nvCxnSpPr>
        <p:spPr>
          <a:xfrm>
            <a:off x="548640" y="563880"/>
            <a:ext cx="612648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642456B9-B0D9-060B-236A-4018FF3F40C7}"/>
              </a:ext>
            </a:extLst>
          </p:cNvPr>
          <p:cNvCxnSpPr>
            <a:cxnSpLocks/>
          </p:cNvCxnSpPr>
          <p:nvPr/>
        </p:nvCxnSpPr>
        <p:spPr>
          <a:xfrm>
            <a:off x="548640" y="598932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483264C5-DC74-99F7-2273-A4AE5888F64A}"/>
              </a:ext>
            </a:extLst>
          </p:cNvPr>
          <p:cNvSpPr txBox="1"/>
          <p:nvPr/>
        </p:nvSpPr>
        <p:spPr>
          <a:xfrm>
            <a:off x="724909" y="4533552"/>
            <a:ext cx="1360903" cy="1200329"/>
          </a:xfrm>
          <a:prstGeom prst="rect">
            <a:avLst/>
          </a:prstGeom>
          <a:noFill/>
        </p:spPr>
        <p:txBody>
          <a:bodyPr wrap="square" rtlCol="0">
            <a:spAutoFit/>
          </a:bodyPr>
          <a:lstStyle/>
          <a:p>
            <a:pPr algn="ctr"/>
            <a:r>
              <a:rPr lang="id-ID" sz="7200" b="1" dirty="0">
                <a:solidFill>
                  <a:schemeClr val="bg1"/>
                </a:solidFill>
                <a:latin typeface="Abadi" panose="020B0604020104020204" pitchFamily="34" charset="0"/>
                <a:cs typeface="Poppins" panose="00000500000000000000" pitchFamily="2" charset="0"/>
              </a:rPr>
              <a:t>02</a:t>
            </a:r>
            <a:endParaRPr lang="en-ID" sz="7200" b="1" dirty="0">
              <a:solidFill>
                <a:schemeClr val="bg1"/>
              </a:solidFill>
              <a:latin typeface="Abadi" panose="020B0604020104020204" pitchFamily="34" charset="0"/>
              <a:cs typeface="Poppins" panose="00000500000000000000" pitchFamily="2" charset="0"/>
            </a:endParaRPr>
          </a:p>
        </p:txBody>
      </p:sp>
      <p:cxnSp>
        <p:nvCxnSpPr>
          <p:cNvPr id="3" name="Straight Connector 2">
            <a:extLst>
              <a:ext uri="{FF2B5EF4-FFF2-40B4-BE49-F238E27FC236}">
                <a16:creationId xmlns:a16="http://schemas.microsoft.com/office/drawing/2014/main" id="{77C7D143-7D91-77D5-C062-9DB2EF0AF218}"/>
              </a:ext>
            </a:extLst>
          </p:cNvPr>
          <p:cNvCxnSpPr>
            <a:cxnSpLocks/>
          </p:cNvCxnSpPr>
          <p:nvPr/>
        </p:nvCxnSpPr>
        <p:spPr>
          <a:xfrm>
            <a:off x="2226644" y="4497137"/>
            <a:ext cx="0" cy="1273161"/>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955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237B6061-90B6-28C6-008E-622E76E81DE9}"/>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52DFA0CC-86F6-1CEF-F0E0-9613A9FB8E09}"/>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Rectangle: Rounded Corners 3">
            <a:extLst>
              <a:ext uri="{FF2B5EF4-FFF2-40B4-BE49-F238E27FC236}">
                <a16:creationId xmlns:a16="http://schemas.microsoft.com/office/drawing/2014/main" id="{AE0BCABD-D420-983B-CEA6-3550BA124F86}"/>
              </a:ext>
            </a:extLst>
          </p:cNvPr>
          <p:cNvSpPr/>
          <p:nvPr/>
        </p:nvSpPr>
        <p:spPr>
          <a:xfrm>
            <a:off x="7458033" y="4267858"/>
            <a:ext cx="4380795" cy="1214214"/>
          </a:xfrm>
          <a:prstGeom prst="roundRect">
            <a:avLst>
              <a:gd name="adj" fmla="val 1302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d-ID" sz="1600" b="1" dirty="0">
                <a:solidFill>
                  <a:schemeClr val="tx1"/>
                </a:solidFill>
                <a:latin typeface="Poppins" panose="00000500000000000000" pitchFamily="2" charset="0"/>
                <a:cs typeface="Poppins" panose="00000500000000000000" pitchFamily="2" charset="0"/>
              </a:rPr>
              <a:t>Dengan pertimbangan proporsi, usia 25-34 tahun menjadi segmen paling potensial</a:t>
            </a:r>
            <a:endParaRPr lang="en-ID" sz="1600" b="1" dirty="0">
              <a:solidFill>
                <a:schemeClr val="tx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B1AA0196-DD67-C6F0-9039-4A00306815BE}"/>
              </a:ext>
            </a:extLst>
          </p:cNvPr>
          <p:cNvSpPr txBox="1"/>
          <p:nvPr/>
        </p:nvSpPr>
        <p:spPr>
          <a:xfrm>
            <a:off x="1750142" y="319203"/>
            <a:ext cx="8691716" cy="707886"/>
          </a:xfrm>
          <a:prstGeom prst="rect">
            <a:avLst/>
          </a:prstGeom>
          <a:noFill/>
        </p:spPr>
        <p:txBody>
          <a:bodyPr wrap="square" rtlCol="0">
            <a:spAutoFit/>
          </a:bodyPr>
          <a:lstStyle/>
          <a:p>
            <a:pPr algn="ctr"/>
            <a:r>
              <a:rPr lang="id-ID" sz="2000" b="1" dirty="0">
                <a:solidFill>
                  <a:schemeClr val="bg1"/>
                </a:solidFill>
                <a:latin typeface="Poppins" panose="00000500000000000000" pitchFamily="2" charset="0"/>
                <a:cs typeface="Poppins" panose="00000500000000000000" pitchFamily="2" charset="0"/>
              </a:rPr>
              <a:t>Kelompok usia 25-34 tahun menjadi segmen pembeli paling potensial untuk produk deposito berjangka</a:t>
            </a:r>
            <a:endParaRPr lang="en-ID" sz="2000" b="1" dirty="0">
              <a:solidFill>
                <a:schemeClr val="bg1"/>
              </a:solidFill>
              <a:latin typeface="Poppins" panose="00000500000000000000" pitchFamily="2" charset="0"/>
              <a:cs typeface="Poppins" panose="00000500000000000000" pitchFamily="2" charset="0"/>
            </a:endParaRPr>
          </a:p>
        </p:txBody>
      </p:sp>
      <p:graphicFrame>
        <p:nvGraphicFramePr>
          <p:cNvPr id="17" name="Chart 16">
            <a:extLst>
              <a:ext uri="{FF2B5EF4-FFF2-40B4-BE49-F238E27FC236}">
                <a16:creationId xmlns:a16="http://schemas.microsoft.com/office/drawing/2014/main" id="{67AF9496-AE69-2684-5ED0-62EE4403CC1A}"/>
              </a:ext>
            </a:extLst>
          </p:cNvPr>
          <p:cNvGraphicFramePr/>
          <p:nvPr>
            <p:extLst>
              <p:ext uri="{D42A27DB-BD31-4B8C-83A1-F6EECF244321}">
                <p14:modId xmlns:p14="http://schemas.microsoft.com/office/powerpoint/2010/main" val="2786904611"/>
              </p:ext>
            </p:extLst>
          </p:nvPr>
        </p:nvGraphicFramePr>
        <p:xfrm>
          <a:off x="448133" y="1550849"/>
          <a:ext cx="6751320" cy="46217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1806E896-2042-F680-BF10-9C00458034A7}"/>
              </a:ext>
            </a:extLst>
          </p:cNvPr>
          <p:cNvGraphicFramePr/>
          <p:nvPr>
            <p:extLst>
              <p:ext uri="{D42A27DB-BD31-4B8C-83A1-F6EECF244321}">
                <p14:modId xmlns:p14="http://schemas.microsoft.com/office/powerpoint/2010/main" val="1701311380"/>
              </p:ext>
            </p:extLst>
          </p:nvPr>
        </p:nvGraphicFramePr>
        <p:xfrm>
          <a:off x="448133" y="1550849"/>
          <a:ext cx="6658723" cy="442057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EC476C51-03CF-0EFE-69C8-DFCE5F1DFEC8}"/>
              </a:ext>
            </a:extLst>
          </p:cNvPr>
          <p:cNvSpPr txBox="1"/>
          <p:nvPr/>
        </p:nvSpPr>
        <p:spPr>
          <a:xfrm>
            <a:off x="282150" y="2174273"/>
            <a:ext cx="1593159"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Subscribed</a:t>
            </a:r>
            <a:r>
              <a:rPr lang="id-ID" sz="1600" dirty="0">
                <a:solidFill>
                  <a:schemeClr val="bg1"/>
                </a:solidFill>
                <a:latin typeface="Abadi" panose="020B0604020104020204" pitchFamily="34" charset="0"/>
              </a:rPr>
              <a:t> ?</a:t>
            </a:r>
            <a:endParaRPr lang="en-ID" sz="1600" dirty="0">
              <a:solidFill>
                <a:schemeClr val="bg1"/>
              </a:solidFill>
              <a:latin typeface="Abadi" panose="020B0604020104020204" pitchFamily="34" charset="0"/>
            </a:endParaRPr>
          </a:p>
        </p:txBody>
      </p:sp>
      <p:sp>
        <p:nvSpPr>
          <p:cNvPr id="22" name="TextBox 21">
            <a:extLst>
              <a:ext uri="{FF2B5EF4-FFF2-40B4-BE49-F238E27FC236}">
                <a16:creationId xmlns:a16="http://schemas.microsoft.com/office/drawing/2014/main" id="{3856553E-0474-1DD8-04B0-A231B7F21E6B}"/>
              </a:ext>
            </a:extLst>
          </p:cNvPr>
          <p:cNvSpPr txBox="1"/>
          <p:nvPr/>
        </p:nvSpPr>
        <p:spPr>
          <a:xfrm>
            <a:off x="5180105" y="2243883"/>
            <a:ext cx="1593159" cy="338554"/>
          </a:xfrm>
          <a:prstGeom prst="rect">
            <a:avLst/>
          </a:prstGeom>
          <a:noFill/>
        </p:spPr>
        <p:txBody>
          <a:bodyPr wrap="square" rtlCol="0">
            <a:spAutoFit/>
          </a:bodyPr>
          <a:lstStyle/>
          <a:p>
            <a:pPr algn="ctr"/>
            <a:r>
              <a:rPr lang="id-ID" sz="1600" dirty="0" err="1">
                <a:solidFill>
                  <a:schemeClr val="bg1"/>
                </a:solidFill>
                <a:latin typeface="Abadi" panose="020B0604020104020204" pitchFamily="34" charset="0"/>
              </a:rPr>
              <a:t>Conv</a:t>
            </a:r>
            <a:r>
              <a:rPr lang="id-ID" sz="1600" dirty="0">
                <a:solidFill>
                  <a:schemeClr val="bg1"/>
                </a:solidFill>
                <a:latin typeface="Abadi" panose="020B0604020104020204" pitchFamily="34" charset="0"/>
              </a:rPr>
              <a:t>. Rate</a:t>
            </a:r>
            <a:endParaRPr lang="en-ID" sz="1600" dirty="0">
              <a:solidFill>
                <a:schemeClr val="bg1"/>
              </a:solidFill>
              <a:latin typeface="Abadi" panose="020B0604020104020204" pitchFamily="34" charset="0"/>
            </a:endParaRPr>
          </a:p>
        </p:txBody>
      </p:sp>
      <p:sp>
        <p:nvSpPr>
          <p:cNvPr id="24" name="Rectangle: Rounded Corners 23">
            <a:extLst>
              <a:ext uri="{FF2B5EF4-FFF2-40B4-BE49-F238E27FC236}">
                <a16:creationId xmlns:a16="http://schemas.microsoft.com/office/drawing/2014/main" id="{EF38FB47-D6E0-34BF-515E-542EC74738D3}"/>
              </a:ext>
            </a:extLst>
          </p:cNvPr>
          <p:cNvSpPr/>
          <p:nvPr/>
        </p:nvSpPr>
        <p:spPr>
          <a:xfrm>
            <a:off x="7458033" y="1737331"/>
            <a:ext cx="4380795" cy="10115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latin typeface="Abadi" panose="020B0604020104020204" pitchFamily="34" charset="0"/>
              </a:rPr>
              <a:t>Kampanye historis berfokus pada usia produktif (25-54 tahun)</a:t>
            </a:r>
            <a:endParaRPr lang="en-ID" dirty="0">
              <a:latin typeface="Abadi" panose="020B0604020104020204" pitchFamily="34" charset="0"/>
            </a:endParaRPr>
          </a:p>
        </p:txBody>
      </p:sp>
      <p:sp>
        <p:nvSpPr>
          <p:cNvPr id="26" name="Rectangle: Rounded Corners 25">
            <a:extLst>
              <a:ext uri="{FF2B5EF4-FFF2-40B4-BE49-F238E27FC236}">
                <a16:creationId xmlns:a16="http://schemas.microsoft.com/office/drawing/2014/main" id="{D441D1B4-3214-1756-6146-24A9F6685BC3}"/>
              </a:ext>
            </a:extLst>
          </p:cNvPr>
          <p:cNvSpPr/>
          <p:nvPr/>
        </p:nvSpPr>
        <p:spPr>
          <a:xfrm>
            <a:off x="7458033" y="2901238"/>
            <a:ext cx="4380795" cy="121421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latin typeface="Abadi" panose="020B0604020104020204" pitchFamily="34" charset="0"/>
              </a:rPr>
              <a:t>Meskipun tingkat konversi tertinggi ada pada usia 17–24 dan 65+, tetapi jumlah datanya sedikit.</a:t>
            </a:r>
            <a:endParaRPr lang="en-ID" dirty="0">
              <a:latin typeface="Abadi" panose="020B0604020104020204" pitchFamily="34" charset="0"/>
            </a:endParaRPr>
          </a:p>
        </p:txBody>
      </p:sp>
      <p:sp>
        <p:nvSpPr>
          <p:cNvPr id="2" name="TextBox 1">
            <a:extLst>
              <a:ext uri="{FF2B5EF4-FFF2-40B4-BE49-F238E27FC236}">
                <a16:creationId xmlns:a16="http://schemas.microsoft.com/office/drawing/2014/main" id="{E80414D8-AA20-98E7-EC94-E2274A559327}"/>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03</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424146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11641"/>
            </a:gs>
            <a:gs pos="47000">
              <a:srgbClr val="3A1D4A"/>
            </a:gs>
            <a:gs pos="0">
              <a:srgbClr val="502453"/>
            </a:gs>
          </a:gsLst>
          <a:path path="circle">
            <a:fillToRect l="100000" b="100000"/>
          </a:path>
          <a:tileRect t="-100000" r="-100000"/>
        </a:gradFill>
        <a:effectLst/>
      </p:bgPr>
    </p:bg>
    <p:spTree>
      <p:nvGrpSpPr>
        <p:cNvPr id="1" name="">
          <a:extLst>
            <a:ext uri="{FF2B5EF4-FFF2-40B4-BE49-F238E27FC236}">
              <a16:creationId xmlns:a16="http://schemas.microsoft.com/office/drawing/2014/main" id="{CA2D76FE-5EA4-EC44-B0B3-A25E325F953D}"/>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5EC9758C-E036-73AD-48D0-62927116FA54}"/>
              </a:ext>
            </a:extLst>
          </p:cNvPr>
          <p:cNvCxnSpPr>
            <a:cxnSpLocks/>
          </p:cNvCxnSpPr>
          <p:nvPr/>
        </p:nvCxnSpPr>
        <p:spPr>
          <a:xfrm>
            <a:off x="563880" y="6263640"/>
            <a:ext cx="1106424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C1C548D-70BA-7B9A-E805-DA1AED8C0C8B}"/>
              </a:ext>
            </a:extLst>
          </p:cNvPr>
          <p:cNvSpPr txBox="1"/>
          <p:nvPr/>
        </p:nvSpPr>
        <p:spPr>
          <a:xfrm>
            <a:off x="1750142" y="319203"/>
            <a:ext cx="8691716" cy="707886"/>
          </a:xfrm>
          <a:prstGeom prst="rect">
            <a:avLst/>
          </a:prstGeom>
          <a:noFill/>
        </p:spPr>
        <p:txBody>
          <a:bodyPr wrap="square" rtlCol="0">
            <a:spAutoFit/>
          </a:bodyPr>
          <a:lstStyle/>
          <a:p>
            <a:pPr algn="ctr"/>
            <a:r>
              <a:rPr lang="id-ID" sz="2000" b="1" dirty="0">
                <a:solidFill>
                  <a:schemeClr val="bg1"/>
                </a:solidFill>
                <a:latin typeface="Poppins" panose="00000500000000000000" pitchFamily="2" charset="0"/>
                <a:cs typeface="Poppins" panose="00000500000000000000" pitchFamily="2" charset="0"/>
              </a:rPr>
              <a:t>Pelajar dan pensiunan menunjukkan respons paling positif terhadap produk deposito berjangka</a:t>
            </a:r>
            <a:endParaRPr lang="en-ID" sz="2000" b="1" dirty="0">
              <a:solidFill>
                <a:schemeClr val="bg1"/>
              </a:solidFill>
              <a:latin typeface="Poppins" panose="00000500000000000000" pitchFamily="2" charset="0"/>
              <a:cs typeface="Poppins" panose="00000500000000000000" pitchFamily="2" charset="0"/>
            </a:endParaRPr>
          </a:p>
        </p:txBody>
      </p:sp>
      <p:sp>
        <p:nvSpPr>
          <p:cNvPr id="24" name="Rectangle: Rounded Corners 23">
            <a:extLst>
              <a:ext uri="{FF2B5EF4-FFF2-40B4-BE49-F238E27FC236}">
                <a16:creationId xmlns:a16="http://schemas.microsoft.com/office/drawing/2014/main" id="{A9988987-CC53-30BC-E971-85590DC46567}"/>
              </a:ext>
            </a:extLst>
          </p:cNvPr>
          <p:cNvSpPr/>
          <p:nvPr/>
        </p:nvSpPr>
        <p:spPr>
          <a:xfrm>
            <a:off x="6956385" y="2118070"/>
            <a:ext cx="4301845" cy="3054588"/>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latin typeface="Abadi" panose="020B0604020104020204" pitchFamily="34" charset="0"/>
              </a:rPr>
              <a:t>Walaupun kampanye difokuskan pada kelompok blue collar dan admin, respons paling antusias ditunjukkan oleh pelajar dan pensiunan</a:t>
            </a:r>
            <a:r>
              <a:rPr lang="id-ID" dirty="0">
                <a:latin typeface="Abadi" panose="020B0604020104020204" pitchFamily="34" charset="0"/>
              </a:rPr>
              <a:t>.</a:t>
            </a:r>
          </a:p>
          <a:p>
            <a:pPr algn="ctr"/>
            <a:endParaRPr lang="id-ID" dirty="0">
              <a:latin typeface="Abadi" panose="020B0604020104020204" pitchFamily="34" charset="0"/>
            </a:endParaRPr>
          </a:p>
          <a:p>
            <a:pPr algn="ctr"/>
            <a:r>
              <a:rPr lang="en-ID" dirty="0">
                <a:latin typeface="Abadi" panose="020B0604020104020204" pitchFamily="34" charset="0"/>
              </a:rPr>
              <a:t>Hal </a:t>
            </a:r>
            <a:r>
              <a:rPr lang="en-ID" dirty="0" err="1">
                <a:latin typeface="Abadi" panose="020B0604020104020204" pitchFamily="34" charset="0"/>
              </a:rPr>
              <a:t>ini</a:t>
            </a:r>
            <a:r>
              <a:rPr lang="en-ID" dirty="0">
                <a:latin typeface="Abadi" panose="020B0604020104020204" pitchFamily="34" charset="0"/>
              </a:rPr>
              <a:t> </a:t>
            </a:r>
            <a:r>
              <a:rPr lang="en-ID" dirty="0" err="1">
                <a:latin typeface="Abadi" panose="020B0604020104020204" pitchFamily="34" charset="0"/>
              </a:rPr>
              <a:t>mengindikasikan</a:t>
            </a:r>
            <a:r>
              <a:rPr lang="en-ID" dirty="0">
                <a:latin typeface="Abadi" panose="020B0604020104020204" pitchFamily="34" charset="0"/>
              </a:rPr>
              <a:t> </a:t>
            </a:r>
            <a:r>
              <a:rPr lang="en-ID" dirty="0" err="1">
                <a:latin typeface="Abadi" panose="020B0604020104020204" pitchFamily="34" charset="0"/>
              </a:rPr>
              <a:t>fokus</a:t>
            </a:r>
            <a:r>
              <a:rPr lang="en-ID" dirty="0">
                <a:latin typeface="Abadi" panose="020B0604020104020204" pitchFamily="34" charset="0"/>
              </a:rPr>
              <a:t> </a:t>
            </a:r>
            <a:r>
              <a:rPr lang="en-ID" dirty="0" err="1">
                <a:latin typeface="Abadi" panose="020B0604020104020204" pitchFamily="34" charset="0"/>
              </a:rPr>
              <a:t>alokasi</a:t>
            </a:r>
            <a:r>
              <a:rPr lang="en-ID" dirty="0">
                <a:latin typeface="Abadi" panose="020B0604020104020204" pitchFamily="34" charset="0"/>
              </a:rPr>
              <a:t> dana yang </a:t>
            </a:r>
            <a:r>
              <a:rPr lang="en-ID" dirty="0" err="1">
                <a:latin typeface="Abadi" panose="020B0604020104020204" pitchFamily="34" charset="0"/>
              </a:rPr>
              <a:t>berbeda</a:t>
            </a:r>
            <a:r>
              <a:rPr lang="en-ID" dirty="0">
                <a:latin typeface="Abadi" panose="020B0604020104020204" pitchFamily="34" charset="0"/>
              </a:rPr>
              <a:t> </a:t>
            </a:r>
            <a:r>
              <a:rPr lang="en-ID" dirty="0" err="1">
                <a:latin typeface="Abadi" panose="020B0604020104020204" pitchFamily="34" charset="0"/>
              </a:rPr>
              <a:t>antarprofesi</a:t>
            </a:r>
            <a:r>
              <a:rPr lang="id-ID" dirty="0">
                <a:latin typeface="Abadi" panose="020B0604020104020204" pitchFamily="34" charset="0"/>
              </a:rPr>
              <a:t>.</a:t>
            </a:r>
            <a:endParaRPr lang="en-ID" dirty="0">
              <a:latin typeface="Abadi" panose="020B0604020104020204" pitchFamily="34" charset="0"/>
            </a:endParaRPr>
          </a:p>
        </p:txBody>
      </p:sp>
      <p:graphicFrame>
        <p:nvGraphicFramePr>
          <p:cNvPr id="5" name="Chart 4">
            <a:extLst>
              <a:ext uri="{FF2B5EF4-FFF2-40B4-BE49-F238E27FC236}">
                <a16:creationId xmlns:a16="http://schemas.microsoft.com/office/drawing/2014/main" id="{487AC7DB-99FC-2DDF-340C-B7E2ED053A33}"/>
              </a:ext>
            </a:extLst>
          </p:cNvPr>
          <p:cNvGraphicFramePr/>
          <p:nvPr>
            <p:extLst>
              <p:ext uri="{D42A27DB-BD31-4B8C-83A1-F6EECF244321}">
                <p14:modId xmlns:p14="http://schemas.microsoft.com/office/powerpoint/2010/main" val="3802947170"/>
              </p:ext>
            </p:extLst>
          </p:nvPr>
        </p:nvGraphicFramePr>
        <p:xfrm>
          <a:off x="162046" y="799010"/>
          <a:ext cx="6794339"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D3F30D1-7735-030B-06F5-DBAD6D66782D}"/>
              </a:ext>
            </a:extLst>
          </p:cNvPr>
          <p:cNvSpPr txBox="1"/>
          <p:nvPr/>
        </p:nvSpPr>
        <p:spPr>
          <a:xfrm>
            <a:off x="11238453" y="6317775"/>
            <a:ext cx="488085" cy="369332"/>
          </a:xfrm>
          <a:prstGeom prst="rect">
            <a:avLst/>
          </a:prstGeom>
          <a:noFill/>
        </p:spPr>
        <p:txBody>
          <a:bodyPr wrap="square" rtlCol="0">
            <a:spAutoFit/>
          </a:bodyPr>
          <a:lstStyle/>
          <a:p>
            <a:pPr algn="ctr"/>
            <a:r>
              <a:rPr lang="id-ID" b="1" dirty="0">
                <a:solidFill>
                  <a:schemeClr val="bg1"/>
                </a:solidFill>
                <a:latin typeface="Abadi" panose="020B0604020104020204" pitchFamily="34" charset="0"/>
                <a:cs typeface="Poppins" panose="00000500000000000000" pitchFamily="2" charset="0"/>
              </a:rPr>
              <a:t>04</a:t>
            </a:r>
            <a:endParaRPr lang="en-ID" b="1" dirty="0">
              <a:solidFill>
                <a:schemeClr val="bg1"/>
              </a:solidFill>
              <a:latin typeface="Abadi" panose="020B0604020104020204" pitchFamily="34" charset="0"/>
              <a:cs typeface="Poppins" panose="00000500000000000000" pitchFamily="2" charset="0"/>
            </a:endParaRPr>
          </a:p>
        </p:txBody>
      </p:sp>
    </p:spTree>
    <p:extLst>
      <p:ext uri="{BB962C8B-B14F-4D97-AF65-F5344CB8AC3E}">
        <p14:creationId xmlns:p14="http://schemas.microsoft.com/office/powerpoint/2010/main" val="4078030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cap="rnd">
          <a:solidFill>
            <a:schemeClr val="bg1"/>
          </a:solidFill>
        </a:ln>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1526</Words>
  <Application>Microsoft Office PowerPoint</Application>
  <PresentationFormat>Widescreen</PresentationFormat>
  <Paragraphs>280</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vt:lpstr>
      <vt:lpstr>Arial</vt:lpstr>
      <vt:lpstr>Calibri</vt:lpstr>
      <vt:lpstr>Calibri Light</vt:lpstr>
      <vt:lpstr>Poppins</vt:lpstr>
      <vt:lpstr>Public Sans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Khisanul Fakhrudin</dc:creator>
  <cp:lastModifiedBy>Khisanul Fakhrudin</cp:lastModifiedBy>
  <cp:revision>8</cp:revision>
  <dcterms:created xsi:type="dcterms:W3CDTF">2025-08-20T13:23:40Z</dcterms:created>
  <dcterms:modified xsi:type="dcterms:W3CDTF">2025-08-21T15:52:03Z</dcterms:modified>
</cp:coreProperties>
</file>