
<file path=[Content_Types].xml><?xml version="1.0" encoding="utf-8"?>
<Types xmlns="http://schemas.openxmlformats.org/package/2006/content-types">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diagrams/layout7.xml" ContentType="application/vnd.openxmlformats-officedocument.drawingml.diagramLayout+xml"/>
  <Override PartName="/ppt/diagrams/data8.xml" ContentType="application/vnd.openxmlformats-officedocument.drawingml.diagramData+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diagrams/layout5.xml" ContentType="application/vnd.openxmlformats-officedocument.drawingml.diagramLayout+xml"/>
  <Override PartName="/ppt/diagrams/data6.xml" ContentType="application/vnd.openxmlformats-officedocument.drawingml.diagramData+xml"/>
  <Override PartName="/ppt/diagrams/data7.xml" ContentType="application/vnd.openxmlformats-officedocument.drawingml.diagramData+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ata5.xml" ContentType="application/vnd.openxmlformats-officedocument.drawingml.diagramData+xml"/>
  <Override PartName="/ppt/diagrams/colors7.xml" ContentType="application/vnd.openxmlformats-officedocument.drawingml.diagramColors+xml"/>
  <Override PartName="/ppt/diagrams/colors8.xml" ContentType="application/vnd.openxmlformats-officedocument.drawingml.diagramColors+xml"/>
  <Override PartName="/ppt/diagrams/drawing8.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colors6.xml" ContentType="application/vnd.openxmlformats-officedocument.drawingml.diagramColors+xml"/>
  <Override PartName="/ppt/diagrams/drawing6.xml" ContentType="application/vnd.ms-office.drawingml.diagramDrawing+xml"/>
  <Override PartName="/ppt/diagrams/drawing7.xml" ContentType="application/vnd.ms-office.drawingml.diagramDrawing+xml"/>
  <Override PartName="/ppt/diagrams/quickStyle8.xml" ContentType="application/vnd.openxmlformats-officedocument.drawingml.diagramStyl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ppt/diagrams/drawing5.xml" ContentType="application/vnd.ms-office.drawingml.diagramDrawing+xml"/>
  <Override PartName="/ppt/diagrams/quickStyle6.xml" ContentType="application/vnd.openxmlformats-officedocument.drawingml.diagramStyle+xml"/>
  <Override PartName="/ppt/diagrams/quickStyle7.xml" ContentType="application/vnd.openxmlformats-officedocument.drawingml.diagramStyle+xml"/>
  <Override PartName="/docProps/core.xml" ContentType="application/vnd.openxmlformats-package.core-properties+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emf" ContentType="image/x-emf"/>
  <Override PartName="/ppt/diagrams/layout8.xml" ContentType="application/vnd.openxmlformats-officedocument.drawingml.diagram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
  </p:notesMasterIdLst>
  <p:sldIdLst>
    <p:sldId id="257" r:id="rId2"/>
  </p:sldIdLst>
  <p:sldSz cx="51206400" cy="32918400"/>
  <p:notesSz cx="6858000" cy="9144000"/>
  <p:defaultTextStyle>
    <a:defPPr>
      <a:defRPr lang="en-US"/>
    </a:defPPr>
    <a:lvl1pPr algn="l" defTabSz="4387850" rtl="0" fontAlgn="base">
      <a:spcBef>
        <a:spcPct val="0"/>
      </a:spcBef>
      <a:spcAft>
        <a:spcPct val="0"/>
      </a:spcAft>
      <a:defRPr sz="8600" kern="1200">
        <a:solidFill>
          <a:schemeClr val="tx1"/>
        </a:solidFill>
        <a:latin typeface="Arial" charset="0"/>
        <a:ea typeface="+mn-ea"/>
        <a:cs typeface="Arial" charset="0"/>
      </a:defRPr>
    </a:lvl1pPr>
    <a:lvl2pPr marL="2193925" indent="-1736725" algn="l" defTabSz="4387850" rtl="0" fontAlgn="base">
      <a:spcBef>
        <a:spcPct val="0"/>
      </a:spcBef>
      <a:spcAft>
        <a:spcPct val="0"/>
      </a:spcAft>
      <a:defRPr sz="8600" kern="1200">
        <a:solidFill>
          <a:schemeClr val="tx1"/>
        </a:solidFill>
        <a:latin typeface="Arial" charset="0"/>
        <a:ea typeface="+mn-ea"/>
        <a:cs typeface="Arial" charset="0"/>
      </a:defRPr>
    </a:lvl2pPr>
    <a:lvl3pPr marL="4387850" indent="-3473450" algn="l" defTabSz="4387850" rtl="0" fontAlgn="base">
      <a:spcBef>
        <a:spcPct val="0"/>
      </a:spcBef>
      <a:spcAft>
        <a:spcPct val="0"/>
      </a:spcAft>
      <a:defRPr sz="8600" kern="1200">
        <a:solidFill>
          <a:schemeClr val="tx1"/>
        </a:solidFill>
        <a:latin typeface="Arial" charset="0"/>
        <a:ea typeface="+mn-ea"/>
        <a:cs typeface="Arial" charset="0"/>
      </a:defRPr>
    </a:lvl3pPr>
    <a:lvl4pPr marL="6583363" indent="-5211763" algn="l" defTabSz="4387850" rtl="0" fontAlgn="base">
      <a:spcBef>
        <a:spcPct val="0"/>
      </a:spcBef>
      <a:spcAft>
        <a:spcPct val="0"/>
      </a:spcAft>
      <a:defRPr sz="8600" kern="1200">
        <a:solidFill>
          <a:schemeClr val="tx1"/>
        </a:solidFill>
        <a:latin typeface="Arial" charset="0"/>
        <a:ea typeface="+mn-ea"/>
        <a:cs typeface="Arial" charset="0"/>
      </a:defRPr>
    </a:lvl4pPr>
    <a:lvl5pPr marL="8777288" indent="-6948488" algn="l" defTabSz="4387850" rtl="0" fontAlgn="base">
      <a:spcBef>
        <a:spcPct val="0"/>
      </a:spcBef>
      <a:spcAft>
        <a:spcPct val="0"/>
      </a:spcAft>
      <a:defRPr sz="8600" kern="1200">
        <a:solidFill>
          <a:schemeClr val="tx1"/>
        </a:solidFill>
        <a:latin typeface="Arial" charset="0"/>
        <a:ea typeface="+mn-ea"/>
        <a:cs typeface="Arial" charset="0"/>
      </a:defRPr>
    </a:lvl5pPr>
    <a:lvl6pPr marL="2286000" algn="l" defTabSz="914400" rtl="0" eaLnBrk="1" latinLnBrk="0" hangingPunct="1">
      <a:defRPr sz="8600" kern="1200">
        <a:solidFill>
          <a:schemeClr val="tx1"/>
        </a:solidFill>
        <a:latin typeface="Arial" charset="0"/>
        <a:ea typeface="+mn-ea"/>
        <a:cs typeface="Arial" charset="0"/>
      </a:defRPr>
    </a:lvl6pPr>
    <a:lvl7pPr marL="2743200" algn="l" defTabSz="914400" rtl="0" eaLnBrk="1" latinLnBrk="0" hangingPunct="1">
      <a:defRPr sz="8600" kern="1200">
        <a:solidFill>
          <a:schemeClr val="tx1"/>
        </a:solidFill>
        <a:latin typeface="Arial" charset="0"/>
        <a:ea typeface="+mn-ea"/>
        <a:cs typeface="Arial" charset="0"/>
      </a:defRPr>
    </a:lvl7pPr>
    <a:lvl8pPr marL="3200400" algn="l" defTabSz="914400" rtl="0" eaLnBrk="1" latinLnBrk="0" hangingPunct="1">
      <a:defRPr sz="8600" kern="1200">
        <a:solidFill>
          <a:schemeClr val="tx1"/>
        </a:solidFill>
        <a:latin typeface="Arial" charset="0"/>
        <a:ea typeface="+mn-ea"/>
        <a:cs typeface="Arial" charset="0"/>
      </a:defRPr>
    </a:lvl8pPr>
    <a:lvl9pPr marL="3657600" algn="l" defTabSz="914400" rtl="0" eaLnBrk="1" latinLnBrk="0" hangingPunct="1">
      <a:defRPr sz="86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p:clrMru>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33" d="100"/>
          <a:sy n="33" d="100"/>
        </p:scale>
        <p:origin x="-318" y="1212"/>
      </p:cViewPr>
      <p:guideLst>
        <p:guide orient="horz" pos="10368"/>
        <p:guide pos="16128"/>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10"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34562A-989F-4C22-990E-9C1567C51919}" type="doc">
      <dgm:prSet loTypeId="urn:microsoft.com/office/officeart/2005/8/layout/vList2" loCatId="list" qsTypeId="urn:microsoft.com/office/officeart/2005/8/quickstyle/3d2" qsCatId="3D" csTypeId="urn:microsoft.com/office/officeart/2005/8/colors/accent0_3" csCatId="mainScheme" phldr="1"/>
      <dgm:spPr/>
      <dgm:t>
        <a:bodyPr/>
        <a:lstStyle/>
        <a:p>
          <a:endParaRPr lang="en-US"/>
        </a:p>
      </dgm:t>
    </dgm:pt>
    <dgm:pt modelId="{FE949053-3681-402D-B4BF-BD909EFAA07B}">
      <dgm:prSet/>
      <dgm:spPr>
        <a:gradFill rotWithShape="0">
          <a:gsLst>
            <a:gs pos="0">
              <a:schemeClr val="dk2">
                <a:hueOff val="0"/>
                <a:satOff val="0"/>
                <a:lumOff val="0"/>
                <a:alphaOff val="0"/>
                <a:shade val="51000"/>
                <a:satMod val="130000"/>
              </a:schemeClr>
            </a:gs>
            <a:gs pos="80000">
              <a:schemeClr val="tx2"/>
            </a:gs>
            <a:gs pos="100000">
              <a:schemeClr val="dk2">
                <a:hueOff val="0"/>
                <a:satOff val="0"/>
                <a:lumOff val="0"/>
                <a:alphaOff val="0"/>
                <a:shade val="94000"/>
                <a:satMod val="135000"/>
              </a:schemeClr>
            </a:gs>
          </a:gsLst>
        </a:gradFill>
      </dgm:spPr>
      <dgm:t>
        <a:bodyPr/>
        <a:lstStyle/>
        <a:p>
          <a:pPr rtl="0"/>
          <a:r>
            <a:rPr lang="en-US" b="1" dirty="0" smtClean="0"/>
            <a:t>BACKGROUND</a:t>
          </a:r>
          <a:endParaRPr lang="en-US" b="1" dirty="0"/>
        </a:p>
      </dgm:t>
    </dgm:pt>
    <dgm:pt modelId="{47E29C37-2A06-40D4-A1F9-A933F62D8BCB}" type="parTrans" cxnId="{955CF628-FB2A-403B-97F2-F424962821C0}">
      <dgm:prSet/>
      <dgm:spPr/>
      <dgm:t>
        <a:bodyPr/>
        <a:lstStyle/>
        <a:p>
          <a:endParaRPr lang="en-US"/>
        </a:p>
      </dgm:t>
    </dgm:pt>
    <dgm:pt modelId="{F033B68A-6764-49ED-8108-A940A3CA76CF}" type="sibTrans" cxnId="{955CF628-FB2A-403B-97F2-F424962821C0}">
      <dgm:prSet/>
      <dgm:spPr/>
      <dgm:t>
        <a:bodyPr/>
        <a:lstStyle/>
        <a:p>
          <a:endParaRPr lang="en-US"/>
        </a:p>
      </dgm:t>
    </dgm:pt>
    <dgm:pt modelId="{A9863C6E-38AD-4BF4-BB51-7CDECFBC3B57}" type="pres">
      <dgm:prSet presAssocID="{E834562A-989F-4C22-990E-9C1567C51919}" presName="linear" presStyleCnt="0">
        <dgm:presLayoutVars>
          <dgm:animLvl val="lvl"/>
          <dgm:resizeHandles val="exact"/>
        </dgm:presLayoutVars>
      </dgm:prSet>
      <dgm:spPr/>
      <dgm:t>
        <a:bodyPr/>
        <a:lstStyle/>
        <a:p>
          <a:endParaRPr lang="en-US"/>
        </a:p>
      </dgm:t>
    </dgm:pt>
    <dgm:pt modelId="{BBD7B756-F1CE-4F43-8C4C-61568ABA9A13}" type="pres">
      <dgm:prSet presAssocID="{FE949053-3681-402D-B4BF-BD909EFAA07B}" presName="parentText" presStyleLbl="node1" presStyleIdx="0" presStyleCnt="1" custLinFactNeighborX="855" custLinFactNeighborY="1100">
        <dgm:presLayoutVars>
          <dgm:chMax val="0"/>
          <dgm:bulletEnabled val="1"/>
        </dgm:presLayoutVars>
      </dgm:prSet>
      <dgm:spPr/>
      <dgm:t>
        <a:bodyPr/>
        <a:lstStyle/>
        <a:p>
          <a:endParaRPr lang="en-US"/>
        </a:p>
      </dgm:t>
    </dgm:pt>
  </dgm:ptLst>
  <dgm:cxnLst>
    <dgm:cxn modelId="{1E9B4E37-D247-4F62-8B02-B5BF0ADFA13C}" type="presOf" srcId="{E834562A-989F-4C22-990E-9C1567C51919}" destId="{A9863C6E-38AD-4BF4-BB51-7CDECFBC3B57}" srcOrd="0" destOrd="0" presId="urn:microsoft.com/office/officeart/2005/8/layout/vList2"/>
    <dgm:cxn modelId="{955CF628-FB2A-403B-97F2-F424962821C0}" srcId="{E834562A-989F-4C22-990E-9C1567C51919}" destId="{FE949053-3681-402D-B4BF-BD909EFAA07B}" srcOrd="0" destOrd="0" parTransId="{47E29C37-2A06-40D4-A1F9-A933F62D8BCB}" sibTransId="{F033B68A-6764-49ED-8108-A940A3CA76CF}"/>
    <dgm:cxn modelId="{F8F6E1AC-9358-464D-A152-C5B9FB283752}" type="presOf" srcId="{FE949053-3681-402D-B4BF-BD909EFAA07B}" destId="{BBD7B756-F1CE-4F43-8C4C-61568ABA9A13}" srcOrd="0" destOrd="0" presId="urn:microsoft.com/office/officeart/2005/8/layout/vList2"/>
    <dgm:cxn modelId="{5665B78E-FF11-41B0-BDF2-2FA6DF40F086}" type="presParOf" srcId="{A9863C6E-38AD-4BF4-BB51-7CDECFBC3B57}" destId="{BBD7B756-F1CE-4F43-8C4C-61568ABA9A13}" srcOrd="0" destOrd="0" presId="urn:microsoft.com/office/officeart/2005/8/layout/vList2"/>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E33B4A-355A-436B-9C74-21BD88EB6103}" type="doc">
      <dgm:prSet loTypeId="urn:microsoft.com/office/officeart/2005/8/layout/vList2" loCatId="list" qsTypeId="urn:microsoft.com/office/officeart/2005/8/quickstyle/3d2" qsCatId="3D" csTypeId="urn:microsoft.com/office/officeart/2005/8/colors/accent0_2" csCatId="mainScheme" phldr="1"/>
      <dgm:spPr/>
      <dgm:t>
        <a:bodyPr/>
        <a:lstStyle/>
        <a:p>
          <a:endParaRPr lang="en-US"/>
        </a:p>
      </dgm:t>
    </dgm:pt>
    <dgm:pt modelId="{3A975B09-6587-42CA-85CD-F8E0EB88F5F5}">
      <dgm:prSet custT="1">
        <dgm:style>
          <a:lnRef idx="1">
            <a:schemeClr val="accent1"/>
          </a:lnRef>
          <a:fillRef idx="2">
            <a:schemeClr val="accent1"/>
          </a:fillRef>
          <a:effectRef idx="1">
            <a:schemeClr val="accent1"/>
          </a:effectRef>
          <a:fontRef idx="minor">
            <a:schemeClr val="dk1"/>
          </a:fontRef>
        </dgm:style>
      </dgm:prSet>
      <dgm:spPr/>
      <dgm:t>
        <a:bodyPr/>
        <a:lstStyle/>
        <a:p>
          <a:pPr algn="ctr" rtl="0"/>
          <a:r>
            <a:rPr lang="en-US" sz="1800" i="1" dirty="0" smtClean="0">
              <a:solidFill>
                <a:schemeClr val="bg1"/>
              </a:solidFill>
            </a:rPr>
            <a:t>GEANT4 simulation of thermal irradiator planar flux irradiation of aluminum sample. Green rays indicate neutron tracks; red tracks indicate negatively-charged particles; blue tracks indicate positively-charged particles; white points mark stepping points for particles.</a:t>
          </a:r>
          <a:endParaRPr lang="en-US" sz="1800" b="1" i="1" dirty="0">
            <a:solidFill>
              <a:schemeClr val="bg1"/>
            </a:solidFill>
          </a:endParaRPr>
        </a:p>
      </dgm:t>
    </dgm:pt>
    <dgm:pt modelId="{EF0B0759-0F58-4766-B902-B37833E7A428}" type="parTrans" cxnId="{44791545-1767-4DA3-9B07-260F1C275365}">
      <dgm:prSet/>
      <dgm:spPr/>
      <dgm:t>
        <a:bodyPr/>
        <a:lstStyle/>
        <a:p>
          <a:endParaRPr lang="en-US"/>
        </a:p>
      </dgm:t>
    </dgm:pt>
    <dgm:pt modelId="{5AE6F7A7-DEC1-4350-B6CA-651BBDD5D9BA}" type="sibTrans" cxnId="{44791545-1767-4DA3-9B07-260F1C275365}">
      <dgm:prSet/>
      <dgm:spPr/>
      <dgm:t>
        <a:bodyPr/>
        <a:lstStyle/>
        <a:p>
          <a:endParaRPr lang="en-US"/>
        </a:p>
      </dgm:t>
    </dgm:pt>
    <dgm:pt modelId="{AC51419A-5966-47D5-B33D-DF3AA6EE44B8}" type="pres">
      <dgm:prSet presAssocID="{44E33B4A-355A-436B-9C74-21BD88EB6103}" presName="linear" presStyleCnt="0">
        <dgm:presLayoutVars>
          <dgm:animLvl val="lvl"/>
          <dgm:resizeHandles val="exact"/>
        </dgm:presLayoutVars>
      </dgm:prSet>
      <dgm:spPr/>
      <dgm:t>
        <a:bodyPr/>
        <a:lstStyle/>
        <a:p>
          <a:endParaRPr lang="en-US"/>
        </a:p>
      </dgm:t>
    </dgm:pt>
    <dgm:pt modelId="{7E7F75B9-D139-4963-BAD6-3F128D57BD91}" type="pres">
      <dgm:prSet presAssocID="{3A975B09-6587-42CA-85CD-F8E0EB88F5F5}" presName="parentText" presStyleLbl="node1" presStyleIdx="0" presStyleCnt="1" custLinFactY="100000" custLinFactNeighborX="-99683" custLinFactNeighborY="133482">
        <dgm:presLayoutVars>
          <dgm:chMax val="0"/>
          <dgm:bulletEnabled val="1"/>
        </dgm:presLayoutVars>
      </dgm:prSet>
      <dgm:spPr/>
      <dgm:t>
        <a:bodyPr/>
        <a:lstStyle/>
        <a:p>
          <a:endParaRPr lang="en-US"/>
        </a:p>
      </dgm:t>
    </dgm:pt>
  </dgm:ptLst>
  <dgm:cxnLst>
    <dgm:cxn modelId="{44791545-1767-4DA3-9B07-260F1C275365}" srcId="{44E33B4A-355A-436B-9C74-21BD88EB6103}" destId="{3A975B09-6587-42CA-85CD-F8E0EB88F5F5}" srcOrd="0" destOrd="0" parTransId="{EF0B0759-0F58-4766-B902-B37833E7A428}" sibTransId="{5AE6F7A7-DEC1-4350-B6CA-651BBDD5D9BA}"/>
    <dgm:cxn modelId="{F9965574-1856-4AE9-801F-E0EC4EEF029C}" type="presOf" srcId="{3A975B09-6587-42CA-85CD-F8E0EB88F5F5}" destId="{7E7F75B9-D139-4963-BAD6-3F128D57BD91}" srcOrd="0" destOrd="0" presId="urn:microsoft.com/office/officeart/2005/8/layout/vList2"/>
    <dgm:cxn modelId="{9CF1CB35-0784-466D-AB35-12BEC8F35A87}" type="presOf" srcId="{44E33B4A-355A-436B-9C74-21BD88EB6103}" destId="{AC51419A-5966-47D5-B33D-DF3AA6EE44B8}" srcOrd="0" destOrd="0" presId="urn:microsoft.com/office/officeart/2005/8/layout/vList2"/>
    <dgm:cxn modelId="{2710AAB6-4D76-4652-8487-23E80AAEDE53}" type="presParOf" srcId="{AC51419A-5966-47D5-B33D-DF3AA6EE44B8}" destId="{7E7F75B9-D139-4963-BAD6-3F128D57BD91}" srcOrd="0" destOrd="0" presId="urn:microsoft.com/office/officeart/2005/8/layout/vList2"/>
  </dgm:cxnLst>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E33B4A-355A-436B-9C74-21BD88EB6103}" type="doc">
      <dgm:prSet loTypeId="urn:microsoft.com/office/officeart/2005/8/layout/vList2" loCatId="list" qsTypeId="urn:microsoft.com/office/officeart/2005/8/quickstyle/3d2" qsCatId="3D" csTypeId="urn:microsoft.com/office/officeart/2005/8/colors/accent0_3" csCatId="mainScheme" phldr="1"/>
      <dgm:spPr/>
      <dgm:t>
        <a:bodyPr/>
        <a:lstStyle/>
        <a:p>
          <a:endParaRPr lang="en-US"/>
        </a:p>
      </dgm:t>
    </dgm:pt>
    <dgm:pt modelId="{3A975B09-6587-42CA-85CD-F8E0EB88F5F5}">
      <dgm:prSet/>
      <dgm:spPr>
        <a:gradFill rotWithShape="0">
          <a:gsLst>
            <a:gs pos="0">
              <a:schemeClr val="dk2">
                <a:hueOff val="0"/>
                <a:satOff val="0"/>
                <a:lumOff val="0"/>
                <a:alphaOff val="0"/>
                <a:shade val="51000"/>
                <a:satMod val="130000"/>
              </a:schemeClr>
            </a:gs>
            <a:gs pos="80000">
              <a:schemeClr val="tx2"/>
            </a:gs>
            <a:gs pos="100000">
              <a:schemeClr val="dk2">
                <a:hueOff val="0"/>
                <a:satOff val="0"/>
                <a:lumOff val="0"/>
                <a:alphaOff val="0"/>
                <a:shade val="94000"/>
                <a:satMod val="135000"/>
              </a:schemeClr>
            </a:gs>
          </a:gsLst>
        </a:gradFill>
      </dgm:spPr>
      <dgm:t>
        <a:bodyPr/>
        <a:lstStyle/>
        <a:p>
          <a:pPr rtl="0"/>
          <a:r>
            <a:rPr lang="en-US" b="1" dirty="0" smtClean="0"/>
            <a:t>GEANT4 PARTICLE MODELS</a:t>
          </a:r>
          <a:endParaRPr lang="en-US" b="1" dirty="0"/>
        </a:p>
      </dgm:t>
    </dgm:pt>
    <dgm:pt modelId="{EF0B0759-0F58-4766-B902-B37833E7A428}" type="parTrans" cxnId="{44791545-1767-4DA3-9B07-260F1C275365}">
      <dgm:prSet/>
      <dgm:spPr/>
      <dgm:t>
        <a:bodyPr/>
        <a:lstStyle/>
        <a:p>
          <a:endParaRPr lang="en-US"/>
        </a:p>
      </dgm:t>
    </dgm:pt>
    <dgm:pt modelId="{5AE6F7A7-DEC1-4350-B6CA-651BBDD5D9BA}" type="sibTrans" cxnId="{44791545-1767-4DA3-9B07-260F1C275365}">
      <dgm:prSet/>
      <dgm:spPr/>
      <dgm:t>
        <a:bodyPr/>
        <a:lstStyle/>
        <a:p>
          <a:endParaRPr lang="en-US"/>
        </a:p>
      </dgm:t>
    </dgm:pt>
    <dgm:pt modelId="{AC51419A-5966-47D5-B33D-DF3AA6EE44B8}" type="pres">
      <dgm:prSet presAssocID="{44E33B4A-355A-436B-9C74-21BD88EB6103}" presName="linear" presStyleCnt="0">
        <dgm:presLayoutVars>
          <dgm:animLvl val="lvl"/>
          <dgm:resizeHandles val="exact"/>
        </dgm:presLayoutVars>
      </dgm:prSet>
      <dgm:spPr/>
      <dgm:t>
        <a:bodyPr/>
        <a:lstStyle/>
        <a:p>
          <a:endParaRPr lang="en-US"/>
        </a:p>
      </dgm:t>
    </dgm:pt>
    <dgm:pt modelId="{7E7F75B9-D139-4963-BAD6-3F128D57BD91}" type="pres">
      <dgm:prSet presAssocID="{3A975B09-6587-42CA-85CD-F8E0EB88F5F5}" presName="parentText" presStyleLbl="node1" presStyleIdx="0" presStyleCnt="1" custLinFactNeighborY="1100">
        <dgm:presLayoutVars>
          <dgm:chMax val="0"/>
          <dgm:bulletEnabled val="1"/>
        </dgm:presLayoutVars>
      </dgm:prSet>
      <dgm:spPr/>
      <dgm:t>
        <a:bodyPr/>
        <a:lstStyle/>
        <a:p>
          <a:endParaRPr lang="en-US"/>
        </a:p>
      </dgm:t>
    </dgm:pt>
  </dgm:ptLst>
  <dgm:cxnLst>
    <dgm:cxn modelId="{C6C8E12A-8B26-495B-A74E-28555785B27A}" type="presOf" srcId="{44E33B4A-355A-436B-9C74-21BD88EB6103}" destId="{AC51419A-5966-47D5-B33D-DF3AA6EE44B8}" srcOrd="0" destOrd="0" presId="urn:microsoft.com/office/officeart/2005/8/layout/vList2"/>
    <dgm:cxn modelId="{44791545-1767-4DA3-9B07-260F1C275365}" srcId="{44E33B4A-355A-436B-9C74-21BD88EB6103}" destId="{3A975B09-6587-42CA-85CD-F8E0EB88F5F5}" srcOrd="0" destOrd="0" parTransId="{EF0B0759-0F58-4766-B902-B37833E7A428}" sibTransId="{5AE6F7A7-DEC1-4350-B6CA-651BBDD5D9BA}"/>
    <dgm:cxn modelId="{986F32DF-E861-4685-88E7-A91FF003C302}" type="presOf" srcId="{3A975B09-6587-42CA-85CD-F8E0EB88F5F5}" destId="{7E7F75B9-D139-4963-BAD6-3F128D57BD91}" srcOrd="0" destOrd="0" presId="urn:microsoft.com/office/officeart/2005/8/layout/vList2"/>
    <dgm:cxn modelId="{DDD57EE1-78DE-44C9-A6DA-67DB21E48B41}" type="presParOf" srcId="{AC51419A-5966-47D5-B33D-DF3AA6EE44B8}" destId="{7E7F75B9-D139-4963-BAD6-3F128D57BD91}" srcOrd="0" destOrd="0" presId="urn:microsoft.com/office/officeart/2005/8/layout/vList2"/>
  </dgm:cxnLst>
  <dgm:bg/>
  <dgm:whole/>
  <dgm:extLst>
    <a:ext uri="http://schemas.microsoft.com/office/drawing/2008/diagram">
      <dsp:dataModelExt xmlns:dsp="http://schemas.microsoft.com/office/drawing/2008/diagram" xmlns="" relId="rId2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E33B4A-355A-436B-9C74-21BD88EB6103}" type="doc">
      <dgm:prSet loTypeId="urn:microsoft.com/office/officeart/2005/8/layout/vList2" loCatId="list" qsTypeId="urn:microsoft.com/office/officeart/2005/8/quickstyle/3d2" qsCatId="3D" csTypeId="urn:microsoft.com/office/officeart/2005/8/colors/accent0_2" csCatId="mainScheme" phldr="1"/>
      <dgm:spPr/>
      <dgm:t>
        <a:bodyPr/>
        <a:lstStyle/>
        <a:p>
          <a:endParaRPr lang="en-US"/>
        </a:p>
      </dgm:t>
    </dgm:pt>
    <dgm:pt modelId="{3A975B09-6587-42CA-85CD-F8E0EB88F5F5}">
      <dgm:prSet custT="1">
        <dgm:style>
          <a:lnRef idx="1">
            <a:schemeClr val="accent1"/>
          </a:lnRef>
          <a:fillRef idx="2">
            <a:schemeClr val="accent1"/>
          </a:fillRef>
          <a:effectRef idx="1">
            <a:schemeClr val="accent1"/>
          </a:effectRef>
          <a:fontRef idx="minor">
            <a:schemeClr val="dk1"/>
          </a:fontRef>
        </dgm:style>
      </dgm:prSet>
      <dgm:spPr/>
      <dgm:t>
        <a:bodyPr/>
        <a:lstStyle/>
        <a:p>
          <a:pPr algn="ctr" rtl="0"/>
          <a:r>
            <a:rPr lang="en-US" sz="1800" i="1" dirty="0" smtClean="0">
              <a:solidFill>
                <a:schemeClr val="bg1"/>
              </a:solidFill>
            </a:rPr>
            <a:t>GEANT4 simulation of central irradiator cylindrical flux irradiation of aluminum sample. Green rays indicate neutron tracks; red tracks indicate negatively-charged particles; blue tracks indicate positively-charged particles; white points mark stepping points for particles.</a:t>
          </a:r>
          <a:endParaRPr lang="en-US" sz="1800" b="1" i="1" dirty="0">
            <a:solidFill>
              <a:schemeClr val="bg1"/>
            </a:solidFill>
          </a:endParaRPr>
        </a:p>
      </dgm:t>
    </dgm:pt>
    <dgm:pt modelId="{EF0B0759-0F58-4766-B902-B37833E7A428}" type="parTrans" cxnId="{44791545-1767-4DA3-9B07-260F1C275365}">
      <dgm:prSet/>
      <dgm:spPr/>
      <dgm:t>
        <a:bodyPr/>
        <a:lstStyle/>
        <a:p>
          <a:endParaRPr lang="en-US"/>
        </a:p>
      </dgm:t>
    </dgm:pt>
    <dgm:pt modelId="{5AE6F7A7-DEC1-4350-B6CA-651BBDD5D9BA}" type="sibTrans" cxnId="{44791545-1767-4DA3-9B07-260F1C275365}">
      <dgm:prSet/>
      <dgm:spPr/>
      <dgm:t>
        <a:bodyPr/>
        <a:lstStyle/>
        <a:p>
          <a:endParaRPr lang="en-US"/>
        </a:p>
      </dgm:t>
    </dgm:pt>
    <dgm:pt modelId="{AC51419A-5966-47D5-B33D-DF3AA6EE44B8}" type="pres">
      <dgm:prSet presAssocID="{44E33B4A-355A-436B-9C74-21BD88EB6103}" presName="linear" presStyleCnt="0">
        <dgm:presLayoutVars>
          <dgm:animLvl val="lvl"/>
          <dgm:resizeHandles val="exact"/>
        </dgm:presLayoutVars>
      </dgm:prSet>
      <dgm:spPr/>
      <dgm:t>
        <a:bodyPr/>
        <a:lstStyle/>
        <a:p>
          <a:endParaRPr lang="en-US"/>
        </a:p>
      </dgm:t>
    </dgm:pt>
    <dgm:pt modelId="{7E7F75B9-D139-4963-BAD6-3F128D57BD91}" type="pres">
      <dgm:prSet presAssocID="{3A975B09-6587-42CA-85CD-F8E0EB88F5F5}" presName="parentText" presStyleLbl="node1" presStyleIdx="0" presStyleCnt="1" custLinFactY="100000" custLinFactNeighborX="-99683" custLinFactNeighborY="133482">
        <dgm:presLayoutVars>
          <dgm:chMax val="0"/>
          <dgm:bulletEnabled val="1"/>
        </dgm:presLayoutVars>
      </dgm:prSet>
      <dgm:spPr/>
      <dgm:t>
        <a:bodyPr/>
        <a:lstStyle/>
        <a:p>
          <a:endParaRPr lang="en-US"/>
        </a:p>
      </dgm:t>
    </dgm:pt>
  </dgm:ptLst>
  <dgm:cxnLst>
    <dgm:cxn modelId="{44791545-1767-4DA3-9B07-260F1C275365}" srcId="{44E33B4A-355A-436B-9C74-21BD88EB6103}" destId="{3A975B09-6587-42CA-85CD-F8E0EB88F5F5}" srcOrd="0" destOrd="0" parTransId="{EF0B0759-0F58-4766-B902-B37833E7A428}" sibTransId="{5AE6F7A7-DEC1-4350-B6CA-651BBDD5D9BA}"/>
    <dgm:cxn modelId="{5DD618BA-99EE-4C98-ADC3-7B77DEE73C5F}" type="presOf" srcId="{44E33B4A-355A-436B-9C74-21BD88EB6103}" destId="{AC51419A-5966-47D5-B33D-DF3AA6EE44B8}" srcOrd="0" destOrd="0" presId="urn:microsoft.com/office/officeart/2005/8/layout/vList2"/>
    <dgm:cxn modelId="{12D2E1BB-C1AD-4459-9769-87439CF3941D}" type="presOf" srcId="{3A975B09-6587-42CA-85CD-F8E0EB88F5F5}" destId="{7E7F75B9-D139-4963-BAD6-3F128D57BD91}" srcOrd="0" destOrd="0" presId="urn:microsoft.com/office/officeart/2005/8/layout/vList2"/>
    <dgm:cxn modelId="{8274A474-71D8-491C-9ACB-87D50AF60F8D}" type="presParOf" srcId="{AC51419A-5966-47D5-B33D-DF3AA6EE44B8}" destId="{7E7F75B9-D139-4963-BAD6-3F128D57BD91}" srcOrd="0" destOrd="0" presId="urn:microsoft.com/office/officeart/2005/8/layout/vList2"/>
  </dgm:cxnLst>
  <dgm:bg/>
  <dgm:whole/>
  <dgm:extLst>
    <a:ext uri="http://schemas.microsoft.com/office/drawing/2008/diagram">
      <dsp:dataModelExt xmlns:dsp="http://schemas.microsoft.com/office/drawing/2008/diagram" xmlns="" relId="rId2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834562A-989F-4C22-990E-9C1567C51919}" type="doc">
      <dgm:prSet loTypeId="urn:microsoft.com/office/officeart/2005/8/layout/vList2" loCatId="list" qsTypeId="urn:microsoft.com/office/officeart/2005/8/quickstyle/3d2" qsCatId="3D" csTypeId="urn:microsoft.com/office/officeart/2005/8/colors/accent0_3" csCatId="mainScheme" phldr="1"/>
      <dgm:spPr/>
      <dgm:t>
        <a:bodyPr/>
        <a:lstStyle/>
        <a:p>
          <a:endParaRPr lang="en-US"/>
        </a:p>
      </dgm:t>
    </dgm:pt>
    <dgm:pt modelId="{FE949053-3681-402D-B4BF-BD909EFAA07B}">
      <dgm:prSet/>
      <dgm:spPr>
        <a:gradFill rotWithShape="0">
          <a:gsLst>
            <a:gs pos="0">
              <a:schemeClr val="dk2">
                <a:hueOff val="0"/>
                <a:satOff val="0"/>
                <a:lumOff val="0"/>
                <a:alphaOff val="0"/>
                <a:shade val="51000"/>
                <a:satMod val="130000"/>
              </a:schemeClr>
            </a:gs>
            <a:gs pos="80000">
              <a:schemeClr val="tx2"/>
            </a:gs>
            <a:gs pos="100000">
              <a:schemeClr val="dk2">
                <a:hueOff val="0"/>
                <a:satOff val="0"/>
                <a:lumOff val="0"/>
                <a:alphaOff val="0"/>
                <a:shade val="94000"/>
                <a:satMod val="135000"/>
              </a:schemeClr>
            </a:gs>
          </a:gsLst>
        </a:gradFill>
      </dgm:spPr>
      <dgm:t>
        <a:bodyPr/>
        <a:lstStyle/>
        <a:p>
          <a:pPr rtl="0"/>
          <a:r>
            <a:rPr lang="en-US" b="1" dirty="0" smtClean="0"/>
            <a:t>GEANT4 DOSE CALCULATIONS</a:t>
          </a:r>
          <a:endParaRPr lang="en-US" b="1" dirty="0"/>
        </a:p>
      </dgm:t>
    </dgm:pt>
    <dgm:pt modelId="{47E29C37-2A06-40D4-A1F9-A933F62D8BCB}" type="parTrans" cxnId="{955CF628-FB2A-403B-97F2-F424962821C0}">
      <dgm:prSet/>
      <dgm:spPr/>
      <dgm:t>
        <a:bodyPr/>
        <a:lstStyle/>
        <a:p>
          <a:endParaRPr lang="en-US"/>
        </a:p>
      </dgm:t>
    </dgm:pt>
    <dgm:pt modelId="{F033B68A-6764-49ED-8108-A940A3CA76CF}" type="sibTrans" cxnId="{955CF628-FB2A-403B-97F2-F424962821C0}">
      <dgm:prSet/>
      <dgm:spPr/>
      <dgm:t>
        <a:bodyPr/>
        <a:lstStyle/>
        <a:p>
          <a:endParaRPr lang="en-US"/>
        </a:p>
      </dgm:t>
    </dgm:pt>
    <dgm:pt modelId="{A9863C6E-38AD-4BF4-BB51-7CDECFBC3B57}" type="pres">
      <dgm:prSet presAssocID="{E834562A-989F-4C22-990E-9C1567C51919}" presName="linear" presStyleCnt="0">
        <dgm:presLayoutVars>
          <dgm:animLvl val="lvl"/>
          <dgm:resizeHandles val="exact"/>
        </dgm:presLayoutVars>
      </dgm:prSet>
      <dgm:spPr/>
      <dgm:t>
        <a:bodyPr/>
        <a:lstStyle/>
        <a:p>
          <a:endParaRPr lang="en-US"/>
        </a:p>
      </dgm:t>
    </dgm:pt>
    <dgm:pt modelId="{BBD7B756-F1CE-4F43-8C4C-61568ABA9A13}" type="pres">
      <dgm:prSet presAssocID="{FE949053-3681-402D-B4BF-BD909EFAA07B}" presName="parentText" presStyleLbl="node1" presStyleIdx="0" presStyleCnt="1" custLinFactX="55556" custLinFactNeighborX="100000" custLinFactNeighborY="17588">
        <dgm:presLayoutVars>
          <dgm:chMax val="0"/>
          <dgm:bulletEnabled val="1"/>
        </dgm:presLayoutVars>
      </dgm:prSet>
      <dgm:spPr/>
      <dgm:t>
        <a:bodyPr/>
        <a:lstStyle/>
        <a:p>
          <a:endParaRPr lang="en-US"/>
        </a:p>
      </dgm:t>
    </dgm:pt>
  </dgm:ptLst>
  <dgm:cxnLst>
    <dgm:cxn modelId="{91527F5E-FAB9-461C-B6CD-C35DCC43C50F}" type="presOf" srcId="{FE949053-3681-402D-B4BF-BD909EFAA07B}" destId="{BBD7B756-F1CE-4F43-8C4C-61568ABA9A13}" srcOrd="0" destOrd="0" presId="urn:microsoft.com/office/officeart/2005/8/layout/vList2"/>
    <dgm:cxn modelId="{53B77EC8-E176-49E1-A7F6-35D3D39DC342}" type="presOf" srcId="{E834562A-989F-4C22-990E-9C1567C51919}" destId="{A9863C6E-38AD-4BF4-BB51-7CDECFBC3B57}" srcOrd="0" destOrd="0" presId="urn:microsoft.com/office/officeart/2005/8/layout/vList2"/>
    <dgm:cxn modelId="{955CF628-FB2A-403B-97F2-F424962821C0}" srcId="{E834562A-989F-4C22-990E-9C1567C51919}" destId="{FE949053-3681-402D-B4BF-BD909EFAA07B}" srcOrd="0" destOrd="0" parTransId="{47E29C37-2A06-40D4-A1F9-A933F62D8BCB}" sibTransId="{F033B68A-6764-49ED-8108-A940A3CA76CF}"/>
    <dgm:cxn modelId="{6965A61A-6C83-4AAE-B7E4-86C84114F485}" type="presParOf" srcId="{A9863C6E-38AD-4BF4-BB51-7CDECFBC3B57}" destId="{BBD7B756-F1CE-4F43-8C4C-61568ABA9A13}" srcOrd="0" destOrd="0" presId="urn:microsoft.com/office/officeart/2005/8/layout/vList2"/>
  </dgm:cxnLst>
  <dgm:bg/>
  <dgm:whole/>
  <dgm:extLst>
    <a:ext uri="http://schemas.microsoft.com/office/drawing/2008/diagram">
      <dsp:dataModelExt xmlns:dsp="http://schemas.microsoft.com/office/drawing/2008/diagram" xmlns="" relId="rId3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834562A-989F-4C22-990E-9C1567C51919}" type="doc">
      <dgm:prSet loTypeId="urn:microsoft.com/office/officeart/2005/8/layout/vList2" loCatId="list" qsTypeId="urn:microsoft.com/office/officeart/2005/8/quickstyle/3d2" qsCatId="3D" csTypeId="urn:microsoft.com/office/officeart/2005/8/colors/accent0_3" csCatId="mainScheme" phldr="1"/>
      <dgm:spPr/>
      <dgm:t>
        <a:bodyPr/>
        <a:lstStyle/>
        <a:p>
          <a:endParaRPr lang="en-US"/>
        </a:p>
      </dgm:t>
    </dgm:pt>
    <dgm:pt modelId="{FE949053-3681-402D-B4BF-BD909EFAA07B}">
      <dgm:prSet/>
      <dgm:spPr>
        <a:gradFill rotWithShape="0">
          <a:gsLst>
            <a:gs pos="0">
              <a:schemeClr val="dk2">
                <a:hueOff val="0"/>
                <a:satOff val="0"/>
                <a:lumOff val="0"/>
                <a:alphaOff val="0"/>
                <a:shade val="51000"/>
                <a:satMod val="130000"/>
              </a:schemeClr>
            </a:gs>
            <a:gs pos="80000">
              <a:schemeClr val="tx2"/>
            </a:gs>
            <a:gs pos="100000">
              <a:schemeClr val="dk2">
                <a:hueOff val="0"/>
                <a:satOff val="0"/>
                <a:lumOff val="0"/>
                <a:alphaOff val="0"/>
                <a:shade val="94000"/>
                <a:satMod val="135000"/>
              </a:schemeClr>
            </a:gs>
          </a:gsLst>
        </a:gradFill>
      </dgm:spPr>
      <dgm:t>
        <a:bodyPr/>
        <a:lstStyle/>
        <a:p>
          <a:pPr rtl="0"/>
          <a:r>
            <a:rPr lang="en-US" b="1" dirty="0" smtClean="0"/>
            <a:t>OBJECTIVES</a:t>
          </a:r>
          <a:endParaRPr lang="en-US" b="1" dirty="0"/>
        </a:p>
      </dgm:t>
    </dgm:pt>
    <dgm:pt modelId="{47E29C37-2A06-40D4-A1F9-A933F62D8BCB}" type="parTrans" cxnId="{955CF628-FB2A-403B-97F2-F424962821C0}">
      <dgm:prSet/>
      <dgm:spPr/>
      <dgm:t>
        <a:bodyPr/>
        <a:lstStyle/>
        <a:p>
          <a:endParaRPr lang="en-US"/>
        </a:p>
      </dgm:t>
    </dgm:pt>
    <dgm:pt modelId="{F033B68A-6764-49ED-8108-A940A3CA76CF}" type="sibTrans" cxnId="{955CF628-FB2A-403B-97F2-F424962821C0}">
      <dgm:prSet/>
      <dgm:spPr/>
      <dgm:t>
        <a:bodyPr/>
        <a:lstStyle/>
        <a:p>
          <a:endParaRPr lang="en-US"/>
        </a:p>
      </dgm:t>
    </dgm:pt>
    <dgm:pt modelId="{A9863C6E-38AD-4BF4-BB51-7CDECFBC3B57}" type="pres">
      <dgm:prSet presAssocID="{E834562A-989F-4C22-990E-9C1567C51919}" presName="linear" presStyleCnt="0">
        <dgm:presLayoutVars>
          <dgm:animLvl val="lvl"/>
          <dgm:resizeHandles val="exact"/>
        </dgm:presLayoutVars>
      </dgm:prSet>
      <dgm:spPr/>
      <dgm:t>
        <a:bodyPr/>
        <a:lstStyle/>
        <a:p>
          <a:endParaRPr lang="en-US"/>
        </a:p>
      </dgm:t>
    </dgm:pt>
    <dgm:pt modelId="{BBD7B756-F1CE-4F43-8C4C-61568ABA9A13}" type="pres">
      <dgm:prSet presAssocID="{FE949053-3681-402D-B4BF-BD909EFAA07B}" presName="parentText" presStyleLbl="node1" presStyleIdx="0" presStyleCnt="1" custLinFactX="55556" custLinFactNeighborX="100000" custLinFactNeighborY="17588">
        <dgm:presLayoutVars>
          <dgm:chMax val="0"/>
          <dgm:bulletEnabled val="1"/>
        </dgm:presLayoutVars>
      </dgm:prSet>
      <dgm:spPr/>
      <dgm:t>
        <a:bodyPr/>
        <a:lstStyle/>
        <a:p>
          <a:endParaRPr lang="en-US"/>
        </a:p>
      </dgm:t>
    </dgm:pt>
  </dgm:ptLst>
  <dgm:cxnLst>
    <dgm:cxn modelId="{74B697EC-2DE5-444F-96B6-5459E6DADAE7}" type="presOf" srcId="{FE949053-3681-402D-B4BF-BD909EFAA07B}" destId="{BBD7B756-F1CE-4F43-8C4C-61568ABA9A13}" srcOrd="0" destOrd="0" presId="urn:microsoft.com/office/officeart/2005/8/layout/vList2"/>
    <dgm:cxn modelId="{FF4CF128-AB77-4628-8E16-5091388A1B48}" type="presOf" srcId="{E834562A-989F-4C22-990E-9C1567C51919}" destId="{A9863C6E-38AD-4BF4-BB51-7CDECFBC3B57}" srcOrd="0" destOrd="0" presId="urn:microsoft.com/office/officeart/2005/8/layout/vList2"/>
    <dgm:cxn modelId="{955CF628-FB2A-403B-97F2-F424962821C0}" srcId="{E834562A-989F-4C22-990E-9C1567C51919}" destId="{FE949053-3681-402D-B4BF-BD909EFAA07B}" srcOrd="0" destOrd="0" parTransId="{47E29C37-2A06-40D4-A1F9-A933F62D8BCB}" sibTransId="{F033B68A-6764-49ED-8108-A940A3CA76CF}"/>
    <dgm:cxn modelId="{32C5D5AC-AC82-431A-B914-D5E9A09FD8A4}" type="presParOf" srcId="{A9863C6E-38AD-4BF4-BB51-7CDECFBC3B57}" destId="{BBD7B756-F1CE-4F43-8C4C-61568ABA9A13}" srcOrd="0" destOrd="0" presId="urn:microsoft.com/office/officeart/2005/8/layout/vList2"/>
  </dgm:cxnLst>
  <dgm:bg/>
  <dgm:whole/>
  <dgm:extLst>
    <a:ext uri="http://schemas.microsoft.com/office/drawing/2008/diagram">
      <dsp:dataModelExt xmlns:dsp="http://schemas.microsoft.com/office/drawing/2008/diagram" xmlns="" relId="rId4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4E33B4A-355A-436B-9C74-21BD88EB6103}" type="doc">
      <dgm:prSet loTypeId="urn:microsoft.com/office/officeart/2005/8/layout/vList2" loCatId="list" qsTypeId="urn:microsoft.com/office/officeart/2005/8/quickstyle/3d2" qsCatId="3D" csTypeId="urn:microsoft.com/office/officeart/2005/8/colors/accent0_3" csCatId="mainScheme" phldr="1"/>
      <dgm:spPr/>
      <dgm:t>
        <a:bodyPr/>
        <a:lstStyle/>
        <a:p>
          <a:endParaRPr lang="en-US"/>
        </a:p>
      </dgm:t>
    </dgm:pt>
    <dgm:pt modelId="{3A975B09-6587-42CA-85CD-F8E0EB88F5F5}">
      <dgm:prSet/>
      <dgm:spPr>
        <a:gradFill rotWithShape="0">
          <a:gsLst>
            <a:gs pos="0">
              <a:schemeClr val="dk2">
                <a:hueOff val="0"/>
                <a:satOff val="0"/>
                <a:lumOff val="0"/>
                <a:alphaOff val="0"/>
                <a:shade val="51000"/>
                <a:satMod val="130000"/>
              </a:schemeClr>
            </a:gs>
            <a:gs pos="80000">
              <a:schemeClr val="tx2"/>
            </a:gs>
            <a:gs pos="100000">
              <a:schemeClr val="dk2">
                <a:hueOff val="0"/>
                <a:satOff val="0"/>
                <a:lumOff val="0"/>
                <a:alphaOff val="0"/>
                <a:shade val="94000"/>
                <a:satMod val="135000"/>
              </a:schemeClr>
            </a:gs>
          </a:gsLst>
        </a:gradFill>
      </dgm:spPr>
      <dgm:t>
        <a:bodyPr/>
        <a:lstStyle/>
        <a:p>
          <a:pPr rtl="0"/>
          <a:r>
            <a:rPr lang="en-US" b="1" dirty="0" smtClean="0"/>
            <a:t>GEANT4 MODELS</a:t>
          </a:r>
          <a:endParaRPr lang="en-US" b="1" dirty="0"/>
        </a:p>
      </dgm:t>
    </dgm:pt>
    <dgm:pt modelId="{EF0B0759-0F58-4766-B902-B37833E7A428}" type="parTrans" cxnId="{44791545-1767-4DA3-9B07-260F1C275365}">
      <dgm:prSet/>
      <dgm:spPr/>
      <dgm:t>
        <a:bodyPr/>
        <a:lstStyle/>
        <a:p>
          <a:endParaRPr lang="en-US"/>
        </a:p>
      </dgm:t>
    </dgm:pt>
    <dgm:pt modelId="{5AE6F7A7-DEC1-4350-B6CA-651BBDD5D9BA}" type="sibTrans" cxnId="{44791545-1767-4DA3-9B07-260F1C275365}">
      <dgm:prSet/>
      <dgm:spPr/>
      <dgm:t>
        <a:bodyPr/>
        <a:lstStyle/>
        <a:p>
          <a:endParaRPr lang="en-US"/>
        </a:p>
      </dgm:t>
    </dgm:pt>
    <dgm:pt modelId="{AC51419A-5966-47D5-B33D-DF3AA6EE44B8}" type="pres">
      <dgm:prSet presAssocID="{44E33B4A-355A-436B-9C74-21BD88EB6103}" presName="linear" presStyleCnt="0">
        <dgm:presLayoutVars>
          <dgm:animLvl val="lvl"/>
          <dgm:resizeHandles val="exact"/>
        </dgm:presLayoutVars>
      </dgm:prSet>
      <dgm:spPr/>
      <dgm:t>
        <a:bodyPr/>
        <a:lstStyle/>
        <a:p>
          <a:endParaRPr lang="en-US"/>
        </a:p>
      </dgm:t>
    </dgm:pt>
    <dgm:pt modelId="{7E7F75B9-D139-4963-BAD6-3F128D57BD91}" type="pres">
      <dgm:prSet presAssocID="{3A975B09-6587-42CA-85CD-F8E0EB88F5F5}" presName="parentText" presStyleLbl="node1" presStyleIdx="0" presStyleCnt="1" custLinFactY="100000" custLinFactNeighborX="-99683" custLinFactNeighborY="133482">
        <dgm:presLayoutVars>
          <dgm:chMax val="0"/>
          <dgm:bulletEnabled val="1"/>
        </dgm:presLayoutVars>
      </dgm:prSet>
      <dgm:spPr/>
      <dgm:t>
        <a:bodyPr/>
        <a:lstStyle/>
        <a:p>
          <a:endParaRPr lang="en-US"/>
        </a:p>
      </dgm:t>
    </dgm:pt>
  </dgm:ptLst>
  <dgm:cxnLst>
    <dgm:cxn modelId="{D1EEC42B-C2F0-4B57-8E09-3E577E1ECC79}" type="presOf" srcId="{44E33B4A-355A-436B-9C74-21BD88EB6103}" destId="{AC51419A-5966-47D5-B33D-DF3AA6EE44B8}" srcOrd="0" destOrd="0" presId="urn:microsoft.com/office/officeart/2005/8/layout/vList2"/>
    <dgm:cxn modelId="{44791545-1767-4DA3-9B07-260F1C275365}" srcId="{44E33B4A-355A-436B-9C74-21BD88EB6103}" destId="{3A975B09-6587-42CA-85CD-F8E0EB88F5F5}" srcOrd="0" destOrd="0" parTransId="{EF0B0759-0F58-4766-B902-B37833E7A428}" sibTransId="{5AE6F7A7-DEC1-4350-B6CA-651BBDD5D9BA}"/>
    <dgm:cxn modelId="{DCA3A024-B88E-4290-982B-4E1DE04960BC}" type="presOf" srcId="{3A975B09-6587-42CA-85CD-F8E0EB88F5F5}" destId="{7E7F75B9-D139-4963-BAD6-3F128D57BD91}" srcOrd="0" destOrd="0" presId="urn:microsoft.com/office/officeart/2005/8/layout/vList2"/>
    <dgm:cxn modelId="{9BEA4EDB-3F36-4083-B5B6-6D786C423171}" type="presParOf" srcId="{AC51419A-5966-47D5-B33D-DF3AA6EE44B8}" destId="{7E7F75B9-D139-4963-BAD6-3F128D57BD91}" srcOrd="0" destOrd="0" presId="urn:microsoft.com/office/officeart/2005/8/layout/vList2"/>
  </dgm:cxnLst>
  <dgm:bg/>
  <dgm:whole/>
  <dgm:extLst>
    <a:ext uri="http://schemas.microsoft.com/office/drawing/2008/diagram">
      <dsp:dataModelExt xmlns:dsp="http://schemas.microsoft.com/office/drawing/2008/diagram" xmlns="" relId="rId4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4E33B4A-355A-436B-9C74-21BD88EB6103}" type="doc">
      <dgm:prSet loTypeId="urn:microsoft.com/office/officeart/2005/8/layout/vList2" loCatId="list" qsTypeId="urn:microsoft.com/office/officeart/2005/8/quickstyle/3d2" qsCatId="3D" csTypeId="urn:microsoft.com/office/officeart/2005/8/colors/accent0_3" csCatId="mainScheme" phldr="1"/>
      <dgm:spPr/>
      <dgm:t>
        <a:bodyPr/>
        <a:lstStyle/>
        <a:p>
          <a:endParaRPr lang="en-US"/>
        </a:p>
      </dgm:t>
    </dgm:pt>
    <dgm:pt modelId="{3A975B09-6587-42CA-85CD-F8E0EB88F5F5}">
      <dgm:prSet/>
      <dgm:spPr>
        <a:gradFill rotWithShape="0">
          <a:gsLst>
            <a:gs pos="0">
              <a:schemeClr val="dk2">
                <a:hueOff val="0"/>
                <a:satOff val="0"/>
                <a:lumOff val="0"/>
                <a:alphaOff val="0"/>
                <a:shade val="51000"/>
                <a:satMod val="130000"/>
              </a:schemeClr>
            </a:gs>
            <a:gs pos="80000">
              <a:schemeClr val="tx2"/>
            </a:gs>
            <a:gs pos="100000">
              <a:schemeClr val="dk2">
                <a:hueOff val="0"/>
                <a:satOff val="0"/>
                <a:lumOff val="0"/>
                <a:alphaOff val="0"/>
                <a:shade val="94000"/>
                <a:satMod val="135000"/>
              </a:schemeClr>
            </a:gs>
          </a:gsLst>
        </a:gradFill>
      </dgm:spPr>
      <dgm:t>
        <a:bodyPr/>
        <a:lstStyle/>
        <a:p>
          <a:pPr rtl="0"/>
          <a:r>
            <a:rPr lang="en-US" b="1" dirty="0" smtClean="0"/>
            <a:t>NEUTRON SOURCE DETECTION</a:t>
          </a:r>
          <a:endParaRPr lang="en-US" b="1" dirty="0"/>
        </a:p>
      </dgm:t>
    </dgm:pt>
    <dgm:pt modelId="{EF0B0759-0F58-4766-B902-B37833E7A428}" type="parTrans" cxnId="{44791545-1767-4DA3-9B07-260F1C275365}">
      <dgm:prSet/>
      <dgm:spPr/>
      <dgm:t>
        <a:bodyPr/>
        <a:lstStyle/>
        <a:p>
          <a:endParaRPr lang="en-US"/>
        </a:p>
      </dgm:t>
    </dgm:pt>
    <dgm:pt modelId="{5AE6F7A7-DEC1-4350-B6CA-651BBDD5D9BA}" type="sibTrans" cxnId="{44791545-1767-4DA3-9B07-260F1C275365}">
      <dgm:prSet/>
      <dgm:spPr/>
      <dgm:t>
        <a:bodyPr/>
        <a:lstStyle/>
        <a:p>
          <a:endParaRPr lang="en-US"/>
        </a:p>
      </dgm:t>
    </dgm:pt>
    <dgm:pt modelId="{AC51419A-5966-47D5-B33D-DF3AA6EE44B8}" type="pres">
      <dgm:prSet presAssocID="{44E33B4A-355A-436B-9C74-21BD88EB6103}" presName="linear" presStyleCnt="0">
        <dgm:presLayoutVars>
          <dgm:animLvl val="lvl"/>
          <dgm:resizeHandles val="exact"/>
        </dgm:presLayoutVars>
      </dgm:prSet>
      <dgm:spPr/>
      <dgm:t>
        <a:bodyPr/>
        <a:lstStyle/>
        <a:p>
          <a:endParaRPr lang="en-US"/>
        </a:p>
      </dgm:t>
    </dgm:pt>
    <dgm:pt modelId="{7E7F75B9-D139-4963-BAD6-3F128D57BD91}" type="pres">
      <dgm:prSet presAssocID="{3A975B09-6587-42CA-85CD-F8E0EB88F5F5}" presName="parentText" presStyleLbl="node1" presStyleIdx="0" presStyleCnt="1" custLinFactY="100000" custLinFactNeighborX="-99683" custLinFactNeighborY="133482">
        <dgm:presLayoutVars>
          <dgm:chMax val="0"/>
          <dgm:bulletEnabled val="1"/>
        </dgm:presLayoutVars>
      </dgm:prSet>
      <dgm:spPr/>
      <dgm:t>
        <a:bodyPr/>
        <a:lstStyle/>
        <a:p>
          <a:endParaRPr lang="en-US"/>
        </a:p>
      </dgm:t>
    </dgm:pt>
  </dgm:ptLst>
  <dgm:cxnLst>
    <dgm:cxn modelId="{59D802B2-A960-4FF1-950E-BC87A8403B16}" type="presOf" srcId="{3A975B09-6587-42CA-85CD-F8E0EB88F5F5}" destId="{7E7F75B9-D139-4963-BAD6-3F128D57BD91}" srcOrd="0" destOrd="0" presId="urn:microsoft.com/office/officeart/2005/8/layout/vList2"/>
    <dgm:cxn modelId="{44791545-1767-4DA3-9B07-260F1C275365}" srcId="{44E33B4A-355A-436B-9C74-21BD88EB6103}" destId="{3A975B09-6587-42CA-85CD-F8E0EB88F5F5}" srcOrd="0" destOrd="0" parTransId="{EF0B0759-0F58-4766-B902-B37833E7A428}" sibTransId="{5AE6F7A7-DEC1-4350-B6CA-651BBDD5D9BA}"/>
    <dgm:cxn modelId="{F2EC1413-5506-45CE-AFD7-2634E6EEB24E}" type="presOf" srcId="{44E33B4A-355A-436B-9C74-21BD88EB6103}" destId="{AC51419A-5966-47D5-B33D-DF3AA6EE44B8}" srcOrd="0" destOrd="0" presId="urn:microsoft.com/office/officeart/2005/8/layout/vList2"/>
    <dgm:cxn modelId="{BEEE24DA-EE72-4EDB-B528-E1791C6EAD05}" type="presParOf" srcId="{AC51419A-5966-47D5-B33D-DF3AA6EE44B8}" destId="{7E7F75B9-D139-4963-BAD6-3F128D57BD91}" srcOrd="0" destOrd="0" presId="urn:microsoft.com/office/officeart/2005/8/layout/vList2"/>
  </dgm:cxnLst>
  <dgm:bg/>
  <dgm:whole/>
  <dgm:extLst>
    <a:ext uri="http://schemas.microsoft.com/office/drawing/2008/diagram">
      <dsp:dataModelExt xmlns:dsp="http://schemas.microsoft.com/office/drawing/2008/diagram" xmlns="" relId="rId55"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BD7B756-F1CE-4F43-8C4C-61568ABA9A13}">
      <dsp:nvSpPr>
        <dsp:cNvPr id="0" name=""/>
        <dsp:cNvSpPr/>
      </dsp:nvSpPr>
      <dsp:spPr>
        <a:xfrm>
          <a:off x="0" y="17944"/>
          <a:ext cx="8915730" cy="815490"/>
        </a:xfrm>
        <a:prstGeom prst="roundRect">
          <a:avLst/>
        </a:prstGeom>
        <a:gradFill rotWithShape="0">
          <a:gsLst>
            <a:gs pos="0">
              <a:schemeClr val="dk2">
                <a:hueOff val="0"/>
                <a:satOff val="0"/>
                <a:lumOff val="0"/>
                <a:alphaOff val="0"/>
                <a:shade val="51000"/>
                <a:satMod val="130000"/>
              </a:schemeClr>
            </a:gs>
            <a:gs pos="80000">
              <a:schemeClr val="tx2"/>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US" sz="3400" b="1" kern="1200" dirty="0" smtClean="0"/>
            <a:t>BACKGROUND</a:t>
          </a:r>
          <a:endParaRPr lang="en-US" sz="3400" b="1" kern="1200" dirty="0"/>
        </a:p>
      </dsp:txBody>
      <dsp:txXfrm>
        <a:off x="0" y="17944"/>
        <a:ext cx="8915730" cy="81549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E7F75B9-D139-4963-BAD6-3F128D57BD91}">
      <dsp:nvSpPr>
        <dsp:cNvPr id="0" name=""/>
        <dsp:cNvSpPr/>
      </dsp:nvSpPr>
      <dsp:spPr>
        <a:xfrm>
          <a:off x="0" y="1079"/>
          <a:ext cx="8686800" cy="1141920"/>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threePt" dir="t">
            <a:rot lat="0" lon="0" rev="7500000"/>
          </a:lightRig>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i="1" kern="1200" dirty="0" smtClean="0">
              <a:solidFill>
                <a:schemeClr val="bg1"/>
              </a:solidFill>
            </a:rPr>
            <a:t>GEANT4 simulation of thermal irradiator planar flux irradiation of aluminum sample. Green rays indicate neutron tracks; red tracks indicate negatively-charged particles; blue tracks indicate positively-charged particles; white points mark stepping points for particles.</a:t>
          </a:r>
          <a:endParaRPr lang="en-US" sz="1800" b="1" i="1" kern="1200" dirty="0">
            <a:solidFill>
              <a:schemeClr val="bg1"/>
            </a:solidFill>
          </a:endParaRPr>
        </a:p>
      </dsp:txBody>
      <dsp:txXfrm>
        <a:off x="0" y="1079"/>
        <a:ext cx="8686800" cy="114192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E7F75B9-D139-4963-BAD6-3F128D57BD91}">
      <dsp:nvSpPr>
        <dsp:cNvPr id="0" name=""/>
        <dsp:cNvSpPr/>
      </dsp:nvSpPr>
      <dsp:spPr>
        <a:xfrm>
          <a:off x="0" y="17944"/>
          <a:ext cx="11007724" cy="815490"/>
        </a:xfrm>
        <a:prstGeom prst="roundRect">
          <a:avLst/>
        </a:prstGeom>
        <a:gradFill rotWithShape="0">
          <a:gsLst>
            <a:gs pos="0">
              <a:schemeClr val="dk2">
                <a:hueOff val="0"/>
                <a:satOff val="0"/>
                <a:lumOff val="0"/>
                <a:alphaOff val="0"/>
                <a:shade val="51000"/>
                <a:satMod val="130000"/>
              </a:schemeClr>
            </a:gs>
            <a:gs pos="80000">
              <a:schemeClr val="tx2"/>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US" sz="3400" b="1" kern="1200" dirty="0" smtClean="0"/>
            <a:t>GEANT4 PARTICLE MODELS</a:t>
          </a:r>
          <a:endParaRPr lang="en-US" sz="3400" b="1" kern="1200" dirty="0"/>
        </a:p>
      </dsp:txBody>
      <dsp:txXfrm>
        <a:off x="0" y="17944"/>
        <a:ext cx="11007724" cy="81549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E7F75B9-D139-4963-BAD6-3F128D57BD91}">
      <dsp:nvSpPr>
        <dsp:cNvPr id="0" name=""/>
        <dsp:cNvSpPr/>
      </dsp:nvSpPr>
      <dsp:spPr>
        <a:xfrm>
          <a:off x="0" y="1079"/>
          <a:ext cx="8686800" cy="1141920"/>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threePt" dir="t">
            <a:rot lat="0" lon="0" rev="7500000"/>
          </a:lightRig>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i="1" kern="1200" dirty="0" smtClean="0">
              <a:solidFill>
                <a:schemeClr val="bg1"/>
              </a:solidFill>
            </a:rPr>
            <a:t>GEANT4 simulation of central irradiator cylindrical flux irradiation of aluminum sample. Green rays indicate neutron tracks; red tracks indicate negatively-charged particles; blue tracks indicate positively-charged particles; white points mark stepping points for particles.</a:t>
          </a:r>
          <a:endParaRPr lang="en-US" sz="1800" b="1" i="1" kern="1200" dirty="0">
            <a:solidFill>
              <a:schemeClr val="bg1"/>
            </a:solidFill>
          </a:endParaRPr>
        </a:p>
      </dsp:txBody>
      <dsp:txXfrm>
        <a:off x="0" y="1079"/>
        <a:ext cx="8686800" cy="114192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BD7B756-F1CE-4F43-8C4C-61568ABA9A13}">
      <dsp:nvSpPr>
        <dsp:cNvPr id="0" name=""/>
        <dsp:cNvSpPr/>
      </dsp:nvSpPr>
      <dsp:spPr>
        <a:xfrm>
          <a:off x="0" y="17947"/>
          <a:ext cx="8915346" cy="815490"/>
        </a:xfrm>
        <a:prstGeom prst="roundRect">
          <a:avLst/>
        </a:prstGeom>
        <a:gradFill rotWithShape="0">
          <a:gsLst>
            <a:gs pos="0">
              <a:schemeClr val="dk2">
                <a:hueOff val="0"/>
                <a:satOff val="0"/>
                <a:lumOff val="0"/>
                <a:alphaOff val="0"/>
                <a:shade val="51000"/>
                <a:satMod val="130000"/>
              </a:schemeClr>
            </a:gs>
            <a:gs pos="80000">
              <a:schemeClr val="tx2"/>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US" sz="3400" b="1" kern="1200" dirty="0" smtClean="0"/>
            <a:t>GEANT4 DOSE CALCULATIONS</a:t>
          </a:r>
          <a:endParaRPr lang="en-US" sz="3400" b="1" kern="1200" dirty="0"/>
        </a:p>
      </dsp:txBody>
      <dsp:txXfrm>
        <a:off x="0" y="17947"/>
        <a:ext cx="8915346" cy="815490"/>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BD7B756-F1CE-4F43-8C4C-61568ABA9A13}">
      <dsp:nvSpPr>
        <dsp:cNvPr id="0" name=""/>
        <dsp:cNvSpPr/>
      </dsp:nvSpPr>
      <dsp:spPr>
        <a:xfrm>
          <a:off x="0" y="17947"/>
          <a:ext cx="8915400" cy="815490"/>
        </a:xfrm>
        <a:prstGeom prst="roundRect">
          <a:avLst/>
        </a:prstGeom>
        <a:gradFill rotWithShape="0">
          <a:gsLst>
            <a:gs pos="0">
              <a:schemeClr val="dk2">
                <a:hueOff val="0"/>
                <a:satOff val="0"/>
                <a:lumOff val="0"/>
                <a:alphaOff val="0"/>
                <a:shade val="51000"/>
                <a:satMod val="130000"/>
              </a:schemeClr>
            </a:gs>
            <a:gs pos="80000">
              <a:schemeClr val="tx2"/>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US" sz="3400" b="1" kern="1200" dirty="0" smtClean="0"/>
            <a:t>OBJECTIVES</a:t>
          </a:r>
          <a:endParaRPr lang="en-US" sz="3400" b="1" kern="1200" dirty="0"/>
        </a:p>
      </dsp:txBody>
      <dsp:txXfrm>
        <a:off x="0" y="17947"/>
        <a:ext cx="8915400" cy="81549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E7F75B9-D139-4963-BAD6-3F128D57BD91}">
      <dsp:nvSpPr>
        <dsp:cNvPr id="0" name=""/>
        <dsp:cNvSpPr/>
      </dsp:nvSpPr>
      <dsp:spPr>
        <a:xfrm>
          <a:off x="0" y="17947"/>
          <a:ext cx="11007725" cy="815490"/>
        </a:xfrm>
        <a:prstGeom prst="roundRect">
          <a:avLst/>
        </a:prstGeom>
        <a:gradFill rotWithShape="0">
          <a:gsLst>
            <a:gs pos="0">
              <a:schemeClr val="dk2">
                <a:hueOff val="0"/>
                <a:satOff val="0"/>
                <a:lumOff val="0"/>
                <a:alphaOff val="0"/>
                <a:shade val="51000"/>
                <a:satMod val="130000"/>
              </a:schemeClr>
            </a:gs>
            <a:gs pos="80000">
              <a:schemeClr val="tx2"/>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US" sz="3400" b="1" kern="1200" dirty="0" smtClean="0"/>
            <a:t>GEANT4 MODELS</a:t>
          </a:r>
          <a:endParaRPr lang="en-US" sz="3400" b="1" kern="1200" dirty="0"/>
        </a:p>
      </dsp:txBody>
      <dsp:txXfrm>
        <a:off x="0" y="17947"/>
        <a:ext cx="11007725" cy="815490"/>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E7F75B9-D139-4963-BAD6-3F128D57BD91}">
      <dsp:nvSpPr>
        <dsp:cNvPr id="0" name=""/>
        <dsp:cNvSpPr/>
      </dsp:nvSpPr>
      <dsp:spPr>
        <a:xfrm>
          <a:off x="0" y="22710"/>
          <a:ext cx="6477000" cy="815490"/>
        </a:xfrm>
        <a:prstGeom prst="roundRect">
          <a:avLst/>
        </a:prstGeom>
        <a:gradFill rotWithShape="0">
          <a:gsLst>
            <a:gs pos="0">
              <a:schemeClr val="dk2">
                <a:hueOff val="0"/>
                <a:satOff val="0"/>
                <a:lumOff val="0"/>
                <a:alphaOff val="0"/>
                <a:shade val="51000"/>
                <a:satMod val="130000"/>
              </a:schemeClr>
            </a:gs>
            <a:gs pos="80000">
              <a:schemeClr val="tx2"/>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US" sz="3400" b="1" kern="1200" dirty="0" smtClean="0"/>
            <a:t>NEUTRON SOURCE DETECTION</a:t>
          </a:r>
          <a:endParaRPr lang="en-US" sz="3400" b="1" kern="1200" dirty="0"/>
        </a:p>
      </dsp:txBody>
      <dsp:txXfrm>
        <a:off x="0" y="22710"/>
        <a:ext cx="6477000" cy="81549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4389120"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DC786404-95EE-4313-B59E-7A4A22DF1563}" type="datetime1">
              <a:rPr lang="en-US"/>
              <a:pPr>
                <a:defRPr/>
              </a:pPr>
              <a:t>4/29/2011</a:t>
            </a:fld>
            <a:endParaRPr lang="en-US"/>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4389120"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26000E5C-CCE1-4209-913C-72F60B5E7B1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387850" rtl="0" eaLnBrk="0" fontAlgn="base" hangingPunct="0">
      <a:spcBef>
        <a:spcPct val="30000"/>
      </a:spcBef>
      <a:spcAft>
        <a:spcPct val="0"/>
      </a:spcAft>
      <a:defRPr sz="5800" kern="1200">
        <a:solidFill>
          <a:schemeClr val="tx1"/>
        </a:solidFill>
        <a:latin typeface="+mn-lt"/>
        <a:ea typeface="ＭＳ Ｐゴシック" charset="-128"/>
        <a:cs typeface="+mn-cs"/>
      </a:defRPr>
    </a:lvl1pPr>
    <a:lvl2pPr marL="2193925" algn="l" defTabSz="4387850" rtl="0" eaLnBrk="0" fontAlgn="base" hangingPunct="0">
      <a:spcBef>
        <a:spcPct val="30000"/>
      </a:spcBef>
      <a:spcAft>
        <a:spcPct val="0"/>
      </a:spcAft>
      <a:defRPr sz="5800" kern="1200">
        <a:solidFill>
          <a:schemeClr val="tx1"/>
        </a:solidFill>
        <a:latin typeface="+mn-lt"/>
        <a:ea typeface="ＭＳ Ｐゴシック" charset="-128"/>
        <a:cs typeface="+mn-cs"/>
      </a:defRPr>
    </a:lvl2pPr>
    <a:lvl3pPr marL="4387850" algn="l" defTabSz="4387850" rtl="0" eaLnBrk="0" fontAlgn="base" hangingPunct="0">
      <a:spcBef>
        <a:spcPct val="30000"/>
      </a:spcBef>
      <a:spcAft>
        <a:spcPct val="0"/>
      </a:spcAft>
      <a:defRPr sz="5800" kern="1200">
        <a:solidFill>
          <a:schemeClr val="tx1"/>
        </a:solidFill>
        <a:latin typeface="+mn-lt"/>
        <a:ea typeface="ＭＳ Ｐゴシック" charset="-128"/>
        <a:cs typeface="+mn-cs"/>
      </a:defRPr>
    </a:lvl3pPr>
    <a:lvl4pPr marL="6583363" algn="l" defTabSz="4387850" rtl="0" eaLnBrk="0" fontAlgn="base" hangingPunct="0">
      <a:spcBef>
        <a:spcPct val="30000"/>
      </a:spcBef>
      <a:spcAft>
        <a:spcPct val="0"/>
      </a:spcAft>
      <a:defRPr sz="5800" kern="1200">
        <a:solidFill>
          <a:schemeClr val="tx1"/>
        </a:solidFill>
        <a:latin typeface="+mn-lt"/>
        <a:ea typeface="ＭＳ Ｐゴシック" charset="-128"/>
        <a:cs typeface="+mn-cs"/>
      </a:defRPr>
    </a:lvl4pPr>
    <a:lvl5pPr marL="8777288" algn="l" defTabSz="4387850" rtl="0" eaLnBrk="0" fontAlgn="base" hangingPunct="0">
      <a:spcBef>
        <a:spcPct val="30000"/>
      </a:spcBef>
      <a:spcAft>
        <a:spcPct val="0"/>
      </a:spcAft>
      <a:defRPr sz="5800" kern="1200">
        <a:solidFill>
          <a:schemeClr val="tx1"/>
        </a:solidFill>
        <a:latin typeface="+mn-lt"/>
        <a:ea typeface="ＭＳ Ｐゴシック" charset="-128"/>
        <a:cs typeface="+mn-cs"/>
      </a:defRPr>
    </a:lvl5pPr>
    <a:lvl6pPr marL="10972800" algn="l" defTabSz="4389120" rtl="0" eaLnBrk="1" latinLnBrk="0" hangingPunct="1">
      <a:defRPr sz="5800" kern="1200">
        <a:solidFill>
          <a:schemeClr val="tx1"/>
        </a:solidFill>
        <a:latin typeface="+mn-lt"/>
        <a:ea typeface="+mn-ea"/>
        <a:cs typeface="+mn-cs"/>
      </a:defRPr>
    </a:lvl6pPr>
    <a:lvl7pPr marL="13167360" algn="l" defTabSz="4389120" rtl="0" eaLnBrk="1" latinLnBrk="0" hangingPunct="1">
      <a:defRPr sz="5800" kern="1200">
        <a:solidFill>
          <a:schemeClr val="tx1"/>
        </a:solidFill>
        <a:latin typeface="+mn-lt"/>
        <a:ea typeface="+mn-ea"/>
        <a:cs typeface="+mn-cs"/>
      </a:defRPr>
    </a:lvl7pPr>
    <a:lvl8pPr marL="15361920" algn="l" defTabSz="4389120" rtl="0" eaLnBrk="1" latinLnBrk="0" hangingPunct="1">
      <a:defRPr sz="5800" kern="1200">
        <a:solidFill>
          <a:schemeClr val="tx1"/>
        </a:solidFill>
        <a:latin typeface="+mn-lt"/>
        <a:ea typeface="+mn-ea"/>
        <a:cs typeface="+mn-cs"/>
      </a:defRPr>
    </a:lvl8pPr>
    <a:lvl9pPr marL="17556480" algn="l" defTabSz="438912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p:spPr>
      </p:sp>
      <p:sp>
        <p:nvSpPr>
          <p:cNvPr id="92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220" name="Slide Number Placeholder 3"/>
          <p:cNvSpPr>
            <a:spLocks noGrp="1"/>
          </p:cNvSpPr>
          <p:nvPr>
            <p:ph type="sldNum" sz="quarter" idx="5"/>
          </p:nvPr>
        </p:nvSpPr>
        <p:spPr bwMode="auto">
          <a:noFill/>
          <a:ln>
            <a:miter lim="800000"/>
            <a:headEnd/>
            <a:tailEnd/>
          </a:ln>
        </p:spPr>
        <p:txBody>
          <a:bodyPr/>
          <a:lstStyle/>
          <a:p>
            <a:fld id="{19F46566-B8E5-4C43-A8A9-36A004E85847}" type="slidenum">
              <a:rPr lang="en-US"/>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p:cNvSpPr>
          <p:nvPr/>
        </p:nvSpPr>
        <p:spPr bwMode="auto">
          <a:xfrm>
            <a:off x="0" y="22810788"/>
            <a:ext cx="51206400" cy="10140950"/>
          </a:xfrm>
          <a:custGeom>
            <a:avLst/>
            <a:gdLst>
              <a:gd name="T0" fmla="*/ 0 w 5760"/>
              <a:gd name="T1" fmla="*/ 1066 h 1331"/>
              <a:gd name="T2" fmla="*/ 0 w 5760"/>
              <a:gd name="T3" fmla="*/ 1331 h 1331"/>
              <a:gd name="T4" fmla="*/ 5760 w 5760"/>
              <a:gd name="T5" fmla="*/ 1331 h 1331"/>
              <a:gd name="T6" fmla="*/ 5760 w 5760"/>
              <a:gd name="T7" fmla="*/ 0 h 1331"/>
              <a:gd name="T8" fmla="*/ 0 w 5760"/>
              <a:gd name="T9" fmla="*/ 1066 h 1331"/>
              <a:gd name="T10" fmla="*/ 0 60000 65536"/>
              <a:gd name="T11" fmla="*/ 0 60000 65536"/>
              <a:gd name="T12" fmla="*/ 0 60000 65536"/>
              <a:gd name="T13" fmla="*/ 0 60000 65536"/>
              <a:gd name="T14" fmla="*/ 0 60000 65536"/>
              <a:gd name="T15" fmla="*/ 0 w 5760"/>
              <a:gd name="T16" fmla="*/ 0 h 1331"/>
              <a:gd name="T17" fmla="*/ 5760 w 5760"/>
              <a:gd name="T18" fmla="*/ 1331 h 1331"/>
            </a:gdLst>
            <a:ahLst/>
            <a:cxnLst>
              <a:cxn ang="T10">
                <a:pos x="T0" y="T1"/>
              </a:cxn>
              <a:cxn ang="T11">
                <a:pos x="T2" y="T3"/>
              </a:cxn>
              <a:cxn ang="T12">
                <a:pos x="T4" y="T5"/>
              </a:cxn>
              <a:cxn ang="T13">
                <a:pos x="T6" y="T7"/>
              </a:cxn>
              <a:cxn ang="T14">
                <a:pos x="T8" y="T9"/>
              </a:cxn>
            </a:cxnLst>
            <a:rect l="T15" t="T16" r="T17" b="T18"/>
            <a:pathLst>
              <a:path w="5760" h="1331">
                <a:moveTo>
                  <a:pt x="0" y="1066"/>
                </a:moveTo>
                <a:lnTo>
                  <a:pt x="0" y="1331"/>
                </a:lnTo>
                <a:lnTo>
                  <a:pt x="5760" y="1331"/>
                </a:lnTo>
                <a:lnTo>
                  <a:pt x="5760" y="0"/>
                </a:lnTo>
                <a:cubicBezTo>
                  <a:pt x="3220" y="1206"/>
                  <a:pt x="2250" y="1146"/>
                  <a:pt x="0" y="1066"/>
                </a:cubicBezTo>
                <a:close/>
              </a:path>
            </a:pathLst>
          </a:custGeom>
          <a:solidFill>
            <a:srgbClr val="EC5656">
              <a:alpha val="45097"/>
            </a:srgbClr>
          </a:solidFill>
          <a:ln w="9525" cap="flat" cmpd="sng">
            <a:noFill/>
            <a:prstDash val="solid"/>
            <a:round/>
            <a:headEnd type="none" w="med" len="med"/>
            <a:tailEnd type="none" w="med" len="med"/>
          </a:ln>
          <a:effectLst>
            <a:outerShdw blurRad="63500" dist="44450" dir="16200000" algn="ctr" rotWithShape="0">
              <a:srgbClr val="000000">
                <a:alpha val="34999"/>
              </a:srgbClr>
            </a:outerShdw>
          </a:effectLst>
        </p:spPr>
        <p:txBody>
          <a:bodyPr lIns="438912" tIns="219456" rIns="438912" bIns="219456"/>
          <a:lstStyle/>
          <a:p>
            <a:pPr>
              <a:defRPr/>
            </a:pPr>
            <a:endParaRPr lang="en-US">
              <a:ea typeface="Arial" charset="0"/>
            </a:endParaRPr>
          </a:p>
        </p:txBody>
      </p:sp>
      <p:sp>
        <p:nvSpPr>
          <p:cNvPr id="5" name="Freeform 4"/>
          <p:cNvSpPr>
            <a:spLocks/>
          </p:cNvSpPr>
          <p:nvPr/>
        </p:nvSpPr>
        <p:spPr bwMode="auto">
          <a:xfrm>
            <a:off x="34191575" y="0"/>
            <a:ext cx="17014825" cy="32918400"/>
          </a:xfrm>
          <a:custGeom>
            <a:avLst/>
            <a:gdLst>
              <a:gd name="T0" fmla="*/ 17015460 w 1914"/>
              <a:gd name="T1" fmla="*/ 68437 h 4329"/>
              <a:gd name="T2" fmla="*/ 17015460 w 1914"/>
              <a:gd name="T3" fmla="*/ 32918400 h 4329"/>
              <a:gd name="T4" fmla="*/ 1813560 w 1914"/>
              <a:gd name="T5" fmla="*/ 32903192 h 4329"/>
              <a:gd name="T6" fmla="*/ 0 w 1914"/>
              <a:gd name="T7" fmla="*/ 0 h 4329"/>
              <a:gd name="T8" fmla="*/ 17015460 w 1914"/>
              <a:gd name="T9" fmla="*/ 68437 h 43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4" h="4329">
                <a:moveTo>
                  <a:pt x="1914" y="9"/>
                </a:moveTo>
                <a:lnTo>
                  <a:pt x="1914" y="4329"/>
                </a:lnTo>
                <a:lnTo>
                  <a:pt x="204" y="4327"/>
                </a:lnTo>
                <a:cubicBezTo>
                  <a:pt x="1288" y="3574"/>
                  <a:pt x="1608" y="1590"/>
                  <a:pt x="0" y="0"/>
                </a:cubicBezTo>
                <a:lnTo>
                  <a:pt x="1914" y="9"/>
                </a:lnTo>
                <a:close/>
              </a:path>
            </a:pathLst>
          </a:custGeom>
          <a:solidFill>
            <a:srgbClr val="FF0000">
              <a:alpha val="39999"/>
            </a:srgbClr>
          </a:solidFill>
          <a:ln w="9525" cap="flat" cmpd="sng">
            <a:noFill/>
            <a:prstDash val="solid"/>
            <a:round/>
            <a:headEnd type="none" w="med" len="med"/>
            <a:tailEnd type="none" w="med" len="med"/>
          </a:ln>
          <a:effectLst>
            <a:outerShdw blurRad="63500" dist="50800" dir="10800000" algn="ctr" rotWithShape="0">
              <a:srgbClr val="000000">
                <a:alpha val="45000"/>
              </a:srgbClr>
            </a:outerShdw>
          </a:effectLst>
        </p:spPr>
        <p:txBody>
          <a:bodyPr lIns="438912" tIns="219456" rIns="438912" bIns="219456"/>
          <a:lstStyle/>
          <a:p>
            <a:pPr>
              <a:defRPr/>
            </a:pPr>
            <a:endParaRPr lang="en-US">
              <a:ea typeface="Arial" charset="0"/>
            </a:endParaRPr>
          </a:p>
        </p:txBody>
      </p:sp>
      <p:sp>
        <p:nvSpPr>
          <p:cNvPr id="9" name="Title 8"/>
          <p:cNvSpPr>
            <a:spLocks noGrp="1"/>
          </p:cNvSpPr>
          <p:nvPr>
            <p:ph type="ctrTitle"/>
          </p:nvPr>
        </p:nvSpPr>
        <p:spPr>
          <a:xfrm>
            <a:off x="2402758" y="16020288"/>
            <a:ext cx="36288268" cy="11045952"/>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2425080" y="7415098"/>
            <a:ext cx="36288268" cy="8412480"/>
          </a:xfrm>
        </p:spPr>
        <p:txBody>
          <a:bodyPr tIns="0" rIns="219456" bIns="0" anchor="b">
            <a:normAutofit/>
          </a:bodyPr>
          <a:lstStyle>
            <a:lvl1pPr marL="0" indent="0" algn="r">
              <a:buNone/>
              <a:defRPr sz="9600">
                <a:solidFill>
                  <a:schemeClr val="tx1"/>
                </a:solidFill>
                <a:effectLst/>
              </a:defRPr>
            </a:lvl1pPr>
            <a:lvl2pPr marL="2194560" indent="0" algn="ctr">
              <a:buNone/>
            </a:lvl2pPr>
            <a:lvl3pPr marL="4389120" indent="0" algn="ctr">
              <a:buNone/>
            </a:lvl3pPr>
            <a:lvl4pPr marL="6583680" indent="0" algn="ctr">
              <a:buNone/>
            </a:lvl4pPr>
            <a:lvl5pPr marL="8778240" indent="0" algn="ctr">
              <a:buNone/>
            </a:lvl5pPr>
            <a:lvl6pPr marL="10972800" indent="0" algn="ctr">
              <a:buNone/>
            </a:lvl6pPr>
            <a:lvl7pPr marL="13167360" indent="0" algn="ctr">
              <a:buNone/>
            </a:lvl7pPr>
            <a:lvl8pPr marL="15361920" indent="0" algn="ctr">
              <a:buNone/>
            </a:lvl8pPr>
            <a:lvl9pPr marL="17556480" indent="0" algn="ctr">
              <a:buNone/>
            </a:lvl9pPr>
          </a:lstStyle>
          <a:p>
            <a:r>
              <a:rPr lang="en-US" smtClean="0"/>
              <a:t>Click to edit Master subtitle style</a:t>
            </a:r>
            <a:endParaRPr lang="en-US"/>
          </a:p>
        </p:txBody>
      </p:sp>
      <p:sp>
        <p:nvSpPr>
          <p:cNvPr id="6" name="Date Placeholder 29"/>
          <p:cNvSpPr>
            <a:spLocks noGrp="1"/>
          </p:cNvSpPr>
          <p:nvPr>
            <p:ph type="dt" sz="half" idx="10"/>
          </p:nvPr>
        </p:nvSpPr>
        <p:spPr/>
        <p:txBody>
          <a:bodyPr/>
          <a:lstStyle>
            <a:lvl1pPr>
              <a:defRPr smtClean="0"/>
            </a:lvl1pPr>
          </a:lstStyle>
          <a:p>
            <a:pPr>
              <a:defRPr/>
            </a:pPr>
            <a:fld id="{4214842B-A650-4F7F-BCAD-E999AFD14EC4}" type="datetime1">
              <a:rPr lang="en-US"/>
              <a:pPr>
                <a:defRPr/>
              </a:pPr>
              <a:t>4/29/2011</a:t>
            </a:fld>
            <a:endParaRPr lang="en-US"/>
          </a:p>
        </p:txBody>
      </p:sp>
      <p:sp>
        <p:nvSpPr>
          <p:cNvPr id="7" name="Footer Placeholder 18"/>
          <p:cNvSpPr>
            <a:spLocks noGrp="1"/>
          </p:cNvSpPr>
          <p:nvPr>
            <p:ph type="ftr" sz="quarter" idx="11"/>
          </p:nvPr>
        </p:nvSpPr>
        <p:spPr/>
        <p:txBody>
          <a:bodyPr/>
          <a:lstStyle>
            <a:lvl1pPr>
              <a:defRPr/>
            </a:lvl1pPr>
          </a:lstStyle>
          <a:p>
            <a:pPr>
              <a:defRPr/>
            </a:pPr>
            <a:endParaRPr lang="en-US"/>
          </a:p>
        </p:txBody>
      </p:sp>
      <p:sp>
        <p:nvSpPr>
          <p:cNvPr id="8" name="Slide Number Placeholder 26"/>
          <p:cNvSpPr>
            <a:spLocks noGrp="1"/>
          </p:cNvSpPr>
          <p:nvPr>
            <p:ph type="sldNum" sz="quarter" idx="12"/>
          </p:nvPr>
        </p:nvSpPr>
        <p:spPr/>
        <p:txBody>
          <a:bodyPr/>
          <a:lstStyle>
            <a:lvl1pPr>
              <a:defRPr smtClean="0"/>
            </a:lvl1pPr>
          </a:lstStyle>
          <a:p>
            <a:pPr>
              <a:defRPr/>
            </a:pPr>
            <a:fld id="{FA4C601C-A516-4E2E-BF3E-7A9EB46F873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3D3B1FC3-F386-42B5-AE32-8227537F95E4}" type="datetime1">
              <a:rPr lang="en-US"/>
              <a:pPr>
                <a:defRPr/>
              </a:pPr>
              <a:t>4/29/2011</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C9CC769-EAE9-4F1D-B30F-C9EB0B0E35C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4640" y="1318265"/>
            <a:ext cx="1152144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60320" y="1318265"/>
            <a:ext cx="3371088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9D748088-B2D1-49BC-AFA2-A29836F76586}" type="datetime1">
              <a:rPr lang="en-US"/>
              <a:pPr>
                <a:defRPr/>
              </a:pPr>
              <a:t>4/29/2011</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31813318-6CF5-4CC0-8260-E2D17DF6A60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4EAD6AFD-1758-4F00-9B2F-DCFF905D5AA6}" type="datetime1">
              <a:rPr lang="en-US"/>
              <a:pPr>
                <a:defRPr/>
              </a:pPr>
              <a:t>4/29/2011</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CFA819F1-C063-4987-89C0-8681A5DEFDA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Freeform 3"/>
          <p:cNvSpPr>
            <a:spLocks/>
          </p:cNvSpPr>
          <p:nvPr/>
        </p:nvSpPr>
        <p:spPr bwMode="auto">
          <a:xfrm>
            <a:off x="0" y="22810788"/>
            <a:ext cx="51206400" cy="10140950"/>
          </a:xfrm>
          <a:custGeom>
            <a:avLst/>
            <a:gdLst>
              <a:gd name="T0" fmla="*/ 0 w 5760"/>
              <a:gd name="T1" fmla="*/ 1066 h 1331"/>
              <a:gd name="T2" fmla="*/ 0 w 5760"/>
              <a:gd name="T3" fmla="*/ 1331 h 1331"/>
              <a:gd name="T4" fmla="*/ 5760 w 5760"/>
              <a:gd name="T5" fmla="*/ 1331 h 1331"/>
              <a:gd name="T6" fmla="*/ 5760 w 5760"/>
              <a:gd name="T7" fmla="*/ 0 h 1331"/>
              <a:gd name="T8" fmla="*/ 0 w 5760"/>
              <a:gd name="T9" fmla="*/ 1066 h 1331"/>
              <a:gd name="T10" fmla="*/ 0 60000 65536"/>
              <a:gd name="T11" fmla="*/ 0 60000 65536"/>
              <a:gd name="T12" fmla="*/ 0 60000 65536"/>
              <a:gd name="T13" fmla="*/ 0 60000 65536"/>
              <a:gd name="T14" fmla="*/ 0 60000 65536"/>
              <a:gd name="T15" fmla="*/ 0 w 5760"/>
              <a:gd name="T16" fmla="*/ 0 h 1331"/>
              <a:gd name="T17" fmla="*/ 5760 w 5760"/>
              <a:gd name="T18" fmla="*/ 1331 h 1331"/>
            </a:gdLst>
            <a:ahLst/>
            <a:cxnLst>
              <a:cxn ang="T10">
                <a:pos x="T0" y="T1"/>
              </a:cxn>
              <a:cxn ang="T11">
                <a:pos x="T2" y="T3"/>
              </a:cxn>
              <a:cxn ang="T12">
                <a:pos x="T4" y="T5"/>
              </a:cxn>
              <a:cxn ang="T13">
                <a:pos x="T6" y="T7"/>
              </a:cxn>
              <a:cxn ang="T14">
                <a:pos x="T8" y="T9"/>
              </a:cxn>
            </a:cxnLst>
            <a:rect l="T15" t="T16" r="T17" b="T18"/>
            <a:pathLst>
              <a:path w="5760" h="1331">
                <a:moveTo>
                  <a:pt x="0" y="1066"/>
                </a:moveTo>
                <a:lnTo>
                  <a:pt x="0" y="1331"/>
                </a:lnTo>
                <a:lnTo>
                  <a:pt x="5760" y="1331"/>
                </a:lnTo>
                <a:lnTo>
                  <a:pt x="5760" y="0"/>
                </a:lnTo>
                <a:cubicBezTo>
                  <a:pt x="3220" y="1206"/>
                  <a:pt x="2250" y="1146"/>
                  <a:pt x="0" y="1066"/>
                </a:cubicBezTo>
                <a:close/>
              </a:path>
            </a:pathLst>
          </a:custGeom>
          <a:solidFill>
            <a:srgbClr val="EC5656">
              <a:alpha val="45097"/>
            </a:srgbClr>
          </a:solidFill>
          <a:ln w="9525" cap="flat" cmpd="sng">
            <a:noFill/>
            <a:prstDash val="solid"/>
            <a:round/>
            <a:headEnd type="none" w="med" len="med"/>
            <a:tailEnd type="none" w="med" len="med"/>
          </a:ln>
          <a:effectLst>
            <a:outerShdw blurRad="63500" dist="44450" dir="16200000" algn="ctr" rotWithShape="0">
              <a:srgbClr val="000000">
                <a:alpha val="34999"/>
              </a:srgbClr>
            </a:outerShdw>
          </a:effectLst>
        </p:spPr>
        <p:txBody>
          <a:bodyPr lIns="438912" tIns="219456" rIns="438912" bIns="219456"/>
          <a:lstStyle/>
          <a:p>
            <a:pPr>
              <a:defRPr/>
            </a:pPr>
            <a:endParaRPr lang="en-US">
              <a:ea typeface="Arial" charset="0"/>
            </a:endParaRPr>
          </a:p>
        </p:txBody>
      </p:sp>
      <p:sp>
        <p:nvSpPr>
          <p:cNvPr id="5" name="Freeform 4"/>
          <p:cNvSpPr>
            <a:spLocks/>
          </p:cNvSpPr>
          <p:nvPr/>
        </p:nvSpPr>
        <p:spPr bwMode="auto">
          <a:xfrm>
            <a:off x="34191575" y="0"/>
            <a:ext cx="17014825" cy="32918400"/>
          </a:xfrm>
          <a:custGeom>
            <a:avLst/>
            <a:gdLst>
              <a:gd name="T0" fmla="*/ 17015460 w 1914"/>
              <a:gd name="T1" fmla="*/ 68437 h 4329"/>
              <a:gd name="T2" fmla="*/ 17015460 w 1914"/>
              <a:gd name="T3" fmla="*/ 32918400 h 4329"/>
              <a:gd name="T4" fmla="*/ 1813560 w 1914"/>
              <a:gd name="T5" fmla="*/ 32903192 h 4329"/>
              <a:gd name="T6" fmla="*/ 0 w 1914"/>
              <a:gd name="T7" fmla="*/ 0 h 4329"/>
              <a:gd name="T8" fmla="*/ 17015460 w 1914"/>
              <a:gd name="T9" fmla="*/ 68437 h 43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4" h="4329">
                <a:moveTo>
                  <a:pt x="1914" y="9"/>
                </a:moveTo>
                <a:lnTo>
                  <a:pt x="1914" y="4329"/>
                </a:lnTo>
                <a:lnTo>
                  <a:pt x="204" y="4327"/>
                </a:lnTo>
                <a:cubicBezTo>
                  <a:pt x="1288" y="3574"/>
                  <a:pt x="1608" y="1590"/>
                  <a:pt x="0" y="0"/>
                </a:cubicBezTo>
                <a:lnTo>
                  <a:pt x="1914" y="9"/>
                </a:lnTo>
                <a:close/>
              </a:path>
            </a:pathLst>
          </a:custGeom>
          <a:solidFill>
            <a:srgbClr val="FF0000">
              <a:alpha val="39999"/>
            </a:srgbClr>
          </a:solidFill>
          <a:ln w="9525" cap="flat" cmpd="sng">
            <a:noFill/>
            <a:prstDash val="solid"/>
            <a:round/>
            <a:headEnd type="none" w="med" len="med"/>
            <a:tailEnd type="none" w="med" len="med"/>
          </a:ln>
          <a:effectLst>
            <a:outerShdw blurRad="63500" dist="50800" dir="10800000" algn="ctr" rotWithShape="0">
              <a:srgbClr val="000000">
                <a:alpha val="45000"/>
              </a:srgbClr>
            </a:outerShdw>
          </a:effectLst>
        </p:spPr>
        <p:txBody>
          <a:bodyPr lIns="438912" tIns="219456" rIns="438912" bIns="219456"/>
          <a:lstStyle/>
          <a:p>
            <a:pPr>
              <a:defRPr/>
            </a:pPr>
            <a:endParaRPr lang="en-US">
              <a:ea typeface="Arial" charset="0"/>
            </a:endParaRPr>
          </a:p>
        </p:txBody>
      </p:sp>
      <p:sp>
        <p:nvSpPr>
          <p:cNvPr id="2" name="Title 1"/>
          <p:cNvSpPr>
            <a:spLocks noGrp="1"/>
          </p:cNvSpPr>
          <p:nvPr>
            <p:ph type="title"/>
          </p:nvPr>
        </p:nvSpPr>
        <p:spPr>
          <a:xfrm>
            <a:off x="3840480" y="17202420"/>
            <a:ext cx="37124640" cy="8766542"/>
          </a:xfrm>
        </p:spPr>
        <p:txBody>
          <a:bodyPr tIns="0" bIns="0" anchor="t"/>
          <a:lstStyle>
            <a:lvl1pPr algn="l">
              <a:buNone/>
              <a:defRPr sz="20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3840480" y="11931840"/>
            <a:ext cx="37124640" cy="5120102"/>
          </a:xfrm>
        </p:spPr>
        <p:txBody>
          <a:bodyPr lIns="219456" tIns="0" rIns="219456" bIns="0" anchor="b"/>
          <a:lstStyle>
            <a:lvl1pPr marL="0" indent="0" algn="l">
              <a:buNone/>
              <a:defRPr sz="9600">
                <a:solidFill>
                  <a:schemeClr val="tx1"/>
                </a:solidFill>
                <a:effectLst/>
              </a:defRPr>
            </a:lvl1pPr>
            <a:lvl2pPr>
              <a:buNone/>
              <a:defRPr sz="8600">
                <a:solidFill>
                  <a:schemeClr val="tx1">
                    <a:tint val="75000"/>
                  </a:schemeClr>
                </a:solidFill>
              </a:defRPr>
            </a:lvl2pPr>
            <a:lvl3pPr>
              <a:buNone/>
              <a:defRPr sz="7700">
                <a:solidFill>
                  <a:schemeClr val="tx1">
                    <a:tint val="75000"/>
                  </a:schemeClr>
                </a:solidFill>
              </a:defRPr>
            </a:lvl3pPr>
            <a:lvl4pPr>
              <a:buNone/>
              <a:defRPr sz="6700">
                <a:solidFill>
                  <a:schemeClr val="tx1">
                    <a:tint val="75000"/>
                  </a:schemeClr>
                </a:solidFill>
              </a:defRPr>
            </a:lvl4pPr>
            <a:lvl5pPr>
              <a:buNone/>
              <a:defRPr sz="67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smtClean="0"/>
            </a:lvl1pPr>
          </a:lstStyle>
          <a:p>
            <a:pPr>
              <a:defRPr/>
            </a:pPr>
            <a:fld id="{9A1EF4F1-6488-4799-A71D-82EA717D04D2}" type="datetime1">
              <a:rPr lang="en-US"/>
              <a:pPr>
                <a:defRPr/>
              </a:pPr>
              <a:t>4/29/2011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smtClean="0"/>
            </a:lvl1pPr>
          </a:lstStyle>
          <a:p>
            <a:pPr>
              <a:defRPr/>
            </a:pPr>
            <a:fld id="{2C0582AF-FE70-4016-BB33-66DC4C413A5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560320" y="1318262"/>
            <a:ext cx="41818560" cy="5486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560320" y="7680963"/>
            <a:ext cx="20482560" cy="21724622"/>
          </a:xfrm>
        </p:spPr>
        <p:txBody>
          <a:bodyPr/>
          <a:lstStyle>
            <a:lvl1pPr>
              <a:defRPr sz="12500"/>
            </a:lvl1pPr>
            <a:lvl2pPr>
              <a:defRPr sz="10600"/>
            </a:lvl2pPr>
            <a:lvl3pPr>
              <a:defRPr sz="9600"/>
            </a:lvl3pPr>
            <a:lvl4pPr>
              <a:defRPr sz="8600"/>
            </a:lvl4pPr>
            <a:lvl5pPr>
              <a:defRPr sz="8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3896320" y="7680963"/>
            <a:ext cx="20482560" cy="21724622"/>
          </a:xfrm>
        </p:spPr>
        <p:txBody>
          <a:bodyPr/>
          <a:lstStyle>
            <a:lvl1pPr>
              <a:defRPr sz="12500"/>
            </a:lvl1pPr>
            <a:lvl2pPr>
              <a:defRPr sz="10600"/>
            </a:lvl2pPr>
            <a:lvl3pPr>
              <a:defRPr sz="9600"/>
            </a:lvl3pPr>
            <a:lvl4pPr>
              <a:defRPr sz="8600"/>
            </a:lvl4pPr>
            <a:lvl5pPr>
              <a:defRPr sz="8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F73795A4-9205-401C-8DE4-E7D64C186894}" type="datetime1">
              <a:rPr lang="en-US"/>
              <a:pPr>
                <a:defRPr/>
              </a:pPr>
              <a:t>4/29/2011</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25C67869-CE0C-4CDF-B6DA-59D92DA858A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0" y="1310640"/>
            <a:ext cx="4608576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320" y="26334720"/>
            <a:ext cx="22625052" cy="4023360"/>
          </a:xfrm>
        </p:spPr>
        <p:txBody>
          <a:bodyPr/>
          <a:lstStyle>
            <a:lvl1pPr marL="0" indent="0">
              <a:buNone/>
              <a:defRPr sz="11500" b="1">
                <a:solidFill>
                  <a:schemeClr val="accent1"/>
                </a:solidFill>
              </a:defRPr>
            </a:lvl1pPr>
            <a:lvl2pPr>
              <a:buNone/>
              <a:defRPr sz="9600" b="1"/>
            </a:lvl2pPr>
            <a:lvl3pPr>
              <a:buNone/>
              <a:defRPr sz="8600" b="1"/>
            </a:lvl3pPr>
            <a:lvl4pPr>
              <a:buNone/>
              <a:defRPr sz="7700" b="1"/>
            </a:lvl4pPr>
            <a:lvl5pPr>
              <a:buNone/>
              <a:defRPr sz="7700" b="1"/>
            </a:lvl5pPr>
          </a:lstStyle>
          <a:p>
            <a:pPr lvl="0"/>
            <a:r>
              <a:rPr lang="en-US" smtClean="0"/>
              <a:t>Click to edit Master text styles</a:t>
            </a:r>
          </a:p>
        </p:txBody>
      </p:sp>
      <p:sp>
        <p:nvSpPr>
          <p:cNvPr id="4" name="Text Placeholder 3"/>
          <p:cNvSpPr>
            <a:spLocks noGrp="1"/>
          </p:cNvSpPr>
          <p:nvPr>
            <p:ph type="body" sz="half" idx="3"/>
          </p:nvPr>
        </p:nvSpPr>
        <p:spPr>
          <a:xfrm>
            <a:off x="26012142" y="26334720"/>
            <a:ext cx="22633940" cy="4023360"/>
          </a:xfrm>
        </p:spPr>
        <p:txBody>
          <a:bodyPr/>
          <a:lstStyle>
            <a:lvl1pPr marL="0" indent="0">
              <a:buNone/>
              <a:defRPr sz="11500" b="1">
                <a:solidFill>
                  <a:schemeClr val="accent1"/>
                </a:solidFill>
              </a:defRPr>
            </a:lvl1pPr>
            <a:lvl2pPr>
              <a:buNone/>
              <a:defRPr sz="9600" b="1"/>
            </a:lvl2pPr>
            <a:lvl3pPr>
              <a:buNone/>
              <a:defRPr sz="8600" b="1"/>
            </a:lvl3pPr>
            <a:lvl4pPr>
              <a:buNone/>
              <a:defRPr sz="7700" b="1"/>
            </a:lvl4pPr>
            <a:lvl5pPr>
              <a:buNone/>
              <a:defRPr sz="7700" b="1"/>
            </a:lvl5pPr>
          </a:lstStyle>
          <a:p>
            <a:pPr lvl="0"/>
            <a:r>
              <a:rPr lang="en-US" smtClean="0"/>
              <a:t>Click to edit Master text styles</a:t>
            </a:r>
          </a:p>
        </p:txBody>
      </p:sp>
      <p:sp>
        <p:nvSpPr>
          <p:cNvPr id="5" name="Content Placeholder 4"/>
          <p:cNvSpPr>
            <a:spLocks noGrp="1"/>
          </p:cNvSpPr>
          <p:nvPr>
            <p:ph sz="quarter" idx="2"/>
          </p:nvPr>
        </p:nvSpPr>
        <p:spPr>
          <a:xfrm>
            <a:off x="2560320" y="7281180"/>
            <a:ext cx="22625052" cy="18920462"/>
          </a:xfrm>
        </p:spPr>
        <p:txBody>
          <a:bodyPr/>
          <a:lstStyle>
            <a:lvl1pPr>
              <a:defRPr sz="11500"/>
            </a:lvl1pPr>
            <a:lvl2pPr>
              <a:defRPr sz="9600"/>
            </a:lvl2pPr>
            <a:lvl3pPr>
              <a:defRPr sz="8600"/>
            </a:lvl3pPr>
            <a:lvl4pPr>
              <a:defRPr sz="7700"/>
            </a:lvl4pPr>
            <a:lvl5pPr>
              <a:defRPr sz="77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26012142" y="7281180"/>
            <a:ext cx="22633940" cy="18920462"/>
          </a:xfrm>
        </p:spPr>
        <p:txBody>
          <a:bodyPr/>
          <a:lstStyle>
            <a:lvl1pPr>
              <a:defRPr sz="11500"/>
            </a:lvl1pPr>
            <a:lvl2pPr>
              <a:defRPr sz="9600"/>
            </a:lvl2pPr>
            <a:lvl3pPr>
              <a:defRPr sz="8600"/>
            </a:lvl3pPr>
            <a:lvl4pPr>
              <a:defRPr sz="7700"/>
            </a:lvl4pPr>
            <a:lvl5pPr>
              <a:defRPr sz="77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smtClean="0"/>
            </a:lvl1pPr>
          </a:lstStyle>
          <a:p>
            <a:pPr>
              <a:defRPr/>
            </a:pPr>
            <a:fld id="{9761D3A7-917A-4667-86B5-1A3FF8DDFBA1}" type="datetime1">
              <a:rPr lang="en-US"/>
              <a:pPr>
                <a:defRPr/>
              </a:pPr>
              <a:t>4/29/2011</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smtClean="0"/>
            </a:lvl1pPr>
          </a:lstStyle>
          <a:p>
            <a:pPr>
              <a:defRPr/>
            </a:pPr>
            <a:fld id="{32CF6C07-31BD-460D-AFE0-93F32EBFB31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60320" y="1316736"/>
            <a:ext cx="41835628" cy="5486400"/>
          </a:xfrm>
        </p:spPr>
        <p:txBody>
          <a:bodyPr/>
          <a:lstStyle>
            <a:lvl1pPr algn="l">
              <a:defRPr sz="22100"/>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83CCB4C1-8542-4EAE-AE0B-B85F79CCFC32}" type="datetime1">
              <a:rPr lang="en-US"/>
              <a:pPr>
                <a:defRPr/>
              </a:pPr>
              <a:t>4/29/2011</a:t>
            </a:fld>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E09D3A5F-2038-4F83-9278-349BDE8DCDF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89DA1E05-0505-4681-829D-14D68CC85225}" type="datetime1">
              <a:rPr lang="en-US"/>
              <a:pPr>
                <a:defRPr/>
              </a:pPr>
              <a:t>4/29/2011</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5E0634D5-B044-422B-B60E-B4CB96F7330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0" y="5690534"/>
            <a:ext cx="17922240" cy="3505200"/>
          </a:xfrm>
        </p:spPr>
        <p:txBody>
          <a:bodyPr tIns="0" bIns="0" anchor="t"/>
          <a:lstStyle>
            <a:lvl1pPr algn="l">
              <a:buNone/>
              <a:defRPr sz="86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2560320" y="1029235"/>
            <a:ext cx="15361920" cy="4389120"/>
          </a:xfrm>
        </p:spPr>
        <p:txBody>
          <a:bodyPr lIns="219456" tIns="0" rIns="219456" bIns="0" anchor="b"/>
          <a:lstStyle>
            <a:lvl1pPr marL="0" indent="0" algn="l">
              <a:buNone/>
              <a:defRPr sz="6700"/>
            </a:lvl1pPr>
            <a:lvl2pPr>
              <a:buNone/>
              <a:defRPr sz="5800"/>
            </a:lvl2pPr>
            <a:lvl3pPr>
              <a:buNone/>
              <a:defRPr sz="4800"/>
            </a:lvl3pPr>
            <a:lvl4pPr>
              <a:buNone/>
              <a:defRPr sz="4300"/>
            </a:lvl4pPr>
            <a:lvl5pPr>
              <a:buNone/>
              <a:defRPr sz="4300"/>
            </a:lvl5pPr>
          </a:lstStyle>
          <a:p>
            <a:pPr lvl="0"/>
            <a:r>
              <a:rPr lang="en-US" smtClean="0"/>
              <a:t>Click to edit Master text styles</a:t>
            </a:r>
          </a:p>
        </p:txBody>
      </p:sp>
      <p:sp>
        <p:nvSpPr>
          <p:cNvPr id="4" name="Content Placeholder 3"/>
          <p:cNvSpPr>
            <a:spLocks noGrp="1"/>
          </p:cNvSpPr>
          <p:nvPr>
            <p:ph sz="half" idx="1"/>
          </p:nvPr>
        </p:nvSpPr>
        <p:spPr>
          <a:xfrm>
            <a:off x="2560320" y="9509760"/>
            <a:ext cx="39684960" cy="18288000"/>
          </a:xfrm>
        </p:spPr>
        <p:txBody>
          <a:bodyPr/>
          <a:lstStyle>
            <a:lvl1pPr>
              <a:defRPr sz="13400"/>
            </a:lvl1pPr>
            <a:lvl2pPr>
              <a:defRPr sz="11500"/>
            </a:lvl2pPr>
            <a:lvl3pPr>
              <a:defRPr sz="10600"/>
            </a:lvl3pPr>
            <a:lvl4pPr>
              <a:defRPr sz="9600"/>
            </a:lvl4pPr>
            <a:lvl5pPr>
              <a:defRPr sz="9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smtClean="0"/>
            </a:lvl1pPr>
          </a:lstStyle>
          <a:p>
            <a:pPr>
              <a:defRPr/>
            </a:pPr>
            <a:fld id="{0A8BBB4F-4A2A-4E74-8A5A-B6351E9F455E}" type="datetime1">
              <a:rPr lang="en-US"/>
              <a:pPr>
                <a:defRPr/>
              </a:pPr>
              <a:t>4/29/2011</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45675550" y="30826075"/>
            <a:ext cx="4267200" cy="1752600"/>
          </a:xfrm>
        </p:spPr>
        <p:txBody>
          <a:bodyPr/>
          <a:lstStyle>
            <a:lvl1pPr>
              <a:defRPr smtClean="0"/>
            </a:lvl1pPr>
          </a:lstStyle>
          <a:p>
            <a:pPr>
              <a:defRPr/>
            </a:pPr>
            <a:fld id="{6104BA82-E615-4DA4-89FC-141E102C611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117700" y="8187403"/>
            <a:ext cx="17101660" cy="6018278"/>
          </a:xfrm>
        </p:spPr>
        <p:txBody>
          <a:bodyPr anchor="b"/>
          <a:lstStyle>
            <a:lvl1pPr algn="l">
              <a:buNone/>
              <a:defRPr sz="10600" b="1">
                <a:solidFill>
                  <a:schemeClr val="accent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5967516" y="4895554"/>
            <a:ext cx="23042880" cy="1975104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15400"/>
            </a:lvl1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31117713" y="14394072"/>
            <a:ext cx="17101650" cy="12784714"/>
          </a:xfrm>
        </p:spPr>
        <p:txBody>
          <a:bodyPr lIns="219456" rIns="219456"/>
          <a:lstStyle>
            <a:lvl1pPr marL="0" indent="0">
              <a:buFontTx/>
              <a:buNone/>
              <a:defRPr sz="5800"/>
            </a:lvl1pPr>
            <a:lvl2pPr>
              <a:buFontTx/>
              <a:buNone/>
              <a:defRPr sz="5800"/>
            </a:lvl2pPr>
            <a:lvl3pPr>
              <a:buFontTx/>
              <a:buNone/>
              <a:defRPr sz="4800"/>
            </a:lvl3pPr>
            <a:lvl4pPr>
              <a:buFontTx/>
              <a:buNone/>
              <a:defRPr sz="4300"/>
            </a:lvl4pPr>
            <a:lvl5pPr>
              <a:buFontTx/>
              <a:buNone/>
              <a:defRPr sz="4300"/>
            </a:lvl5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smtClean="0"/>
            </a:lvl1pPr>
          </a:lstStyle>
          <a:p>
            <a:pPr>
              <a:defRPr/>
            </a:pPr>
            <a:fld id="{CA6A15A8-5F89-4696-BC1B-697E61000C8B}" type="datetime1">
              <a:rPr lang="en-US"/>
              <a:pPr>
                <a:defRPr/>
              </a:pPr>
              <a:t>4/29/2011</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smtClean="0"/>
            </a:lvl1pPr>
          </a:lstStyle>
          <a:p>
            <a:pPr>
              <a:defRPr/>
            </a:pPr>
            <a:fld id="{51C301DA-0E0C-41BE-ABB4-45F36C4059F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22810788"/>
            <a:ext cx="51206400" cy="10140950"/>
          </a:xfrm>
          <a:custGeom>
            <a:avLst/>
            <a:gdLst>
              <a:gd name="T0" fmla="*/ 0 w 5760"/>
              <a:gd name="T1" fmla="*/ 1066 h 1331"/>
              <a:gd name="T2" fmla="*/ 0 w 5760"/>
              <a:gd name="T3" fmla="*/ 1331 h 1331"/>
              <a:gd name="T4" fmla="*/ 5760 w 5760"/>
              <a:gd name="T5" fmla="*/ 1331 h 1331"/>
              <a:gd name="T6" fmla="*/ 5760 w 5760"/>
              <a:gd name="T7" fmla="*/ 0 h 1331"/>
              <a:gd name="T8" fmla="*/ 0 w 5760"/>
              <a:gd name="T9" fmla="*/ 1066 h 1331"/>
              <a:gd name="T10" fmla="*/ 0 60000 65536"/>
              <a:gd name="T11" fmla="*/ 0 60000 65536"/>
              <a:gd name="T12" fmla="*/ 0 60000 65536"/>
              <a:gd name="T13" fmla="*/ 0 60000 65536"/>
              <a:gd name="T14" fmla="*/ 0 60000 65536"/>
              <a:gd name="T15" fmla="*/ 0 w 5760"/>
              <a:gd name="T16" fmla="*/ 0 h 1331"/>
              <a:gd name="T17" fmla="*/ 5760 w 5760"/>
              <a:gd name="T18" fmla="*/ 1331 h 1331"/>
            </a:gdLst>
            <a:ahLst/>
            <a:cxnLst>
              <a:cxn ang="T10">
                <a:pos x="T0" y="T1"/>
              </a:cxn>
              <a:cxn ang="T11">
                <a:pos x="T2" y="T3"/>
              </a:cxn>
              <a:cxn ang="T12">
                <a:pos x="T4" y="T5"/>
              </a:cxn>
              <a:cxn ang="T13">
                <a:pos x="T6" y="T7"/>
              </a:cxn>
              <a:cxn ang="T14">
                <a:pos x="T8" y="T9"/>
              </a:cxn>
            </a:cxnLst>
            <a:rect l="T15" t="T16" r="T17" b="T18"/>
            <a:pathLst>
              <a:path w="5760" h="1331">
                <a:moveTo>
                  <a:pt x="0" y="1066"/>
                </a:moveTo>
                <a:lnTo>
                  <a:pt x="0" y="1331"/>
                </a:lnTo>
                <a:lnTo>
                  <a:pt x="5760" y="1331"/>
                </a:lnTo>
                <a:lnTo>
                  <a:pt x="5760" y="0"/>
                </a:lnTo>
                <a:cubicBezTo>
                  <a:pt x="3220" y="1206"/>
                  <a:pt x="2250" y="1146"/>
                  <a:pt x="0" y="1066"/>
                </a:cubicBezTo>
                <a:close/>
              </a:path>
            </a:pathLst>
          </a:custGeom>
          <a:solidFill>
            <a:srgbClr val="EC5656">
              <a:alpha val="45097"/>
            </a:srgbClr>
          </a:solidFill>
          <a:ln w="9525" cap="flat" cmpd="sng">
            <a:noFill/>
            <a:prstDash val="solid"/>
            <a:round/>
            <a:headEnd type="none" w="med" len="med"/>
            <a:tailEnd type="none" w="med" len="med"/>
          </a:ln>
          <a:effectLst>
            <a:outerShdw blurRad="63500" dist="44450" dir="16200000" algn="ctr" rotWithShape="0">
              <a:srgbClr val="000000">
                <a:alpha val="34999"/>
              </a:srgbClr>
            </a:outerShdw>
          </a:effectLst>
        </p:spPr>
        <p:txBody>
          <a:bodyPr lIns="438912" tIns="219456" rIns="438912" bIns="219456"/>
          <a:lstStyle/>
          <a:p>
            <a:pPr>
              <a:defRPr/>
            </a:pPr>
            <a:endParaRPr lang="en-US">
              <a:ea typeface="Arial" charset="0"/>
            </a:endParaRPr>
          </a:p>
        </p:txBody>
      </p:sp>
      <p:sp>
        <p:nvSpPr>
          <p:cNvPr id="16" name="Freeform 15"/>
          <p:cNvSpPr>
            <a:spLocks/>
          </p:cNvSpPr>
          <p:nvPr/>
        </p:nvSpPr>
        <p:spPr bwMode="auto">
          <a:xfrm>
            <a:off x="40965438" y="0"/>
            <a:ext cx="10240962" cy="32918400"/>
          </a:xfrm>
          <a:custGeom>
            <a:avLst/>
            <a:gdLst>
              <a:gd name="T0" fmla="*/ 10241280 w 1914"/>
              <a:gd name="T1" fmla="*/ 68437 h 4329"/>
              <a:gd name="T2" fmla="*/ 10241280 w 1914"/>
              <a:gd name="T3" fmla="*/ 32918400 h 4329"/>
              <a:gd name="T4" fmla="*/ 1091547 w 1914"/>
              <a:gd name="T5" fmla="*/ 32903192 h 4329"/>
              <a:gd name="T6" fmla="*/ 0 w 1914"/>
              <a:gd name="T7" fmla="*/ 0 h 4329"/>
              <a:gd name="T8" fmla="*/ 10241280 w 1914"/>
              <a:gd name="T9" fmla="*/ 68437 h 43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4" h="4329">
                <a:moveTo>
                  <a:pt x="1914" y="9"/>
                </a:moveTo>
                <a:lnTo>
                  <a:pt x="1914" y="4329"/>
                </a:lnTo>
                <a:lnTo>
                  <a:pt x="204" y="4327"/>
                </a:lnTo>
                <a:cubicBezTo>
                  <a:pt x="1288" y="3574"/>
                  <a:pt x="2082" y="1734"/>
                  <a:pt x="0" y="0"/>
                </a:cubicBezTo>
                <a:lnTo>
                  <a:pt x="1914" y="9"/>
                </a:lnTo>
                <a:close/>
              </a:path>
            </a:pathLst>
          </a:custGeom>
          <a:solidFill>
            <a:srgbClr val="FF0000">
              <a:alpha val="39999"/>
            </a:srgbClr>
          </a:solidFill>
          <a:ln w="9525" cap="flat" cmpd="sng">
            <a:noFill/>
            <a:prstDash val="solid"/>
            <a:round/>
            <a:headEnd type="none" w="med" len="med"/>
            <a:tailEnd type="none" w="med" len="med"/>
          </a:ln>
          <a:effectLst>
            <a:outerShdw blurRad="63500" dist="50800" dir="10800000" algn="ctr" rotWithShape="0">
              <a:srgbClr val="000000">
                <a:alpha val="45000"/>
              </a:srgbClr>
            </a:outerShdw>
          </a:effectLst>
        </p:spPr>
        <p:txBody>
          <a:bodyPr lIns="438912" tIns="219456" rIns="438912" bIns="219456"/>
          <a:lstStyle/>
          <a:p>
            <a:pPr>
              <a:defRPr/>
            </a:pPr>
            <a:endParaRPr lang="en-US">
              <a:ea typeface="Arial" charset="0"/>
            </a:endParaRPr>
          </a:p>
        </p:txBody>
      </p:sp>
      <p:sp>
        <p:nvSpPr>
          <p:cNvPr id="1028" name="Title Placeholder 8"/>
          <p:cNvSpPr>
            <a:spLocks noGrp="1"/>
          </p:cNvSpPr>
          <p:nvPr>
            <p:ph type="title"/>
          </p:nvPr>
        </p:nvSpPr>
        <p:spPr bwMode="auto">
          <a:xfrm>
            <a:off x="2560638" y="1317625"/>
            <a:ext cx="41817925" cy="5486400"/>
          </a:xfrm>
          <a:prstGeom prst="rect">
            <a:avLst/>
          </a:prstGeom>
          <a:noFill/>
          <a:ln w="9525">
            <a:noFill/>
            <a:miter lim="800000"/>
            <a:headEnd/>
            <a:tailEnd/>
          </a:ln>
        </p:spPr>
        <p:txBody>
          <a:bodyPr vert="horz" wrap="square" lIns="219456" tIns="219456" rIns="219456" bIns="219456" numCol="1" anchor="ctr"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2560638" y="7680325"/>
            <a:ext cx="41817925" cy="21724938"/>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2560638" y="30826075"/>
            <a:ext cx="11947525" cy="1752600"/>
          </a:xfrm>
          <a:prstGeom prst="rect">
            <a:avLst/>
          </a:prstGeom>
        </p:spPr>
        <p:txBody>
          <a:bodyPr vert="horz" wrap="square" lIns="438912" tIns="219456" rIns="438912" bIns="0" numCol="1" anchor="b" anchorCtr="0" compatLnSpc="1">
            <a:prstTxWarp prst="textNoShape">
              <a:avLst/>
            </a:prstTxWarp>
          </a:bodyPr>
          <a:lstStyle>
            <a:lvl1pPr>
              <a:defRPr sz="4800" smtClean="0">
                <a:solidFill>
                  <a:srgbClr val="840000"/>
                </a:solidFill>
                <a:latin typeface="Calibri" charset="0"/>
              </a:defRPr>
            </a:lvl1pPr>
          </a:lstStyle>
          <a:p>
            <a:pPr>
              <a:defRPr/>
            </a:pPr>
            <a:fld id="{4CAFB75B-E22A-4B63-9F19-4DAF8A487918}" type="datetime1">
              <a:rPr lang="en-US"/>
              <a:pPr>
                <a:defRPr/>
              </a:pPr>
              <a:t>4/29/2011</a:t>
            </a:fld>
            <a:endParaRPr lang="en-US"/>
          </a:p>
        </p:txBody>
      </p:sp>
      <p:sp>
        <p:nvSpPr>
          <p:cNvPr id="22" name="Footer Placeholder 21"/>
          <p:cNvSpPr>
            <a:spLocks noGrp="1"/>
          </p:cNvSpPr>
          <p:nvPr>
            <p:ph type="ftr" sz="quarter" idx="3"/>
          </p:nvPr>
        </p:nvSpPr>
        <p:spPr>
          <a:xfrm>
            <a:off x="17495838" y="30826075"/>
            <a:ext cx="16214725" cy="1752600"/>
          </a:xfrm>
          <a:prstGeom prst="rect">
            <a:avLst/>
          </a:prstGeom>
        </p:spPr>
        <p:txBody>
          <a:bodyPr vert="horz" lIns="0" tIns="219456" rIns="0" bIns="0" anchor="b"/>
          <a:lstStyle>
            <a:lvl1pPr algn="ctr" defTabSz="4389120" eaLnBrk="1" fontAlgn="auto" latinLnBrk="0" hangingPunct="1">
              <a:spcBef>
                <a:spcPts val="0"/>
              </a:spcBef>
              <a:spcAft>
                <a:spcPts val="0"/>
              </a:spcAft>
              <a:defRPr kumimoji="0" sz="4800">
                <a:solidFill>
                  <a:schemeClr val="tx2">
                    <a:shade val="50000"/>
                  </a:schemeClr>
                </a:solidFill>
                <a:latin typeface="+mn-lt"/>
                <a:ea typeface="+mn-ea"/>
                <a:cs typeface="+mn-cs"/>
              </a:defRPr>
            </a:lvl1pPr>
          </a:lstStyle>
          <a:p>
            <a:pPr>
              <a:defRPr/>
            </a:pPr>
            <a:endParaRPr lang="en-US"/>
          </a:p>
        </p:txBody>
      </p:sp>
      <p:sp>
        <p:nvSpPr>
          <p:cNvPr id="18" name="Slide Number Placeholder 17"/>
          <p:cNvSpPr>
            <a:spLocks noGrp="1"/>
          </p:cNvSpPr>
          <p:nvPr>
            <p:ph type="sldNum" sz="quarter" idx="4"/>
          </p:nvPr>
        </p:nvSpPr>
        <p:spPr>
          <a:xfrm>
            <a:off x="45659675" y="30826075"/>
            <a:ext cx="4267200" cy="1752600"/>
          </a:xfrm>
          <a:prstGeom prst="rect">
            <a:avLst/>
          </a:prstGeom>
        </p:spPr>
        <p:txBody>
          <a:bodyPr vert="horz" wrap="square" lIns="0" tIns="0" rIns="0" bIns="0" numCol="1" anchor="b" anchorCtr="0" compatLnSpc="1">
            <a:prstTxWarp prst="textNoShape">
              <a:avLst/>
            </a:prstTxWarp>
          </a:bodyPr>
          <a:lstStyle>
            <a:lvl1pPr algn="r">
              <a:defRPr sz="4800" smtClean="0">
                <a:solidFill>
                  <a:srgbClr val="840000"/>
                </a:solidFill>
                <a:latin typeface="Calibri" charset="0"/>
              </a:defRPr>
            </a:lvl1pPr>
          </a:lstStyle>
          <a:p>
            <a:pPr>
              <a:defRPr/>
            </a:pPr>
            <a:fld id="{9F31263F-14FA-4003-B245-8DF932568324}"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763" r:id="rId1"/>
    <p:sldLayoutId id="2147483757" r:id="rId2"/>
    <p:sldLayoutId id="2147483764" r:id="rId3"/>
    <p:sldLayoutId id="2147483758" r:id="rId4"/>
    <p:sldLayoutId id="2147483765" r:id="rId5"/>
    <p:sldLayoutId id="2147483759" r:id="rId6"/>
    <p:sldLayoutId id="2147483760" r:id="rId7"/>
    <p:sldLayoutId id="2147483766" r:id="rId8"/>
    <p:sldLayoutId id="2147483767" r:id="rId9"/>
    <p:sldLayoutId id="2147483761" r:id="rId10"/>
    <p:sldLayoutId id="2147483762" r:id="rId11"/>
  </p:sldLayoutIdLst>
  <p:txStyles>
    <p:titleStyle>
      <a:lvl1pPr algn="l" rtl="0" eaLnBrk="0" fontAlgn="base" hangingPunct="0">
        <a:spcBef>
          <a:spcPct val="0"/>
        </a:spcBef>
        <a:spcAft>
          <a:spcPct val="0"/>
        </a:spcAft>
        <a:defRPr sz="22100" kern="1200">
          <a:solidFill>
            <a:schemeClr val="tx1"/>
          </a:solidFill>
          <a:latin typeface="+mj-lt"/>
          <a:ea typeface="ＭＳ Ｐゴシック" charset="-128"/>
          <a:cs typeface="+mj-cs"/>
        </a:defRPr>
      </a:lvl1pPr>
      <a:lvl2pPr algn="l" rtl="0" eaLnBrk="0" fontAlgn="base" hangingPunct="0">
        <a:spcBef>
          <a:spcPct val="0"/>
        </a:spcBef>
        <a:spcAft>
          <a:spcPct val="0"/>
        </a:spcAft>
        <a:defRPr sz="22100">
          <a:solidFill>
            <a:schemeClr val="tx1"/>
          </a:solidFill>
          <a:latin typeface="Calibri" charset="0"/>
          <a:ea typeface="ＭＳ Ｐゴシック" charset="-128"/>
        </a:defRPr>
      </a:lvl2pPr>
      <a:lvl3pPr algn="l" rtl="0" eaLnBrk="0" fontAlgn="base" hangingPunct="0">
        <a:spcBef>
          <a:spcPct val="0"/>
        </a:spcBef>
        <a:spcAft>
          <a:spcPct val="0"/>
        </a:spcAft>
        <a:defRPr sz="22100">
          <a:solidFill>
            <a:schemeClr val="tx1"/>
          </a:solidFill>
          <a:latin typeface="Calibri" charset="0"/>
          <a:ea typeface="ＭＳ Ｐゴシック" charset="-128"/>
        </a:defRPr>
      </a:lvl3pPr>
      <a:lvl4pPr algn="l" rtl="0" eaLnBrk="0" fontAlgn="base" hangingPunct="0">
        <a:spcBef>
          <a:spcPct val="0"/>
        </a:spcBef>
        <a:spcAft>
          <a:spcPct val="0"/>
        </a:spcAft>
        <a:defRPr sz="22100">
          <a:solidFill>
            <a:schemeClr val="tx1"/>
          </a:solidFill>
          <a:latin typeface="Calibri" charset="0"/>
          <a:ea typeface="ＭＳ Ｐゴシック" charset="-128"/>
        </a:defRPr>
      </a:lvl4pPr>
      <a:lvl5pPr algn="l" rtl="0" eaLnBrk="0" fontAlgn="base" hangingPunct="0">
        <a:spcBef>
          <a:spcPct val="0"/>
        </a:spcBef>
        <a:spcAft>
          <a:spcPct val="0"/>
        </a:spcAft>
        <a:defRPr sz="22100">
          <a:solidFill>
            <a:schemeClr val="tx1"/>
          </a:solidFill>
          <a:latin typeface="Calibri" charset="0"/>
          <a:ea typeface="ＭＳ Ｐゴシック" charset="-128"/>
        </a:defRPr>
      </a:lvl5pPr>
      <a:lvl6pPr marL="457200" algn="l" rtl="0" fontAlgn="base">
        <a:spcBef>
          <a:spcPct val="0"/>
        </a:spcBef>
        <a:spcAft>
          <a:spcPct val="0"/>
        </a:spcAft>
        <a:defRPr sz="22100">
          <a:solidFill>
            <a:schemeClr val="tx1"/>
          </a:solidFill>
          <a:latin typeface="Calibri" charset="0"/>
        </a:defRPr>
      </a:lvl6pPr>
      <a:lvl7pPr marL="914400" algn="l" rtl="0" fontAlgn="base">
        <a:spcBef>
          <a:spcPct val="0"/>
        </a:spcBef>
        <a:spcAft>
          <a:spcPct val="0"/>
        </a:spcAft>
        <a:defRPr sz="22100">
          <a:solidFill>
            <a:schemeClr val="tx1"/>
          </a:solidFill>
          <a:latin typeface="Calibri" charset="0"/>
        </a:defRPr>
      </a:lvl7pPr>
      <a:lvl8pPr marL="1371600" algn="l" rtl="0" fontAlgn="base">
        <a:spcBef>
          <a:spcPct val="0"/>
        </a:spcBef>
        <a:spcAft>
          <a:spcPct val="0"/>
        </a:spcAft>
        <a:defRPr sz="22100">
          <a:solidFill>
            <a:schemeClr val="tx1"/>
          </a:solidFill>
          <a:latin typeface="Calibri" charset="0"/>
        </a:defRPr>
      </a:lvl8pPr>
      <a:lvl9pPr marL="1828800" algn="l" rtl="0" fontAlgn="base">
        <a:spcBef>
          <a:spcPct val="0"/>
        </a:spcBef>
        <a:spcAft>
          <a:spcPct val="0"/>
        </a:spcAft>
        <a:defRPr sz="22100">
          <a:solidFill>
            <a:schemeClr val="tx1"/>
          </a:solidFill>
          <a:latin typeface="Calibri" charset="0"/>
        </a:defRPr>
      </a:lvl9pPr>
    </p:titleStyle>
    <p:bodyStyle>
      <a:lvl1pPr marL="2017713" indent="-1843088" algn="l" rtl="0" eaLnBrk="0" fontAlgn="base" hangingPunct="0">
        <a:spcBef>
          <a:spcPct val="20000"/>
        </a:spcBef>
        <a:spcAft>
          <a:spcPct val="0"/>
        </a:spcAft>
        <a:buClr>
          <a:schemeClr val="accent1"/>
        </a:buClr>
        <a:buSzPct val="80000"/>
        <a:buFont typeface="Wingdings 2" charset="2"/>
        <a:buChar char=""/>
        <a:defRPr sz="14400" kern="1200">
          <a:solidFill>
            <a:schemeClr val="tx1"/>
          </a:solidFill>
          <a:latin typeface="+mn-lt"/>
          <a:ea typeface="ＭＳ Ｐゴシック" charset="-128"/>
          <a:cs typeface="+mn-cs"/>
        </a:defRPr>
      </a:lvl1pPr>
      <a:lvl2pPr marL="3467100" indent="-1316038" algn="l" rtl="0" eaLnBrk="0" fontAlgn="base" hangingPunct="0">
        <a:spcBef>
          <a:spcPct val="20000"/>
        </a:spcBef>
        <a:spcAft>
          <a:spcPct val="0"/>
        </a:spcAft>
        <a:buClr>
          <a:schemeClr val="accent1"/>
        </a:buClr>
        <a:buSzPct val="90000"/>
        <a:buFont typeface="Wingdings 2" charset="2"/>
        <a:buChar char=""/>
        <a:defRPr sz="12500" kern="1200">
          <a:solidFill>
            <a:schemeClr val="tx1"/>
          </a:solidFill>
          <a:latin typeface="+mn-lt"/>
          <a:ea typeface="ＭＳ Ｐゴシック" charset="-128"/>
          <a:cs typeface="+mn-cs"/>
        </a:defRPr>
      </a:lvl2pPr>
      <a:lvl3pPr marL="4827588" indent="-1228725" algn="l" rtl="0" eaLnBrk="0" fontAlgn="base" hangingPunct="0">
        <a:spcBef>
          <a:spcPct val="20000"/>
        </a:spcBef>
        <a:spcAft>
          <a:spcPct val="0"/>
        </a:spcAft>
        <a:buClr>
          <a:schemeClr val="accent2"/>
        </a:buClr>
        <a:buSzPct val="85000"/>
        <a:buFont typeface="Arial" charset="0"/>
        <a:buChar char="○"/>
        <a:defRPr sz="11500" kern="1200">
          <a:solidFill>
            <a:schemeClr val="tx1"/>
          </a:solidFill>
          <a:latin typeface="+mn-lt"/>
          <a:ea typeface="ＭＳ Ｐゴシック" charset="-128"/>
          <a:cs typeface="+mn-cs"/>
        </a:defRPr>
      </a:lvl3pPr>
      <a:lvl4pPr marL="6143625" indent="-1139825" algn="l" rtl="0" eaLnBrk="0" fontAlgn="base" hangingPunct="0">
        <a:spcBef>
          <a:spcPct val="20000"/>
        </a:spcBef>
        <a:spcAft>
          <a:spcPct val="0"/>
        </a:spcAft>
        <a:buClr>
          <a:srgbClr val="8D89A4"/>
        </a:buClr>
        <a:buSzPct val="90000"/>
        <a:buFont typeface="Wingdings 2" charset="2"/>
        <a:buChar char=""/>
        <a:defRPr sz="9600" kern="1200">
          <a:solidFill>
            <a:schemeClr val="tx1"/>
          </a:solidFill>
          <a:latin typeface="+mn-lt"/>
          <a:ea typeface="ＭＳ Ｐゴシック" charset="-128"/>
          <a:cs typeface="+mn-cs"/>
        </a:defRPr>
      </a:lvl4pPr>
      <a:lvl5pPr marL="7153275" indent="-876300" algn="l" rtl="0" eaLnBrk="0" fontAlgn="base" hangingPunct="0">
        <a:spcBef>
          <a:spcPct val="20000"/>
        </a:spcBef>
        <a:spcAft>
          <a:spcPct val="0"/>
        </a:spcAft>
        <a:buClr>
          <a:srgbClr val="748560"/>
        </a:buClr>
        <a:buSzPct val="100000"/>
        <a:buFont typeface="Arial" charset="0"/>
        <a:buChar char="-"/>
        <a:defRPr sz="9600" kern="1200">
          <a:solidFill>
            <a:schemeClr val="tx1"/>
          </a:solidFill>
          <a:latin typeface="+mn-lt"/>
          <a:ea typeface="ＭＳ Ｐゴシック" charset="-128"/>
          <a:cs typeface="+mn-cs"/>
        </a:defRPr>
      </a:lvl5pPr>
      <a:lvl6pPr marL="8163763" indent="-877824" algn="l" rtl="0" eaLnBrk="1" latinLnBrk="0" hangingPunct="1">
        <a:spcBef>
          <a:spcPct val="20000"/>
        </a:spcBef>
        <a:buClr>
          <a:schemeClr val="accent5"/>
        </a:buClr>
        <a:buFont typeface="Arial"/>
        <a:buChar char="-"/>
        <a:defRPr kumimoji="0" sz="9600" kern="1200" baseline="0">
          <a:solidFill>
            <a:schemeClr val="tx1"/>
          </a:solidFill>
          <a:latin typeface="+mn-lt"/>
          <a:ea typeface="+mn-ea"/>
          <a:cs typeface="+mn-cs"/>
        </a:defRPr>
      </a:lvl6pPr>
      <a:lvl7pPr marL="9217152" indent="-877824" algn="l" rtl="0" eaLnBrk="1" latinLnBrk="0" hangingPunct="1">
        <a:spcBef>
          <a:spcPct val="20000"/>
        </a:spcBef>
        <a:buClr>
          <a:schemeClr val="accent6"/>
        </a:buClr>
        <a:buSzPct val="100000"/>
        <a:buFont typeface="Arial"/>
        <a:buChar char="•"/>
        <a:defRPr kumimoji="0" sz="8600" kern="1200" baseline="0">
          <a:solidFill>
            <a:schemeClr val="tx1"/>
          </a:solidFill>
          <a:latin typeface="+mn-lt"/>
          <a:ea typeface="+mn-ea"/>
          <a:cs typeface="+mn-cs"/>
        </a:defRPr>
      </a:lvl7pPr>
      <a:lvl8pPr marL="10270541" indent="-877824" algn="l" rtl="0" eaLnBrk="1" latinLnBrk="0" hangingPunct="1">
        <a:spcBef>
          <a:spcPct val="20000"/>
        </a:spcBef>
        <a:buClr>
          <a:schemeClr val="accent6"/>
        </a:buClr>
        <a:buFont typeface="Arial"/>
        <a:buChar char="▪"/>
        <a:defRPr kumimoji="0" sz="7700" kern="1200">
          <a:solidFill>
            <a:schemeClr val="tx1"/>
          </a:solidFill>
          <a:latin typeface="+mn-lt"/>
          <a:ea typeface="+mn-ea"/>
          <a:cs typeface="+mn-cs"/>
        </a:defRPr>
      </a:lvl8pPr>
      <a:lvl9pPr marL="11192256" indent="-877824" algn="l" rtl="0" eaLnBrk="1" latinLnBrk="0" hangingPunct="1">
        <a:spcBef>
          <a:spcPct val="20000"/>
        </a:spcBef>
        <a:buClr>
          <a:schemeClr val="accent6"/>
        </a:buClr>
        <a:buFont typeface="Arial"/>
        <a:buChar char="•"/>
        <a:defRPr kumimoji="0" sz="77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194560" algn="l" rtl="0" eaLnBrk="1" latinLnBrk="0" hangingPunct="1">
        <a:defRPr kumimoji="0" kern="1200">
          <a:solidFill>
            <a:schemeClr val="tx1"/>
          </a:solidFill>
          <a:latin typeface="+mn-lt"/>
          <a:ea typeface="+mn-ea"/>
          <a:cs typeface="+mn-cs"/>
        </a:defRPr>
      </a:lvl2pPr>
      <a:lvl3pPr marL="4389120" algn="l" rtl="0" eaLnBrk="1" latinLnBrk="0" hangingPunct="1">
        <a:defRPr kumimoji="0" kern="1200">
          <a:solidFill>
            <a:schemeClr val="tx1"/>
          </a:solidFill>
          <a:latin typeface="+mn-lt"/>
          <a:ea typeface="+mn-ea"/>
          <a:cs typeface="+mn-cs"/>
        </a:defRPr>
      </a:lvl3pPr>
      <a:lvl4pPr marL="6583680" algn="l" rtl="0" eaLnBrk="1" latinLnBrk="0" hangingPunct="1">
        <a:defRPr kumimoji="0" kern="1200">
          <a:solidFill>
            <a:schemeClr val="tx1"/>
          </a:solidFill>
          <a:latin typeface="+mn-lt"/>
          <a:ea typeface="+mn-ea"/>
          <a:cs typeface="+mn-cs"/>
        </a:defRPr>
      </a:lvl4pPr>
      <a:lvl5pPr marL="8778240" algn="l" rtl="0" eaLnBrk="1" latinLnBrk="0" hangingPunct="1">
        <a:defRPr kumimoji="0" kern="1200">
          <a:solidFill>
            <a:schemeClr val="tx1"/>
          </a:solidFill>
          <a:latin typeface="+mn-lt"/>
          <a:ea typeface="+mn-ea"/>
          <a:cs typeface="+mn-cs"/>
        </a:defRPr>
      </a:lvl5pPr>
      <a:lvl6pPr marL="10972800" algn="l" rtl="0" eaLnBrk="1" latinLnBrk="0" hangingPunct="1">
        <a:defRPr kumimoji="0" kern="1200">
          <a:solidFill>
            <a:schemeClr val="tx1"/>
          </a:solidFill>
          <a:latin typeface="+mn-lt"/>
          <a:ea typeface="+mn-ea"/>
          <a:cs typeface="+mn-cs"/>
        </a:defRPr>
      </a:lvl6pPr>
      <a:lvl7pPr marL="13167360" algn="l" rtl="0" eaLnBrk="1" latinLnBrk="0" hangingPunct="1">
        <a:defRPr kumimoji="0" kern="1200">
          <a:solidFill>
            <a:schemeClr val="tx1"/>
          </a:solidFill>
          <a:latin typeface="+mn-lt"/>
          <a:ea typeface="+mn-ea"/>
          <a:cs typeface="+mn-cs"/>
        </a:defRPr>
      </a:lvl7pPr>
      <a:lvl8pPr marL="15361920" algn="l" rtl="0" eaLnBrk="1" latinLnBrk="0" hangingPunct="1">
        <a:defRPr kumimoji="0" kern="1200">
          <a:solidFill>
            <a:schemeClr val="tx1"/>
          </a:solidFill>
          <a:latin typeface="+mn-lt"/>
          <a:ea typeface="+mn-ea"/>
          <a:cs typeface="+mn-cs"/>
        </a:defRPr>
      </a:lvl8pPr>
      <a:lvl9pPr marL="1755648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diagramLayout" Target="../diagrams/layout2.xml"/><Relationship Id="rId18" Type="http://schemas.openxmlformats.org/officeDocument/2006/relationships/diagramLayout" Target="../diagrams/layout3.xml"/><Relationship Id="rId26" Type="http://schemas.openxmlformats.org/officeDocument/2006/relationships/diagramColors" Target="../diagrams/colors4.xml"/><Relationship Id="rId39" Type="http://schemas.openxmlformats.org/officeDocument/2006/relationships/diagramQuickStyle" Target="../diagrams/quickStyle6.xml"/><Relationship Id="rId21" Type="http://schemas.microsoft.com/office/2007/relationships/diagramDrawing" Target="../diagrams/drawing3.xml"/><Relationship Id="rId34" Type="http://schemas.openxmlformats.org/officeDocument/2006/relationships/image" Target="../media/image7.emf"/><Relationship Id="rId42" Type="http://schemas.openxmlformats.org/officeDocument/2006/relationships/image" Target="../media/image10.png"/><Relationship Id="rId47" Type="http://schemas.openxmlformats.org/officeDocument/2006/relationships/diagramQuickStyle" Target="../diagrams/quickStyle7.xml"/><Relationship Id="rId50" Type="http://schemas.openxmlformats.org/officeDocument/2006/relationships/image" Target="../media/image13.jpeg"/><Relationship Id="rId55" Type="http://schemas.microsoft.com/office/2007/relationships/diagramDrawing" Target="../diagrams/drawing8.xml"/><Relationship Id="rId7" Type="http://schemas.openxmlformats.org/officeDocument/2006/relationships/diagramQuickStyle" Target="../diagrams/quickStyle1.xml"/><Relationship Id="rId12" Type="http://schemas.openxmlformats.org/officeDocument/2006/relationships/diagramData" Target="../diagrams/data2.xml"/><Relationship Id="rId17" Type="http://schemas.openxmlformats.org/officeDocument/2006/relationships/diagramData" Target="../diagrams/data3.xml"/><Relationship Id="rId25" Type="http://schemas.openxmlformats.org/officeDocument/2006/relationships/diagramQuickStyle" Target="../diagrams/quickStyle4.xml"/><Relationship Id="rId33" Type="http://schemas.openxmlformats.org/officeDocument/2006/relationships/image" Target="../media/image6.png"/><Relationship Id="rId38" Type="http://schemas.openxmlformats.org/officeDocument/2006/relationships/diagramLayout" Target="../diagrams/layout6.xml"/><Relationship Id="rId46" Type="http://schemas.openxmlformats.org/officeDocument/2006/relationships/diagramLayout" Target="../diagrams/layout7.xml"/><Relationship Id="rId2" Type="http://schemas.openxmlformats.org/officeDocument/2006/relationships/notesSlide" Target="../notesSlides/notesSlide1.xml"/><Relationship Id="rId16" Type="http://schemas.microsoft.com/office/2007/relationships/diagramDrawing" Target="../diagrams/drawing2.xml"/><Relationship Id="rId20" Type="http://schemas.openxmlformats.org/officeDocument/2006/relationships/diagramColors" Target="../diagrams/colors3.xml"/><Relationship Id="rId29" Type="http://schemas.openxmlformats.org/officeDocument/2006/relationships/diagramLayout" Target="../diagrams/layout5.xml"/><Relationship Id="rId41" Type="http://schemas.microsoft.com/office/2007/relationships/diagramDrawing" Target="../diagrams/drawing6.xml"/><Relationship Id="rId54" Type="http://schemas.openxmlformats.org/officeDocument/2006/relationships/diagramColors" Target="../diagrams/colors8.xml"/><Relationship Id="rId1" Type="http://schemas.openxmlformats.org/officeDocument/2006/relationships/slideLayout" Target="../slideLayouts/slideLayout1.xml"/><Relationship Id="rId6" Type="http://schemas.openxmlformats.org/officeDocument/2006/relationships/diagramLayout" Target="../diagrams/layout1.xml"/><Relationship Id="rId11" Type="http://schemas.openxmlformats.org/officeDocument/2006/relationships/image" Target="../media/image4.jpeg"/><Relationship Id="rId24" Type="http://schemas.openxmlformats.org/officeDocument/2006/relationships/diagramLayout" Target="../diagrams/layout4.xml"/><Relationship Id="rId32" Type="http://schemas.microsoft.com/office/2007/relationships/diagramDrawing" Target="../diagrams/drawing5.xml"/><Relationship Id="rId37" Type="http://schemas.openxmlformats.org/officeDocument/2006/relationships/diagramData" Target="../diagrams/data6.xml"/><Relationship Id="rId40" Type="http://schemas.openxmlformats.org/officeDocument/2006/relationships/diagramColors" Target="../diagrams/colors6.xml"/><Relationship Id="rId45" Type="http://schemas.openxmlformats.org/officeDocument/2006/relationships/diagramData" Target="../diagrams/data7.xml"/><Relationship Id="rId53" Type="http://schemas.openxmlformats.org/officeDocument/2006/relationships/diagramQuickStyle" Target="../diagrams/quickStyle8.xml"/><Relationship Id="rId5" Type="http://schemas.openxmlformats.org/officeDocument/2006/relationships/diagramData" Target="../diagrams/data1.xml"/><Relationship Id="rId15" Type="http://schemas.openxmlformats.org/officeDocument/2006/relationships/diagramColors" Target="../diagrams/colors2.xml"/><Relationship Id="rId23" Type="http://schemas.openxmlformats.org/officeDocument/2006/relationships/diagramData" Target="../diagrams/data4.xml"/><Relationship Id="rId28" Type="http://schemas.openxmlformats.org/officeDocument/2006/relationships/diagramData" Target="../diagrams/data5.xml"/><Relationship Id="rId36" Type="http://schemas.openxmlformats.org/officeDocument/2006/relationships/image" Target="../media/image9.emf"/><Relationship Id="rId49" Type="http://schemas.microsoft.com/office/2007/relationships/diagramDrawing" Target="../diagrams/drawing7.xml"/><Relationship Id="rId57" Type="http://schemas.openxmlformats.org/officeDocument/2006/relationships/image" Target="../media/image15.emf"/><Relationship Id="rId10" Type="http://schemas.openxmlformats.org/officeDocument/2006/relationships/image" Target="../media/image3.jpeg"/><Relationship Id="rId19" Type="http://schemas.openxmlformats.org/officeDocument/2006/relationships/diagramQuickStyle" Target="../diagrams/quickStyle3.xml"/><Relationship Id="rId31" Type="http://schemas.openxmlformats.org/officeDocument/2006/relationships/diagramColors" Target="../diagrams/colors5.xml"/><Relationship Id="rId44" Type="http://schemas.openxmlformats.org/officeDocument/2006/relationships/image" Target="../media/image12.jpeg"/><Relationship Id="rId52" Type="http://schemas.openxmlformats.org/officeDocument/2006/relationships/diagramLayout" Target="../diagrams/layout8.xml"/><Relationship Id="rId4" Type="http://schemas.openxmlformats.org/officeDocument/2006/relationships/image" Target="../media/image2.png"/><Relationship Id="rId9" Type="http://schemas.microsoft.com/office/2007/relationships/diagramDrawing" Target="../diagrams/drawing1.xml"/><Relationship Id="rId14" Type="http://schemas.openxmlformats.org/officeDocument/2006/relationships/diagramQuickStyle" Target="../diagrams/quickStyle2.xml"/><Relationship Id="rId22" Type="http://schemas.openxmlformats.org/officeDocument/2006/relationships/image" Target="../media/image5.png"/><Relationship Id="rId27" Type="http://schemas.microsoft.com/office/2007/relationships/diagramDrawing" Target="../diagrams/drawing4.xml"/><Relationship Id="rId30" Type="http://schemas.openxmlformats.org/officeDocument/2006/relationships/diagramQuickStyle" Target="../diagrams/quickStyle5.xml"/><Relationship Id="rId35" Type="http://schemas.openxmlformats.org/officeDocument/2006/relationships/image" Target="../media/image8.png"/><Relationship Id="rId43" Type="http://schemas.openxmlformats.org/officeDocument/2006/relationships/image" Target="../media/image11.jpeg"/><Relationship Id="rId48" Type="http://schemas.openxmlformats.org/officeDocument/2006/relationships/diagramColors" Target="../diagrams/colors7.xml"/><Relationship Id="rId56" Type="http://schemas.openxmlformats.org/officeDocument/2006/relationships/image" Target="../media/image14.emf"/><Relationship Id="rId8" Type="http://schemas.openxmlformats.org/officeDocument/2006/relationships/diagramColors" Target="../diagrams/colors1.xml"/><Relationship Id="rId51" Type="http://schemas.openxmlformats.org/officeDocument/2006/relationships/diagramData" Target="../diagrams/data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ubtitle 2"/>
          <p:cNvSpPr>
            <a:spLocks noGrp="1"/>
          </p:cNvSpPr>
          <p:nvPr>
            <p:ph type="subTitle" idx="1"/>
          </p:nvPr>
        </p:nvSpPr>
        <p:spPr>
          <a:xfrm>
            <a:off x="3048000" y="0"/>
            <a:ext cx="31103888" cy="5105400"/>
          </a:xfrm>
          <a:prstGeom prst="roundRect">
            <a:avLst>
              <a:gd name="adj" fmla="val 16667"/>
            </a:avLst>
          </a:prstGeom>
        </p:spPr>
        <p:txBody>
          <a:bodyPr/>
          <a:lstStyle/>
          <a:p>
            <a:pPr algn="ctr" eaLnBrk="1" hangingPunct="1">
              <a:lnSpc>
                <a:spcPct val="90000"/>
              </a:lnSpc>
            </a:pPr>
            <a:r>
              <a:rPr lang="en-US" sz="7400" b="1" smtClean="0">
                <a:cs typeface="Calibri" charset="0"/>
              </a:rPr>
              <a:t>GEANT4 Simulation of Irradiation Facilities and Neutron Sources at University of Utah TRIGA  for Nuclear Forensics and Detection</a:t>
            </a:r>
            <a:endParaRPr lang="en-US" sz="7400" smtClean="0">
              <a:cs typeface="Calibri" charset="0"/>
            </a:endParaRPr>
          </a:p>
          <a:p>
            <a:pPr algn="ctr" eaLnBrk="1" hangingPunct="1">
              <a:lnSpc>
                <a:spcPct val="90000"/>
              </a:lnSpc>
            </a:pPr>
            <a:r>
              <a:rPr lang="en-US" sz="4400" baseline="30000" smtClean="0">
                <a:cs typeface="Calibri" charset="0"/>
              </a:rPr>
              <a:t>1</a:t>
            </a:r>
            <a:r>
              <a:rPr lang="en-US" sz="4400" smtClean="0">
                <a:cs typeface="Calibri" charset="0"/>
              </a:rPr>
              <a:t>Andrew Steven Voyles, </a:t>
            </a:r>
            <a:r>
              <a:rPr lang="en-US" sz="4400" baseline="30000" smtClean="0">
                <a:cs typeface="Calibri" charset="0"/>
              </a:rPr>
              <a:t>2</a:t>
            </a:r>
            <a:r>
              <a:rPr lang="en-US" sz="4400" smtClean="0">
                <a:cs typeface="Calibri" charset="0"/>
              </a:rPr>
              <a:t>Haori Yang, and </a:t>
            </a:r>
            <a:r>
              <a:rPr lang="en-US" sz="4400" baseline="30000" smtClean="0">
                <a:cs typeface="Calibri" charset="0"/>
              </a:rPr>
              <a:t>3</a:t>
            </a:r>
            <a:r>
              <a:rPr lang="en-US" sz="4400" smtClean="0">
                <a:cs typeface="Calibri" charset="0"/>
              </a:rPr>
              <a:t>Tatjana Jevremovic</a:t>
            </a:r>
          </a:p>
          <a:p>
            <a:pPr algn="ctr" eaLnBrk="1" hangingPunct="1">
              <a:lnSpc>
                <a:spcPct val="90000"/>
              </a:lnSpc>
            </a:pPr>
            <a:r>
              <a:rPr lang="en-US" sz="4400" b="1" i="1" smtClean="0">
                <a:cs typeface="Calibri" charset="0"/>
              </a:rPr>
              <a:t>Utah Nuclear Engineering Program (UNEP), The University of Utah, </a:t>
            </a:r>
            <a:endParaRPr lang="en-US" sz="4400" smtClean="0">
              <a:cs typeface="Calibri" charset="0"/>
            </a:endParaRPr>
          </a:p>
          <a:p>
            <a:pPr algn="ctr" eaLnBrk="1" hangingPunct="1">
              <a:lnSpc>
                <a:spcPct val="90000"/>
              </a:lnSpc>
            </a:pPr>
            <a:r>
              <a:rPr lang="en-US" sz="4400" baseline="30000" smtClean="0">
                <a:cs typeface="Calibri" charset="0"/>
              </a:rPr>
              <a:t>1</a:t>
            </a:r>
            <a:r>
              <a:rPr lang="en-US" sz="4400" smtClean="0">
                <a:cs typeface="Calibri" charset="0"/>
              </a:rPr>
              <a:t>Undergraduate student in Nuclear Engineering Minor, </a:t>
            </a:r>
            <a:r>
              <a:rPr lang="en-US" sz="4400" baseline="30000" smtClean="0">
                <a:cs typeface="Calibri" charset="0"/>
              </a:rPr>
              <a:t>2</a:t>
            </a:r>
            <a:r>
              <a:rPr lang="en-US" sz="4400" smtClean="0">
                <a:cs typeface="Calibri" charset="0"/>
              </a:rPr>
              <a:t>Assistant Professor, </a:t>
            </a:r>
            <a:r>
              <a:rPr lang="en-US" sz="4400" baseline="30000" smtClean="0">
                <a:cs typeface="Calibri" charset="0"/>
              </a:rPr>
              <a:t>3</a:t>
            </a:r>
            <a:r>
              <a:rPr lang="en-US" sz="4400" smtClean="0">
                <a:cs typeface="Calibri" charset="0"/>
              </a:rPr>
              <a:t>Chair Professor and UNEP Director</a:t>
            </a:r>
          </a:p>
        </p:txBody>
      </p:sp>
      <p:grpSp>
        <p:nvGrpSpPr>
          <p:cNvPr id="7171" name="Group 102"/>
          <p:cNvGrpSpPr>
            <a:grpSpLocks/>
          </p:cNvGrpSpPr>
          <p:nvPr/>
        </p:nvGrpSpPr>
        <p:grpSpPr bwMode="auto">
          <a:xfrm>
            <a:off x="34442400" y="1828800"/>
            <a:ext cx="8426450" cy="2133600"/>
            <a:chOff x="46891162" y="2667000"/>
            <a:chExt cx="8426990" cy="2133600"/>
          </a:xfrm>
        </p:grpSpPr>
        <p:grpSp>
          <p:nvGrpSpPr>
            <p:cNvPr id="7280" name="Group 116"/>
            <p:cNvGrpSpPr>
              <a:grpSpLocks/>
            </p:cNvGrpSpPr>
            <p:nvPr/>
          </p:nvGrpSpPr>
          <p:grpSpPr bwMode="auto">
            <a:xfrm>
              <a:off x="49301400" y="2667000"/>
              <a:ext cx="6016752" cy="2130552"/>
              <a:chOff x="49377600" y="2667001"/>
              <a:chExt cx="6016752" cy="2099732"/>
            </a:xfrm>
          </p:grpSpPr>
          <p:pic>
            <p:nvPicPr>
              <p:cNvPr id="7282" name="Picture 5" descr="chem.emf"/>
              <p:cNvPicPr>
                <a:picLocks noChangeAspect="1"/>
              </p:cNvPicPr>
              <p:nvPr/>
            </p:nvPicPr>
            <p:blipFill>
              <a:blip r:embed="rId3" cstate="print"/>
              <a:srcRect l="25708"/>
              <a:stretch>
                <a:fillRect/>
              </a:stretch>
            </p:blipFill>
            <p:spPr bwMode="auto">
              <a:xfrm>
                <a:off x="49377600" y="2667001"/>
                <a:ext cx="6016752" cy="1873837"/>
              </a:xfrm>
              <a:prstGeom prst="rect">
                <a:avLst/>
              </a:prstGeom>
              <a:noFill/>
              <a:ln w="9525">
                <a:noFill/>
                <a:miter lim="800000"/>
                <a:headEnd/>
                <a:tailEnd/>
              </a:ln>
            </p:spPr>
          </p:pic>
          <p:pic>
            <p:nvPicPr>
              <p:cNvPr id="7283" name="Picture 3"/>
              <p:cNvPicPr>
                <a:picLocks noChangeAspect="1" noChangeArrowheads="1"/>
              </p:cNvPicPr>
              <p:nvPr/>
            </p:nvPicPr>
            <p:blipFill>
              <a:blip r:embed="rId4" cstate="print"/>
              <a:srcRect t="23077" r="44986"/>
              <a:stretch>
                <a:fillRect/>
              </a:stretch>
            </p:blipFill>
            <p:spPr bwMode="auto">
              <a:xfrm>
                <a:off x="49377600" y="3200400"/>
                <a:ext cx="6014720" cy="1566333"/>
              </a:xfrm>
              <a:prstGeom prst="rect">
                <a:avLst/>
              </a:prstGeom>
              <a:noFill/>
              <a:ln w="9525">
                <a:noFill/>
                <a:miter lim="800000"/>
                <a:headEnd/>
                <a:tailEnd/>
              </a:ln>
            </p:spPr>
          </p:pic>
        </p:grpSp>
        <p:pic>
          <p:nvPicPr>
            <p:cNvPr id="7281" name="Picture 104" descr="chem.emf"/>
            <p:cNvPicPr>
              <a:picLocks noChangeAspect="1"/>
            </p:cNvPicPr>
            <p:nvPr/>
          </p:nvPicPr>
          <p:blipFill>
            <a:blip r:embed="rId3" cstate="print"/>
            <a:srcRect r="73341"/>
            <a:stretch>
              <a:fillRect/>
            </a:stretch>
          </p:blipFill>
          <p:spPr bwMode="auto">
            <a:xfrm>
              <a:off x="46891162" y="2667000"/>
              <a:ext cx="2458278" cy="2133600"/>
            </a:xfrm>
            <a:prstGeom prst="rect">
              <a:avLst/>
            </a:prstGeom>
            <a:noFill/>
            <a:ln w="9525">
              <a:noFill/>
              <a:miter lim="800000"/>
              <a:headEnd/>
              <a:tailEnd/>
            </a:ln>
          </p:spPr>
        </p:pic>
      </p:grpSp>
      <p:grpSp>
        <p:nvGrpSpPr>
          <p:cNvPr id="7172" name="Group 212"/>
          <p:cNvGrpSpPr>
            <a:grpSpLocks/>
          </p:cNvGrpSpPr>
          <p:nvPr/>
        </p:nvGrpSpPr>
        <p:grpSpPr bwMode="auto">
          <a:xfrm>
            <a:off x="533400" y="5486400"/>
            <a:ext cx="10726738" cy="7696200"/>
            <a:chOff x="533402" y="5486400"/>
            <a:chExt cx="10726341" cy="7696200"/>
          </a:xfrm>
        </p:grpSpPr>
        <p:graphicFrame>
          <p:nvGraphicFramePr>
            <p:cNvPr id="111" name="Diagram 110"/>
            <p:cNvGraphicFramePr/>
            <p:nvPr/>
          </p:nvGraphicFramePr>
          <p:xfrm>
            <a:off x="1524001" y="5486400"/>
            <a:ext cx="8915400" cy="8334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26" name="Rounded Rectangle 125"/>
            <p:cNvSpPr>
              <a:spLocks noChangeArrowheads="1"/>
            </p:cNvSpPr>
            <p:nvPr/>
          </p:nvSpPr>
          <p:spPr bwMode="auto">
            <a:xfrm>
              <a:off x="533402" y="6400800"/>
              <a:ext cx="10726341" cy="6781800"/>
            </a:xfrm>
            <a:prstGeom prst="roundRect">
              <a:avLst>
                <a:gd name="adj" fmla="val 16667"/>
              </a:avLst>
            </a:prstGeom>
            <a:gradFill rotWithShape="1">
              <a:gsLst>
                <a:gs pos="0">
                  <a:srgbClr val="FFF090"/>
                </a:gs>
                <a:gs pos="35001">
                  <a:srgbClr val="FFF3B2"/>
                </a:gs>
                <a:gs pos="100000">
                  <a:srgbClr val="FFFBE0"/>
                </a:gs>
              </a:gsLst>
              <a:lin ang="16200000" scaled="1"/>
            </a:gradFill>
            <a:ln w="9525">
              <a:solidFill>
                <a:srgbClr val="CCAE05"/>
              </a:solidFill>
              <a:round/>
              <a:headEnd/>
              <a:tailEnd/>
            </a:ln>
            <a:effectLst>
              <a:outerShdw blurRad="63500" dist="20000" dir="5400000" rotWithShape="0">
                <a:srgbClr val="000000">
                  <a:alpha val="37999"/>
                </a:srgbClr>
              </a:outerShdw>
            </a:effectLst>
          </p:spPr>
          <p:txBody>
            <a:bodyPr anchor="ctr"/>
            <a:lstStyle/>
            <a:p>
              <a:pPr algn="r">
                <a:defRPr/>
              </a:pPr>
              <a:r>
                <a:rPr lang="en-US" sz="2800" dirty="0">
                  <a:solidFill>
                    <a:srgbClr val="B50000"/>
                  </a:solidFill>
                  <a:latin typeface="Calibri" charset="0"/>
                  <a:cs typeface="Calibri" charset="0"/>
                </a:rPr>
                <a:t>Andrew Voyles</a:t>
              </a:r>
            </a:p>
            <a:p>
              <a:pPr algn="r">
                <a:defRPr/>
              </a:pPr>
              <a:r>
                <a:rPr lang="en-US" sz="2800" dirty="0">
                  <a:solidFill>
                    <a:srgbClr val="B50000"/>
                  </a:solidFill>
                  <a:latin typeface="Calibri" charset="0"/>
                  <a:cs typeface="Calibri" charset="0"/>
                </a:rPr>
                <a:t>Major: Chemical Engineering</a:t>
              </a:r>
            </a:p>
            <a:p>
              <a:pPr algn="r">
                <a:defRPr/>
              </a:pPr>
              <a:r>
                <a:rPr lang="en-US" sz="2800" dirty="0">
                  <a:solidFill>
                    <a:srgbClr val="B50000"/>
                  </a:solidFill>
                  <a:latin typeface="Calibri" charset="0"/>
                  <a:cs typeface="Calibri" charset="0"/>
                </a:rPr>
                <a:t>Minors: Nuclear Engineering, Chemistry</a:t>
              </a:r>
            </a:p>
            <a:p>
              <a:pPr algn="r">
                <a:defRPr/>
              </a:pPr>
              <a:r>
                <a:rPr lang="en-US" sz="2800" dirty="0">
                  <a:solidFill>
                    <a:srgbClr val="B50000"/>
                  </a:solidFill>
                  <a:latin typeface="Calibri" charset="0"/>
                  <a:cs typeface="Calibri" charset="0"/>
                </a:rPr>
                <a:t>	</a:t>
              </a:r>
            </a:p>
            <a:p>
              <a:pPr algn="r">
                <a:defRPr/>
              </a:pPr>
              <a:r>
                <a:rPr lang="en-US" sz="2800" dirty="0">
                  <a:solidFill>
                    <a:srgbClr val="B50000"/>
                  </a:solidFill>
                  <a:latin typeface="Calibri" charset="0"/>
                  <a:cs typeface="Calibri" charset="0"/>
                </a:rPr>
                <a:t>	</a:t>
              </a:r>
              <a:r>
                <a:rPr lang="en-US" sz="2800" dirty="0">
                  <a:solidFill>
                    <a:srgbClr val="B50000"/>
                  </a:solidFill>
                  <a:latin typeface="Calibri" charset="0"/>
                </a:rPr>
                <a:t>As a young child, my only wish for my future was to someday be in a history </a:t>
              </a:r>
              <a:br>
                <a:rPr lang="en-US" sz="2800" dirty="0">
                  <a:solidFill>
                    <a:srgbClr val="B50000"/>
                  </a:solidFill>
                  <a:latin typeface="Calibri" charset="0"/>
                </a:rPr>
              </a:br>
              <a:r>
                <a:rPr lang="en-US" sz="2800" dirty="0">
                  <a:solidFill>
                    <a:srgbClr val="B50000"/>
                  </a:solidFill>
                  <a:latin typeface="Calibri" charset="0"/>
                </a:rPr>
                <a:t>textbook.  </a:t>
              </a:r>
              <a:r>
                <a:rPr lang="en-US" sz="2800">
                  <a:solidFill>
                    <a:srgbClr val="B50000"/>
                  </a:solidFill>
                  <a:latin typeface="Calibri" charset="0"/>
                </a:rPr>
                <a:t>Now, I have the opportunity </a:t>
              </a:r>
              <a:br>
                <a:rPr lang="en-US" sz="2800">
                  <a:solidFill>
                    <a:srgbClr val="B50000"/>
                  </a:solidFill>
                  <a:latin typeface="Calibri" charset="0"/>
                </a:rPr>
              </a:br>
              <a:r>
                <a:rPr lang="en-US" sz="2800">
                  <a:solidFill>
                    <a:srgbClr val="B50000"/>
                  </a:solidFill>
                  <a:latin typeface="Calibri" charset="0"/>
                </a:rPr>
                <a:t>to be able to actually succeed in this </a:t>
              </a:r>
              <a:br>
                <a:rPr lang="en-US" sz="2800">
                  <a:solidFill>
                    <a:srgbClr val="B50000"/>
                  </a:solidFill>
                  <a:latin typeface="Calibri" charset="0"/>
                </a:rPr>
              </a:br>
              <a:r>
                <a:rPr lang="en-US" sz="2800">
                  <a:solidFill>
                    <a:srgbClr val="B50000"/>
                  </a:solidFill>
                  <a:latin typeface="Calibri" charset="0"/>
                </a:rPr>
                <a:t>effort: I want to be able to improve the </a:t>
              </a:r>
              <a:br>
                <a:rPr lang="en-US" sz="2800">
                  <a:solidFill>
                    <a:srgbClr val="B50000"/>
                  </a:solidFill>
                  <a:latin typeface="Calibri" charset="0"/>
                </a:rPr>
              </a:br>
              <a:r>
                <a:rPr lang="en-US" sz="2800">
                  <a:solidFill>
                    <a:srgbClr val="B50000"/>
                  </a:solidFill>
                  <a:latin typeface="Calibri" charset="0"/>
                </a:rPr>
                <a:t>	world through nuclear technologies, and my current dream is to be able to </a:t>
              </a:r>
              <a:br>
                <a:rPr lang="en-US" sz="2800">
                  <a:solidFill>
                    <a:srgbClr val="B50000"/>
                  </a:solidFill>
                  <a:latin typeface="Calibri" charset="0"/>
                </a:rPr>
              </a:br>
              <a:r>
                <a:rPr lang="en-US" sz="2800">
                  <a:solidFill>
                    <a:srgbClr val="B50000"/>
                  </a:solidFill>
                  <a:latin typeface="Calibri" charset="0"/>
                </a:rPr>
                <a:t>help develop sustainable fusion as a </a:t>
              </a:r>
              <a:br>
                <a:rPr lang="en-US" sz="2800">
                  <a:solidFill>
                    <a:srgbClr val="B50000"/>
                  </a:solidFill>
                  <a:latin typeface="Calibri" charset="0"/>
                </a:rPr>
              </a:br>
              <a:r>
                <a:rPr lang="en-US" sz="2800">
                  <a:solidFill>
                    <a:srgbClr val="B50000"/>
                  </a:solidFill>
                  <a:latin typeface="Calibri" charset="0"/>
                </a:rPr>
                <a:t>viable power source for the future.</a:t>
              </a:r>
              <a:endParaRPr lang="en-US" sz="2800">
                <a:solidFill>
                  <a:srgbClr val="B50000"/>
                </a:solidFill>
                <a:latin typeface="Calibri" charset="0"/>
                <a:cs typeface="Calibri" charset="0"/>
              </a:endParaRPr>
            </a:p>
          </p:txBody>
        </p:sp>
        <p:pic>
          <p:nvPicPr>
            <p:cNvPr id="131" name="Picture 130" descr="DSC_0210.JPG"/>
            <p:cNvPicPr>
              <a:picLocks noChangeAspect="1"/>
            </p:cNvPicPr>
            <p:nvPr/>
          </p:nvPicPr>
          <p:blipFill>
            <a:blip r:embed="rId10" cstate="print"/>
            <a:srcRect l="11972" t="28090" r="73517" b="31492"/>
            <a:stretch>
              <a:fillRect/>
            </a:stretch>
          </p:blipFill>
          <p:spPr>
            <a:xfrm>
              <a:off x="990601" y="6705600"/>
              <a:ext cx="3352800" cy="6202680"/>
            </a:xfrm>
            <a:prstGeom prst="roundRect">
              <a:avLst/>
            </a:prstGeom>
            <a:ln>
              <a:solidFill>
                <a:srgbClr val="000000"/>
              </a:solidFill>
            </a:ln>
          </p:spPr>
        </p:pic>
      </p:grpSp>
      <p:grpSp>
        <p:nvGrpSpPr>
          <p:cNvPr id="7173" name="Group 214"/>
          <p:cNvGrpSpPr>
            <a:grpSpLocks/>
          </p:cNvGrpSpPr>
          <p:nvPr/>
        </p:nvGrpSpPr>
        <p:grpSpPr bwMode="auto">
          <a:xfrm>
            <a:off x="533400" y="24917400"/>
            <a:ext cx="19659600" cy="7620000"/>
            <a:chOff x="533400" y="24917400"/>
            <a:chExt cx="19659601" cy="7620000"/>
          </a:xfrm>
        </p:grpSpPr>
        <p:sp>
          <p:nvSpPr>
            <p:cNvPr id="98" name="Rounded Rectangle 97"/>
            <p:cNvSpPr>
              <a:spLocks noChangeArrowheads="1"/>
            </p:cNvSpPr>
            <p:nvPr/>
          </p:nvSpPr>
          <p:spPr bwMode="auto">
            <a:xfrm>
              <a:off x="533400" y="25755600"/>
              <a:ext cx="19659601" cy="6781800"/>
            </a:xfrm>
            <a:prstGeom prst="roundRect">
              <a:avLst>
                <a:gd name="adj" fmla="val 16667"/>
              </a:avLst>
            </a:prstGeom>
            <a:gradFill rotWithShape="1">
              <a:gsLst>
                <a:gs pos="0">
                  <a:srgbClr val="FFF090"/>
                </a:gs>
                <a:gs pos="35001">
                  <a:srgbClr val="FFF3B2"/>
                </a:gs>
                <a:gs pos="100000">
                  <a:srgbClr val="FFFBE0"/>
                </a:gs>
              </a:gsLst>
              <a:lin ang="16200000" scaled="1"/>
            </a:gradFill>
            <a:ln w="9525">
              <a:solidFill>
                <a:srgbClr val="CCAE05"/>
              </a:solidFill>
              <a:round/>
              <a:headEnd/>
              <a:tailEnd/>
            </a:ln>
            <a:effectLst>
              <a:outerShdw blurRad="63500" dist="20000" dir="5400000" rotWithShape="0">
                <a:srgbClr val="000000">
                  <a:alpha val="37999"/>
                </a:srgbClr>
              </a:outerShdw>
            </a:effectLst>
          </p:spPr>
          <p:txBody>
            <a:bodyPr anchor="ctr"/>
            <a:lstStyle/>
            <a:p>
              <a:pPr algn="ctr">
                <a:defRPr/>
              </a:pPr>
              <a:endParaRPr lang="en-US">
                <a:solidFill>
                  <a:srgbClr val="B50000"/>
                </a:solidFill>
                <a:latin typeface="Calibri" charset="0"/>
                <a:cs typeface="Calibri" charset="0"/>
              </a:endParaRPr>
            </a:p>
            <a:p>
              <a:pPr algn="ctr">
                <a:defRPr/>
              </a:pPr>
              <a:endParaRPr lang="en-US">
                <a:solidFill>
                  <a:srgbClr val="B50000"/>
                </a:solidFill>
                <a:latin typeface="Calibri" charset="0"/>
                <a:cs typeface="Calibri" charset="0"/>
              </a:endParaRPr>
            </a:p>
            <a:p>
              <a:pPr algn="ctr">
                <a:defRPr/>
              </a:pPr>
              <a:endParaRPr lang="en-US">
                <a:solidFill>
                  <a:srgbClr val="B50000"/>
                </a:solidFill>
                <a:latin typeface="Calibri" charset="0"/>
                <a:cs typeface="Calibri" charset="0"/>
              </a:endParaRPr>
            </a:p>
          </p:txBody>
        </p:sp>
        <p:grpSp>
          <p:nvGrpSpPr>
            <p:cNvPr id="7270" name="Group 114"/>
            <p:cNvGrpSpPr>
              <a:grpSpLocks/>
            </p:cNvGrpSpPr>
            <p:nvPr/>
          </p:nvGrpSpPr>
          <p:grpSpPr bwMode="auto">
            <a:xfrm>
              <a:off x="1295401" y="25800344"/>
              <a:ext cx="8686800" cy="6356056"/>
              <a:chOff x="1600200" y="26181344"/>
              <a:chExt cx="8686800" cy="6356056"/>
            </a:xfrm>
          </p:grpSpPr>
          <p:pic>
            <p:nvPicPr>
              <p:cNvPr id="116" name="Picture 115" descr="top.jpg"/>
              <p:cNvPicPr>
                <a:picLocks noChangeAspect="1"/>
              </p:cNvPicPr>
              <p:nvPr/>
            </p:nvPicPr>
            <p:blipFill>
              <a:blip r:embed="rId11" cstate="print"/>
              <a:srcRect r="426"/>
              <a:stretch>
                <a:fillRect/>
              </a:stretch>
            </p:blipFill>
            <p:spPr>
              <a:xfrm>
                <a:off x="2133600" y="26181344"/>
                <a:ext cx="7620000" cy="5213055"/>
              </a:xfrm>
              <a:prstGeom prst="roundRect">
                <a:avLst/>
              </a:prstGeom>
              <a:ln>
                <a:noFill/>
              </a:ln>
              <a:effectLst>
                <a:outerShdw blurRad="292100" dist="139700" dir="2700000" algn="tl" rotWithShape="0">
                  <a:srgbClr val="333333">
                    <a:alpha val="65000"/>
                  </a:srgbClr>
                </a:outerShdw>
                <a:reflection blurRad="6350" stA="52000" endA="300" endPos="35000" dir="5400000" sy="-100000" algn="bl" rotWithShape="0"/>
              </a:effectLst>
            </p:spPr>
          </p:pic>
          <p:graphicFrame>
            <p:nvGraphicFramePr>
              <p:cNvPr id="121" name="Diagram 120"/>
              <p:cNvGraphicFramePr/>
              <p:nvPr/>
            </p:nvGraphicFramePr>
            <p:xfrm>
              <a:off x="1600200" y="31394400"/>
              <a:ext cx="8686800" cy="11430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graphicFrame>
          <p:nvGraphicFramePr>
            <p:cNvPr id="135" name="Diagram 134"/>
            <p:cNvGraphicFramePr/>
            <p:nvPr/>
          </p:nvGraphicFramePr>
          <p:xfrm>
            <a:off x="1600201" y="24917400"/>
            <a:ext cx="11007725" cy="833438"/>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pSp>
          <p:nvGrpSpPr>
            <p:cNvPr id="7272" name="Group 194"/>
            <p:cNvGrpSpPr>
              <a:grpSpLocks/>
            </p:cNvGrpSpPr>
            <p:nvPr/>
          </p:nvGrpSpPr>
          <p:grpSpPr bwMode="auto">
            <a:xfrm>
              <a:off x="10820401" y="25800344"/>
              <a:ext cx="8686800" cy="6356056"/>
              <a:chOff x="11125200" y="26181344"/>
              <a:chExt cx="8686800" cy="6356056"/>
            </a:xfrm>
          </p:grpSpPr>
          <p:pic>
            <p:nvPicPr>
              <p:cNvPr id="196" name="Picture 195" descr="top.png"/>
              <p:cNvPicPr>
                <a:picLocks noChangeAspect="1"/>
              </p:cNvPicPr>
              <p:nvPr/>
            </p:nvPicPr>
            <p:blipFill>
              <a:blip r:embed="rId22" cstate="print"/>
              <a:srcRect l="23733" t="22281" r="23632" b="24931"/>
              <a:stretch>
                <a:fillRect/>
              </a:stretch>
            </p:blipFill>
            <p:spPr>
              <a:xfrm>
                <a:off x="11659060" y="26181344"/>
                <a:ext cx="7619080" cy="5213055"/>
              </a:xfrm>
              <a:prstGeom prst="roundRect">
                <a:avLst/>
              </a:prstGeom>
              <a:ln>
                <a:noFill/>
              </a:ln>
              <a:effectLst>
                <a:outerShdw blurRad="292100" dist="139700" dir="2700000" algn="tl" rotWithShape="0">
                  <a:srgbClr val="333333">
                    <a:alpha val="65000"/>
                  </a:srgbClr>
                </a:outerShdw>
                <a:reflection blurRad="6350" stA="52000" endA="300" endPos="35000" dir="5400000" sy="-100000" algn="bl" rotWithShape="0"/>
              </a:effectLst>
            </p:spPr>
          </p:pic>
          <p:graphicFrame>
            <p:nvGraphicFramePr>
              <p:cNvPr id="197" name="Diagram 196"/>
              <p:cNvGraphicFramePr/>
              <p:nvPr/>
            </p:nvGraphicFramePr>
            <p:xfrm>
              <a:off x="11125200" y="31394400"/>
              <a:ext cx="8686800" cy="11430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pSp>
      </p:grpSp>
      <p:grpSp>
        <p:nvGrpSpPr>
          <p:cNvPr id="7174" name="Group 211"/>
          <p:cNvGrpSpPr>
            <a:grpSpLocks/>
          </p:cNvGrpSpPr>
          <p:nvPr/>
        </p:nvGrpSpPr>
        <p:grpSpPr bwMode="auto">
          <a:xfrm>
            <a:off x="20574000" y="13487400"/>
            <a:ext cx="20875625" cy="18288000"/>
            <a:chOff x="20955001" y="13487400"/>
            <a:chExt cx="20875752" cy="18288000"/>
          </a:xfrm>
        </p:grpSpPr>
        <p:sp>
          <p:nvSpPr>
            <p:cNvPr id="122" name="Rounded Rectangle 121"/>
            <p:cNvSpPr>
              <a:spLocks noChangeArrowheads="1"/>
            </p:cNvSpPr>
            <p:nvPr/>
          </p:nvSpPr>
          <p:spPr bwMode="auto">
            <a:xfrm>
              <a:off x="20955001" y="14325600"/>
              <a:ext cx="20875752" cy="17449800"/>
            </a:xfrm>
            <a:prstGeom prst="roundRect">
              <a:avLst>
                <a:gd name="adj" fmla="val 16667"/>
              </a:avLst>
            </a:prstGeom>
            <a:gradFill rotWithShape="1">
              <a:gsLst>
                <a:gs pos="0">
                  <a:srgbClr val="FFF090"/>
                </a:gs>
                <a:gs pos="35001">
                  <a:srgbClr val="FFF3B2"/>
                </a:gs>
                <a:gs pos="100000">
                  <a:srgbClr val="FFFBE0"/>
                </a:gs>
              </a:gsLst>
              <a:lin ang="16200000" scaled="1"/>
            </a:gradFill>
            <a:ln w="9525">
              <a:solidFill>
                <a:srgbClr val="CCAE05"/>
              </a:solidFill>
              <a:round/>
              <a:headEnd/>
              <a:tailEnd/>
            </a:ln>
            <a:effectLst>
              <a:outerShdw blurRad="63500" dist="20000" dir="5400000" rotWithShape="0">
                <a:srgbClr val="000000">
                  <a:alpha val="37999"/>
                </a:srgbClr>
              </a:outerShdw>
            </a:effectLst>
          </p:spPr>
          <p:txBody>
            <a:bodyPr anchor="ctr"/>
            <a:lstStyle/>
            <a:p>
              <a:pPr algn="ctr" defTabSz="4389120" fontAlgn="auto">
                <a:spcBef>
                  <a:spcPts val="0"/>
                </a:spcBef>
                <a:spcAft>
                  <a:spcPts val="0"/>
                </a:spcAft>
                <a:defRPr/>
              </a:pPr>
              <a:endParaRPr lang="en-US" dirty="0">
                <a:solidFill>
                  <a:schemeClr val="dk1"/>
                </a:solidFill>
                <a:latin typeface="Calibri" pitchFamily="34" charset="0"/>
                <a:cs typeface="Calibri" pitchFamily="34" charset="0"/>
              </a:endParaRPr>
            </a:p>
          </p:txBody>
        </p:sp>
        <p:graphicFrame>
          <p:nvGraphicFramePr>
            <p:cNvPr id="129" name="Diagram 128"/>
            <p:cNvGraphicFramePr/>
            <p:nvPr/>
          </p:nvGraphicFramePr>
          <p:xfrm>
            <a:off x="23393401" y="13487400"/>
            <a:ext cx="8915400" cy="833438"/>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grpSp>
          <p:nvGrpSpPr>
            <p:cNvPr id="7260" name="Group 186"/>
            <p:cNvGrpSpPr>
              <a:grpSpLocks/>
            </p:cNvGrpSpPr>
            <p:nvPr/>
          </p:nvGrpSpPr>
          <p:grpSpPr bwMode="auto">
            <a:xfrm>
              <a:off x="21183604" y="14782800"/>
              <a:ext cx="9571081" cy="13581888"/>
              <a:chOff x="21945601" y="14782800"/>
              <a:chExt cx="9571081" cy="13581888"/>
            </a:xfrm>
          </p:grpSpPr>
          <p:pic>
            <p:nvPicPr>
              <p:cNvPr id="188" name="Picture 187" descr="thermaldose.emf"/>
              <p:cNvPicPr>
                <a:picLocks noChangeAspect="1"/>
              </p:cNvPicPr>
              <p:nvPr/>
            </p:nvPicPr>
            <p:blipFill>
              <a:blip r:embed="rId33" cstate="print"/>
              <a:stretch>
                <a:fillRect/>
              </a:stretch>
            </p:blipFill>
            <p:spPr>
              <a:xfrm>
                <a:off x="21945601" y="22174200"/>
                <a:ext cx="9571081" cy="6190488"/>
              </a:xfrm>
              <a:prstGeom prst="roundRect">
                <a:avLst/>
              </a:prstGeom>
              <a:ln>
                <a:solidFill>
                  <a:srgbClr val="000000"/>
                </a:solidFill>
              </a:ln>
            </p:spPr>
          </p:pic>
          <p:pic>
            <p:nvPicPr>
              <p:cNvPr id="189" name="Picture 188" descr="thermalsurf.emf"/>
              <p:cNvPicPr>
                <a:picLocks noChangeAspect="1"/>
              </p:cNvPicPr>
              <p:nvPr/>
            </p:nvPicPr>
            <p:blipFill>
              <a:blip r:embed="rId34" cstate="print"/>
              <a:stretch>
                <a:fillRect/>
              </a:stretch>
            </p:blipFill>
            <p:spPr>
              <a:xfrm>
                <a:off x="22483633" y="14782800"/>
                <a:ext cx="8525134" cy="6400800"/>
              </a:xfrm>
              <a:prstGeom prst="roundRect">
                <a:avLst/>
              </a:prstGeom>
              <a:ln>
                <a:solidFill>
                  <a:srgbClr val="000000"/>
                </a:solidFill>
              </a:ln>
            </p:spPr>
          </p:pic>
          <p:sp>
            <p:nvSpPr>
              <p:cNvPr id="190" name="Rounded Rectangle 189"/>
              <p:cNvSpPr>
                <a:spLocks noChangeArrowheads="1"/>
              </p:cNvSpPr>
              <p:nvPr/>
            </p:nvSpPr>
            <p:spPr bwMode="auto">
              <a:xfrm>
                <a:off x="23355308" y="21336000"/>
                <a:ext cx="6781841" cy="609600"/>
              </a:xfrm>
              <a:prstGeom prst="roundRect">
                <a:avLst>
                  <a:gd name="adj" fmla="val 16667"/>
                </a:avLst>
              </a:prstGeom>
              <a:gradFill rotWithShape="1">
                <a:gsLst>
                  <a:gs pos="0">
                    <a:srgbClr val="B4DFF0"/>
                  </a:gs>
                  <a:gs pos="35001">
                    <a:srgbClr val="CAE8F4"/>
                  </a:gs>
                  <a:gs pos="100000">
                    <a:srgbClr val="EAF6FB"/>
                  </a:gs>
                </a:gsLst>
                <a:lin ang="16200000" scaled="1"/>
              </a:gradFill>
              <a:ln w="9525">
                <a:solidFill>
                  <a:srgbClr val="6A9DAE"/>
                </a:solidFill>
                <a:round/>
                <a:headEnd/>
                <a:tailEnd/>
              </a:ln>
              <a:effectLst>
                <a:outerShdw blurRad="63500" dist="20000" dir="5400000" rotWithShape="0">
                  <a:srgbClr val="000000">
                    <a:alpha val="37999"/>
                  </a:srgbClr>
                </a:outerShdw>
              </a:effectLst>
            </p:spPr>
            <p:txBody>
              <a:bodyPr anchor="ctr"/>
              <a:lstStyle/>
              <a:p>
                <a:pPr algn="ctr">
                  <a:defRPr/>
                </a:pPr>
                <a:r>
                  <a:rPr lang="en-US" sz="2000">
                    <a:solidFill>
                      <a:schemeClr val="bg1"/>
                    </a:solidFill>
                    <a:latin typeface="Calibri" charset="0"/>
                  </a:rPr>
                  <a:t>Dose plot for the thermal TRIGA irradiator model, as a function of distance from the source, for 0.154 </a:t>
                </a:r>
                <a:r>
                  <a:rPr lang="el-GR" sz="2000">
                    <a:solidFill>
                      <a:schemeClr val="bg1"/>
                    </a:solidFill>
                    <a:latin typeface="Calibri" charset="0"/>
                  </a:rPr>
                  <a:t>μ</a:t>
                </a:r>
                <a:r>
                  <a:rPr lang="en-US" sz="2000">
                    <a:solidFill>
                      <a:schemeClr val="bg1"/>
                    </a:solidFill>
                    <a:latin typeface="Calibri" charset="0"/>
                  </a:rPr>
                  <a:t>s irradiation time </a:t>
                </a:r>
              </a:p>
            </p:txBody>
          </p:sp>
        </p:grpSp>
        <p:grpSp>
          <p:nvGrpSpPr>
            <p:cNvPr id="7261" name="Group 190"/>
            <p:cNvGrpSpPr>
              <a:grpSpLocks/>
            </p:cNvGrpSpPr>
            <p:nvPr/>
          </p:nvGrpSpPr>
          <p:grpSpPr bwMode="auto">
            <a:xfrm>
              <a:off x="31089601" y="14782804"/>
              <a:ext cx="10591800" cy="13583515"/>
              <a:chOff x="31699200" y="14782800"/>
              <a:chExt cx="10591800" cy="13583515"/>
            </a:xfrm>
          </p:grpSpPr>
          <p:pic>
            <p:nvPicPr>
              <p:cNvPr id="192" name="Picture 191" descr="centraldose.emf"/>
              <p:cNvPicPr>
                <a:picLocks noChangeAspect="1"/>
              </p:cNvPicPr>
              <p:nvPr/>
            </p:nvPicPr>
            <p:blipFill>
              <a:blip r:embed="rId35" cstate="print"/>
              <a:stretch>
                <a:fillRect/>
              </a:stretch>
            </p:blipFill>
            <p:spPr>
              <a:xfrm>
                <a:off x="31699200" y="22174200"/>
                <a:ext cx="10591800" cy="6192115"/>
              </a:xfrm>
              <a:prstGeom prst="roundRect">
                <a:avLst/>
              </a:prstGeom>
              <a:ln>
                <a:solidFill>
                  <a:srgbClr val="000000"/>
                </a:solidFill>
              </a:ln>
            </p:spPr>
          </p:pic>
          <p:pic>
            <p:nvPicPr>
              <p:cNvPr id="193" name="Picture 192" descr="centralsurf.emf"/>
              <p:cNvPicPr>
                <a:picLocks noChangeAspect="1"/>
              </p:cNvPicPr>
              <p:nvPr/>
            </p:nvPicPr>
            <p:blipFill>
              <a:blip r:embed="rId36" cstate="print"/>
              <a:stretch>
                <a:fillRect/>
              </a:stretch>
            </p:blipFill>
            <p:spPr>
              <a:xfrm>
                <a:off x="32732533" y="14782800"/>
                <a:ext cx="8525134" cy="6400800"/>
              </a:xfrm>
              <a:prstGeom prst="roundRect">
                <a:avLst/>
              </a:prstGeom>
              <a:ln>
                <a:solidFill>
                  <a:srgbClr val="000000"/>
                </a:solidFill>
              </a:ln>
            </p:spPr>
          </p:pic>
          <p:sp>
            <p:nvSpPr>
              <p:cNvPr id="194" name="Rounded Rectangle 193"/>
              <p:cNvSpPr>
                <a:spLocks noChangeArrowheads="1"/>
              </p:cNvSpPr>
              <p:nvPr/>
            </p:nvSpPr>
            <p:spPr bwMode="auto">
              <a:xfrm>
                <a:off x="33604274" y="21335996"/>
                <a:ext cx="6781841" cy="612775"/>
              </a:xfrm>
              <a:prstGeom prst="roundRect">
                <a:avLst>
                  <a:gd name="adj" fmla="val 16667"/>
                </a:avLst>
              </a:prstGeom>
              <a:gradFill rotWithShape="1">
                <a:gsLst>
                  <a:gs pos="0">
                    <a:srgbClr val="B4DFF0"/>
                  </a:gs>
                  <a:gs pos="35001">
                    <a:srgbClr val="CAE8F4"/>
                  </a:gs>
                  <a:gs pos="100000">
                    <a:srgbClr val="EAF6FB"/>
                  </a:gs>
                </a:gsLst>
                <a:lin ang="16200000" scaled="1"/>
              </a:gradFill>
              <a:ln w="9525">
                <a:solidFill>
                  <a:srgbClr val="6A9DAE"/>
                </a:solidFill>
                <a:round/>
                <a:headEnd/>
                <a:tailEnd/>
              </a:ln>
              <a:effectLst>
                <a:outerShdw blurRad="63500" dist="20000" dir="5400000" rotWithShape="0">
                  <a:srgbClr val="000000">
                    <a:alpha val="37999"/>
                  </a:srgbClr>
                </a:outerShdw>
              </a:effectLst>
            </p:spPr>
            <p:txBody>
              <a:bodyPr anchor="ctr"/>
              <a:lstStyle/>
              <a:p>
                <a:pPr algn="ctr">
                  <a:defRPr/>
                </a:pPr>
                <a:r>
                  <a:rPr lang="en-US" sz="2000">
                    <a:solidFill>
                      <a:schemeClr val="bg1"/>
                    </a:solidFill>
                    <a:latin typeface="Calibri" charset="0"/>
                  </a:rPr>
                  <a:t>Dose plot for the central UUTR irradiator model, as a function of distance from the source, for 0.0141 </a:t>
                </a:r>
                <a:r>
                  <a:rPr lang="el-GR" sz="2000">
                    <a:solidFill>
                      <a:schemeClr val="bg1"/>
                    </a:solidFill>
                    <a:latin typeface="Calibri" charset="0"/>
                  </a:rPr>
                  <a:t>μ</a:t>
                </a:r>
                <a:r>
                  <a:rPr lang="en-US" sz="2000">
                    <a:solidFill>
                      <a:schemeClr val="bg1"/>
                    </a:solidFill>
                    <a:latin typeface="Calibri" charset="0"/>
                  </a:rPr>
                  <a:t>s irradiation time </a:t>
                </a:r>
              </a:p>
            </p:txBody>
          </p:sp>
        </p:grpSp>
        <p:sp>
          <p:nvSpPr>
            <p:cNvPr id="199" name="Rounded Rectangle 198"/>
            <p:cNvSpPr>
              <a:spLocks noChangeArrowheads="1"/>
            </p:cNvSpPr>
            <p:nvPr/>
          </p:nvSpPr>
          <p:spPr bwMode="auto">
            <a:xfrm>
              <a:off x="23734731" y="28498800"/>
              <a:ext cx="15316293" cy="3124200"/>
            </a:xfrm>
            <a:prstGeom prst="roundRect">
              <a:avLst>
                <a:gd name="adj" fmla="val 16667"/>
              </a:avLst>
            </a:prstGeom>
            <a:gradFill rotWithShape="1">
              <a:gsLst>
                <a:gs pos="0">
                  <a:srgbClr val="B4DFF0"/>
                </a:gs>
                <a:gs pos="35001">
                  <a:srgbClr val="CAE8F4"/>
                </a:gs>
                <a:gs pos="100000">
                  <a:srgbClr val="EAF6FB"/>
                </a:gs>
              </a:gsLst>
              <a:lin ang="16200000" scaled="1"/>
            </a:gradFill>
            <a:ln w="9525">
              <a:solidFill>
                <a:srgbClr val="6A9DAE"/>
              </a:solidFill>
              <a:round/>
              <a:headEnd/>
              <a:tailEnd/>
            </a:ln>
            <a:effectLst>
              <a:outerShdw blurRad="63500" dist="20000" dir="5400000" rotWithShape="0">
                <a:srgbClr val="000000">
                  <a:alpha val="37999"/>
                </a:srgbClr>
              </a:outerShdw>
            </a:effectLst>
          </p:spPr>
          <p:txBody>
            <a:bodyPr anchor="ctr"/>
            <a:lstStyle/>
            <a:p>
              <a:pPr>
                <a:buFont typeface="Arial" charset="0"/>
                <a:buChar char="•"/>
                <a:defRPr/>
              </a:pPr>
              <a:r>
                <a:rPr lang="en-US" sz="2500">
                  <a:solidFill>
                    <a:srgbClr val="B50000"/>
                  </a:solidFill>
                  <a:latin typeface="Calibri" charset="0"/>
                </a:rPr>
                <a:t>At 25cm from sample, absorbed dose for </a:t>
              </a:r>
              <a:r>
                <a:rPr lang="en-US" sz="2500">
                  <a:solidFill>
                    <a:schemeClr val="bg1"/>
                  </a:solidFill>
                  <a:latin typeface="Calibri" charset="0"/>
                </a:rPr>
                <a:t>0.154 </a:t>
              </a:r>
              <a:r>
                <a:rPr lang="el-GR" sz="2500">
                  <a:solidFill>
                    <a:schemeClr val="bg1"/>
                  </a:solidFill>
                  <a:latin typeface="Calibri" charset="0"/>
                </a:rPr>
                <a:t>μ</a:t>
              </a:r>
              <a:r>
                <a:rPr lang="en-US" sz="2500">
                  <a:solidFill>
                    <a:schemeClr val="bg1"/>
                  </a:solidFill>
                  <a:latin typeface="Calibri" charset="0"/>
                </a:rPr>
                <a:t>s irradiation time of aluminum sample from thermal irradiator is 5.995 · 10</a:t>
              </a:r>
              <a:r>
                <a:rPr lang="en-US" sz="2500" baseline="30000">
                  <a:solidFill>
                    <a:schemeClr val="bg1"/>
                  </a:solidFill>
                  <a:latin typeface="Calibri" charset="0"/>
                </a:rPr>
                <a:t>-15</a:t>
              </a:r>
              <a:r>
                <a:rPr lang="en-US" sz="2500">
                  <a:solidFill>
                    <a:schemeClr val="bg1"/>
                  </a:solidFill>
                  <a:latin typeface="Calibri" charset="0"/>
                </a:rPr>
                <a:t> Gray</a:t>
              </a:r>
            </a:p>
            <a:p>
              <a:pPr>
                <a:buFont typeface="Arial" charset="0"/>
                <a:buChar char="•"/>
                <a:defRPr/>
              </a:pPr>
              <a:r>
                <a:rPr lang="en-US" sz="2500">
                  <a:solidFill>
                    <a:srgbClr val="B50000"/>
                  </a:solidFill>
                  <a:latin typeface="Calibri" charset="0"/>
                </a:rPr>
                <a:t> For 2 hour irradiation time common for NAA, this equals a dose rate of 0.139 </a:t>
              </a:r>
              <a:r>
                <a:rPr lang="en-US" sz="2500" baseline="30000">
                  <a:solidFill>
                    <a:srgbClr val="B50000"/>
                  </a:solidFill>
                  <a:latin typeface="Calibri" charset="0"/>
                </a:rPr>
                <a:t>Sv</a:t>
              </a:r>
              <a:r>
                <a:rPr lang="en-US" sz="2500">
                  <a:solidFill>
                    <a:srgbClr val="B50000"/>
                  </a:solidFill>
                  <a:latin typeface="Calibri" charset="0"/>
                </a:rPr>
                <a:t>/</a:t>
              </a:r>
              <a:r>
                <a:rPr lang="en-US" sz="2500" baseline="-25000">
                  <a:solidFill>
                    <a:srgbClr val="B50000"/>
                  </a:solidFill>
                  <a:latin typeface="Calibri" charset="0"/>
                </a:rPr>
                <a:t>hr</a:t>
              </a:r>
              <a:r>
                <a:rPr lang="en-US" sz="2500">
                  <a:solidFill>
                    <a:schemeClr val="bg1"/>
                  </a:solidFill>
                  <a:latin typeface="Calibri" charset="0"/>
                </a:rPr>
                <a:t> = 1.39 · 10</a:t>
              </a:r>
              <a:r>
                <a:rPr lang="en-US" sz="2500" baseline="30000">
                  <a:solidFill>
                    <a:schemeClr val="bg1"/>
                  </a:solidFill>
                  <a:latin typeface="Calibri" charset="0"/>
                </a:rPr>
                <a:t>4</a:t>
              </a:r>
              <a:r>
                <a:rPr lang="en-US" sz="2500">
                  <a:solidFill>
                    <a:schemeClr val="bg1"/>
                  </a:solidFill>
                  <a:latin typeface="Calibri" charset="0"/>
                </a:rPr>
                <a:t> </a:t>
              </a:r>
              <a:r>
                <a:rPr lang="en-US" sz="2500" baseline="30000">
                  <a:solidFill>
                    <a:srgbClr val="B50000"/>
                  </a:solidFill>
                  <a:latin typeface="Calibri" charset="0"/>
                </a:rPr>
                <a:t>mrem</a:t>
              </a:r>
              <a:r>
                <a:rPr lang="en-US" sz="2500">
                  <a:solidFill>
                    <a:srgbClr val="B50000"/>
                  </a:solidFill>
                  <a:latin typeface="Calibri" charset="0"/>
                </a:rPr>
                <a:t>/</a:t>
              </a:r>
              <a:r>
                <a:rPr lang="en-US" sz="2500" baseline="-25000">
                  <a:solidFill>
                    <a:srgbClr val="B50000"/>
                  </a:solidFill>
                  <a:latin typeface="Calibri" charset="0"/>
                </a:rPr>
                <a:t>hr</a:t>
              </a:r>
            </a:p>
            <a:p>
              <a:pPr>
                <a:buFont typeface="Arial" charset="0"/>
                <a:buChar char="•"/>
                <a:defRPr/>
              </a:pPr>
              <a:endParaRPr lang="en-US" sz="2500" baseline="-25000">
                <a:solidFill>
                  <a:srgbClr val="B50000"/>
                </a:solidFill>
                <a:latin typeface="Calibri" charset="0"/>
              </a:endParaRPr>
            </a:p>
            <a:p>
              <a:pPr>
                <a:buFont typeface="Arial" charset="0"/>
                <a:buChar char="•"/>
                <a:defRPr/>
              </a:pPr>
              <a:r>
                <a:rPr lang="en-US" sz="2500">
                  <a:solidFill>
                    <a:srgbClr val="B50000"/>
                  </a:solidFill>
                  <a:latin typeface="Calibri" charset="0"/>
                </a:rPr>
                <a:t>At University of Utah TRIGA, Area Radiation Monitors SCRAM reactor for detection of &gt; </a:t>
              </a:r>
              <a:r>
                <a:rPr lang="en-US" sz="2500">
                  <a:solidFill>
                    <a:schemeClr val="bg1"/>
                  </a:solidFill>
                  <a:latin typeface="Calibri" charset="0"/>
                </a:rPr>
                <a:t>10 </a:t>
              </a:r>
              <a:r>
                <a:rPr lang="en-US" sz="2500" baseline="30000">
                  <a:solidFill>
                    <a:srgbClr val="B50000"/>
                  </a:solidFill>
                  <a:latin typeface="Calibri" charset="0"/>
                </a:rPr>
                <a:t>mrem</a:t>
              </a:r>
              <a:r>
                <a:rPr lang="en-US" sz="2500">
                  <a:solidFill>
                    <a:srgbClr val="B50000"/>
                  </a:solidFill>
                  <a:latin typeface="Calibri" charset="0"/>
                </a:rPr>
                <a:t>/</a:t>
              </a:r>
              <a:r>
                <a:rPr lang="en-US" sz="2500" baseline="-25000">
                  <a:solidFill>
                    <a:srgbClr val="B50000"/>
                  </a:solidFill>
                  <a:latin typeface="Calibri" charset="0"/>
                </a:rPr>
                <a:t>hr</a:t>
              </a:r>
              <a:r>
                <a:rPr lang="en-US" sz="2500">
                  <a:solidFill>
                    <a:srgbClr val="B50000"/>
                  </a:solidFill>
                  <a:latin typeface="Calibri" charset="0"/>
                </a:rPr>
                <a:t> dose rates</a:t>
              </a:r>
            </a:p>
            <a:p>
              <a:pPr lvl="1" indent="0">
                <a:buFont typeface="Arial" charset="0"/>
                <a:buChar char="•"/>
                <a:defRPr/>
              </a:pPr>
              <a:r>
                <a:rPr lang="en-US" sz="2500">
                  <a:solidFill>
                    <a:srgbClr val="B50000"/>
                  </a:solidFill>
                  <a:latin typeface="Calibri" charset="0"/>
                </a:rPr>
                <a:t>In this case, samples are suspended at half depth in reactor pool to cool until &lt; </a:t>
              </a:r>
              <a:r>
                <a:rPr lang="en-US" sz="2500">
                  <a:solidFill>
                    <a:schemeClr val="bg1"/>
                  </a:solidFill>
                  <a:latin typeface="Calibri" charset="0"/>
                </a:rPr>
                <a:t>10 </a:t>
              </a:r>
              <a:r>
                <a:rPr lang="en-US" sz="2500" baseline="30000">
                  <a:solidFill>
                    <a:srgbClr val="B50000"/>
                  </a:solidFill>
                  <a:latin typeface="Calibri" charset="0"/>
                </a:rPr>
                <a:t>mrem</a:t>
              </a:r>
              <a:r>
                <a:rPr lang="en-US" sz="2500">
                  <a:solidFill>
                    <a:srgbClr val="B50000"/>
                  </a:solidFill>
                  <a:latin typeface="Calibri" charset="0"/>
                </a:rPr>
                <a:t>/</a:t>
              </a:r>
              <a:r>
                <a:rPr lang="en-US" sz="2500" baseline="-25000">
                  <a:solidFill>
                    <a:srgbClr val="B50000"/>
                  </a:solidFill>
                  <a:latin typeface="Calibri" charset="0"/>
                </a:rPr>
                <a:t>hr</a:t>
              </a:r>
              <a:endParaRPr lang="en-US" sz="2500">
                <a:solidFill>
                  <a:srgbClr val="B50000"/>
                </a:solidFill>
                <a:latin typeface="Calibri" charset="0"/>
              </a:endParaRPr>
            </a:p>
            <a:p>
              <a:pPr lvl="1" indent="0">
                <a:buFont typeface="Arial" charset="0"/>
                <a:buChar char="•"/>
                <a:defRPr/>
              </a:pPr>
              <a:r>
                <a:rPr lang="en-US" sz="2500">
                  <a:solidFill>
                    <a:srgbClr val="B50000"/>
                  </a:solidFill>
                  <a:latin typeface="Calibri" charset="0"/>
                </a:rPr>
                <a:t>For </a:t>
              </a:r>
              <a:r>
                <a:rPr lang="en-US" sz="2500">
                  <a:solidFill>
                    <a:schemeClr val="bg1"/>
                  </a:solidFill>
                  <a:latin typeface="Calibri" charset="0"/>
                </a:rPr>
                <a:t>1 </a:t>
              </a:r>
              <a:r>
                <a:rPr lang="en-US" sz="2500" baseline="30000">
                  <a:solidFill>
                    <a:srgbClr val="B50000"/>
                  </a:solidFill>
                  <a:latin typeface="Calibri" charset="0"/>
                </a:rPr>
                <a:t>mrem</a:t>
              </a:r>
              <a:r>
                <a:rPr lang="en-US" sz="2500">
                  <a:solidFill>
                    <a:srgbClr val="B50000"/>
                  </a:solidFill>
                  <a:latin typeface="Calibri" charset="0"/>
                </a:rPr>
                <a:t>/</a:t>
              </a:r>
              <a:r>
                <a:rPr lang="en-US" sz="2500" baseline="-25000">
                  <a:solidFill>
                    <a:srgbClr val="B50000"/>
                  </a:solidFill>
                  <a:latin typeface="Calibri" charset="0"/>
                </a:rPr>
                <a:t>hr</a:t>
              </a:r>
              <a:r>
                <a:rPr lang="en-US" sz="2500">
                  <a:solidFill>
                    <a:srgbClr val="B50000"/>
                  </a:solidFill>
                  <a:latin typeface="Calibri" charset="0"/>
                </a:rPr>
                <a:t> &lt; dose rates &lt; </a:t>
              </a:r>
              <a:r>
                <a:rPr lang="en-US" sz="2500">
                  <a:solidFill>
                    <a:schemeClr val="bg1"/>
                  </a:solidFill>
                  <a:latin typeface="Calibri" charset="0"/>
                </a:rPr>
                <a:t>10 </a:t>
              </a:r>
              <a:r>
                <a:rPr lang="en-US" sz="2500" baseline="30000">
                  <a:solidFill>
                    <a:srgbClr val="B50000"/>
                  </a:solidFill>
                  <a:latin typeface="Calibri" charset="0"/>
                </a:rPr>
                <a:t>mrem</a:t>
              </a:r>
              <a:r>
                <a:rPr lang="en-US" sz="2500">
                  <a:solidFill>
                    <a:srgbClr val="B50000"/>
                  </a:solidFill>
                  <a:latin typeface="Calibri" charset="0"/>
                </a:rPr>
                <a:t>/</a:t>
              </a:r>
              <a:r>
                <a:rPr lang="en-US" sz="2500" baseline="-25000">
                  <a:solidFill>
                    <a:srgbClr val="B50000"/>
                  </a:solidFill>
                  <a:latin typeface="Calibri" charset="0"/>
                </a:rPr>
                <a:t>hr</a:t>
              </a:r>
              <a:r>
                <a:rPr lang="en-US" sz="2500">
                  <a:solidFill>
                    <a:srgbClr val="B50000"/>
                  </a:solidFill>
                  <a:latin typeface="Calibri" charset="0"/>
                </a:rPr>
                <a:t> , samples are cooled inside 4”-thick lead box until &lt; </a:t>
              </a:r>
              <a:r>
                <a:rPr lang="en-US" sz="2500">
                  <a:solidFill>
                    <a:schemeClr val="bg1"/>
                  </a:solidFill>
                  <a:latin typeface="Calibri" charset="0"/>
                </a:rPr>
                <a:t>1 </a:t>
              </a:r>
              <a:r>
                <a:rPr lang="en-US" sz="2500" baseline="30000">
                  <a:solidFill>
                    <a:srgbClr val="B50000"/>
                  </a:solidFill>
                  <a:latin typeface="Calibri" charset="0"/>
                </a:rPr>
                <a:t>mrem</a:t>
              </a:r>
              <a:r>
                <a:rPr lang="en-US" sz="2500">
                  <a:solidFill>
                    <a:srgbClr val="B50000"/>
                  </a:solidFill>
                  <a:latin typeface="Calibri" charset="0"/>
                </a:rPr>
                <a:t>/</a:t>
              </a:r>
              <a:r>
                <a:rPr lang="en-US" sz="2500" baseline="-25000">
                  <a:solidFill>
                    <a:srgbClr val="B50000"/>
                  </a:solidFill>
                  <a:latin typeface="Calibri" charset="0"/>
                </a:rPr>
                <a:t>hr</a:t>
              </a:r>
            </a:p>
            <a:p>
              <a:pPr lvl="1" indent="0">
                <a:buFont typeface="Arial" charset="0"/>
                <a:buChar char="•"/>
                <a:defRPr/>
              </a:pPr>
              <a:r>
                <a:rPr lang="en-US" sz="2500">
                  <a:solidFill>
                    <a:srgbClr val="B50000"/>
                  </a:solidFill>
                  <a:latin typeface="Calibri" charset="0"/>
                </a:rPr>
                <a:t>Samples &lt; </a:t>
              </a:r>
              <a:r>
                <a:rPr lang="en-US" sz="2500">
                  <a:solidFill>
                    <a:schemeClr val="bg1"/>
                  </a:solidFill>
                  <a:latin typeface="Calibri" charset="0"/>
                </a:rPr>
                <a:t>1 </a:t>
              </a:r>
              <a:r>
                <a:rPr lang="en-US" sz="2500" baseline="30000">
                  <a:solidFill>
                    <a:srgbClr val="B50000"/>
                  </a:solidFill>
                  <a:latin typeface="Calibri" charset="0"/>
                </a:rPr>
                <a:t>mrem</a:t>
              </a:r>
              <a:r>
                <a:rPr lang="en-US" sz="2500">
                  <a:solidFill>
                    <a:srgbClr val="B50000"/>
                  </a:solidFill>
                  <a:latin typeface="Calibri" charset="0"/>
                </a:rPr>
                <a:t>/</a:t>
              </a:r>
              <a:r>
                <a:rPr lang="en-US" sz="2500" baseline="-25000">
                  <a:solidFill>
                    <a:srgbClr val="B50000"/>
                  </a:solidFill>
                  <a:latin typeface="Calibri" charset="0"/>
                </a:rPr>
                <a:t>hr</a:t>
              </a:r>
              <a:r>
                <a:rPr lang="en-US" sz="2500">
                  <a:solidFill>
                    <a:srgbClr val="B50000"/>
                  </a:solidFill>
                  <a:latin typeface="Calibri" charset="0"/>
                </a:rPr>
                <a:t> are deemed safe</a:t>
              </a:r>
            </a:p>
          </p:txBody>
        </p:sp>
      </p:grpSp>
      <p:grpSp>
        <p:nvGrpSpPr>
          <p:cNvPr id="7175" name="Group 210"/>
          <p:cNvGrpSpPr>
            <a:grpSpLocks/>
          </p:cNvGrpSpPr>
          <p:nvPr/>
        </p:nvGrpSpPr>
        <p:grpSpPr bwMode="auto">
          <a:xfrm>
            <a:off x="11734800" y="5486400"/>
            <a:ext cx="29641800" cy="7696200"/>
            <a:chOff x="12192001" y="5486400"/>
            <a:chExt cx="29641800" cy="7696200"/>
          </a:xfrm>
        </p:grpSpPr>
        <p:sp>
          <p:nvSpPr>
            <p:cNvPr id="127" name="Rounded Rectangle 126"/>
            <p:cNvSpPr>
              <a:spLocks noChangeArrowheads="1"/>
            </p:cNvSpPr>
            <p:nvPr/>
          </p:nvSpPr>
          <p:spPr bwMode="auto">
            <a:xfrm>
              <a:off x="12192001" y="6400800"/>
              <a:ext cx="29641800" cy="6781800"/>
            </a:xfrm>
            <a:prstGeom prst="roundRect">
              <a:avLst>
                <a:gd name="adj" fmla="val 16667"/>
              </a:avLst>
            </a:prstGeom>
            <a:gradFill rotWithShape="1">
              <a:gsLst>
                <a:gs pos="0">
                  <a:srgbClr val="FFF090"/>
                </a:gs>
                <a:gs pos="35001">
                  <a:srgbClr val="FFF3B2"/>
                </a:gs>
                <a:gs pos="100000">
                  <a:srgbClr val="FFFBE0"/>
                </a:gs>
              </a:gsLst>
              <a:lin ang="16200000" scaled="1"/>
            </a:gradFill>
            <a:ln w="9525">
              <a:solidFill>
                <a:srgbClr val="CCAE05"/>
              </a:solidFill>
              <a:round/>
              <a:headEnd/>
              <a:tailEnd/>
            </a:ln>
            <a:effectLst>
              <a:outerShdw blurRad="63500" dist="20000" dir="5400000" rotWithShape="0">
                <a:srgbClr val="000000">
                  <a:alpha val="37999"/>
                </a:srgbClr>
              </a:outerShdw>
            </a:effectLst>
          </p:spPr>
          <p:txBody>
            <a:bodyPr anchor="ctr"/>
            <a:lstStyle/>
            <a:p>
              <a:pPr defTabSz="4389120" fontAlgn="auto">
                <a:spcBef>
                  <a:spcPts val="0"/>
                </a:spcBef>
                <a:spcAft>
                  <a:spcPts val="0"/>
                </a:spcAft>
                <a:buFont typeface="Arial" pitchFamily="34" charset="0"/>
                <a:buChar char="•"/>
                <a:defRPr/>
              </a:pPr>
              <a:endParaRPr lang="en-US" sz="4000" dirty="0">
                <a:solidFill>
                  <a:schemeClr val="dk1"/>
                </a:solidFill>
                <a:latin typeface="Calibri" pitchFamily="34" charset="0"/>
                <a:cs typeface="Calibri" pitchFamily="34" charset="0"/>
              </a:endParaRPr>
            </a:p>
          </p:txBody>
        </p:sp>
        <p:graphicFrame>
          <p:nvGraphicFramePr>
            <p:cNvPr id="128" name="Diagram 127"/>
            <p:cNvGraphicFramePr/>
            <p:nvPr/>
          </p:nvGraphicFramePr>
          <p:xfrm>
            <a:off x="13335001" y="5486400"/>
            <a:ext cx="8915400" cy="833438"/>
          </p:xfrm>
          <a:graphic>
            <a:graphicData uri="http://schemas.openxmlformats.org/drawingml/2006/diagram">
              <dgm:relIds xmlns:dgm="http://schemas.openxmlformats.org/drawingml/2006/diagram" xmlns:r="http://schemas.openxmlformats.org/officeDocument/2006/relationships" r:dm="rId37" r:lo="rId38" r:qs="rId39" r:cs="rId40"/>
            </a:graphicData>
          </a:graphic>
        </p:graphicFrame>
        <p:sp>
          <p:nvSpPr>
            <p:cNvPr id="7195" name="TextBox 139"/>
            <p:cNvSpPr>
              <a:spLocks noChangeArrowheads="1"/>
            </p:cNvSpPr>
            <p:nvPr/>
          </p:nvSpPr>
          <p:spPr bwMode="auto">
            <a:xfrm>
              <a:off x="12344401" y="6705602"/>
              <a:ext cx="8915400" cy="6232046"/>
            </a:xfrm>
            <a:prstGeom prst="roundRect">
              <a:avLst>
                <a:gd name="adj" fmla="val 16667"/>
              </a:avLst>
            </a:prstGeom>
            <a:noFill/>
            <a:ln w="9525">
              <a:noFill/>
              <a:round/>
              <a:headEnd/>
              <a:tailEnd/>
            </a:ln>
          </p:spPr>
          <p:txBody>
            <a:bodyPr>
              <a:spAutoFit/>
            </a:bodyPr>
            <a:lstStyle/>
            <a:p>
              <a:pPr>
                <a:buFont typeface="Arial" charset="0"/>
                <a:buChar char="•"/>
              </a:pPr>
              <a:r>
                <a:rPr lang="en-US" sz="4000">
                  <a:solidFill>
                    <a:schemeClr val="bg1"/>
                  </a:solidFill>
                  <a:latin typeface="Calibri" charset="0"/>
                  <a:cs typeface="Calibri" charset="0"/>
                </a:rPr>
                <a:t>Model UUTR irradiation facilities,</a:t>
              </a:r>
              <a:br>
                <a:rPr lang="en-US" sz="4000">
                  <a:solidFill>
                    <a:schemeClr val="bg1"/>
                  </a:solidFill>
                  <a:latin typeface="Calibri" charset="0"/>
                  <a:cs typeface="Calibri" charset="0"/>
                </a:rPr>
              </a:br>
              <a:r>
                <a:rPr lang="en-US" sz="4000">
                  <a:solidFill>
                    <a:schemeClr val="bg1"/>
                  </a:solidFill>
                  <a:latin typeface="Calibri" charset="0"/>
                  <a:cs typeface="Calibri" charset="0"/>
                </a:rPr>
                <a:t>    using GEANT4 simulation toolkit</a:t>
              </a:r>
            </a:p>
            <a:p>
              <a:pPr>
                <a:buFont typeface="Arial" charset="0"/>
                <a:buChar char="•"/>
              </a:pPr>
              <a:r>
                <a:rPr lang="en-US" sz="4000">
                  <a:solidFill>
                    <a:schemeClr val="bg1"/>
                  </a:solidFill>
                  <a:latin typeface="Calibri" charset="0"/>
                  <a:cs typeface="Calibri" charset="0"/>
                </a:rPr>
                <a:t>Calculate dose from irradiated sample at various distances</a:t>
              </a:r>
            </a:p>
            <a:p>
              <a:pPr>
                <a:buFont typeface="Arial" charset="0"/>
                <a:buChar char="•"/>
              </a:pPr>
              <a:r>
                <a:rPr lang="en-US" sz="4000">
                  <a:solidFill>
                    <a:schemeClr val="bg1"/>
                  </a:solidFill>
                  <a:latin typeface="Calibri" charset="0"/>
                  <a:cs typeface="Calibri" charset="0"/>
                </a:rPr>
                <a:t>Provide method of benchmarking </a:t>
              </a:r>
              <a:br>
                <a:rPr lang="en-US" sz="4000">
                  <a:solidFill>
                    <a:schemeClr val="bg1"/>
                  </a:solidFill>
                  <a:latin typeface="Calibri" charset="0"/>
                  <a:cs typeface="Calibri" charset="0"/>
                </a:rPr>
              </a:br>
              <a:r>
                <a:rPr lang="en-US" sz="4000">
                  <a:solidFill>
                    <a:schemeClr val="bg1"/>
                  </a:solidFill>
                  <a:latin typeface="Calibri" charset="0"/>
                  <a:cs typeface="Calibri" charset="0"/>
                </a:rPr>
                <a:t>    experiments at irradiation facilities</a:t>
              </a:r>
            </a:p>
            <a:p>
              <a:pPr>
                <a:buFont typeface="Arial" charset="0"/>
                <a:buChar char="•"/>
              </a:pPr>
              <a:r>
                <a:rPr lang="en-US" sz="4000">
                  <a:solidFill>
                    <a:schemeClr val="bg1"/>
                  </a:solidFill>
                  <a:latin typeface="Calibri" charset="0"/>
                  <a:cs typeface="Calibri" charset="0"/>
                </a:rPr>
                <a:t>Simulate shielding of neutron source</a:t>
              </a:r>
            </a:p>
            <a:p>
              <a:pPr>
                <a:buFont typeface="Arial" charset="0"/>
                <a:buChar char="•"/>
              </a:pPr>
              <a:r>
                <a:rPr lang="en-US" sz="4000">
                  <a:solidFill>
                    <a:schemeClr val="bg1"/>
                  </a:solidFill>
                  <a:latin typeface="Calibri" charset="0"/>
                  <a:cs typeface="Calibri" charset="0"/>
                </a:rPr>
                <a:t>THEREFORE, create nuclear signatures for nuclear forensics involving UUTR</a:t>
              </a:r>
            </a:p>
          </p:txBody>
        </p:sp>
        <p:sp>
          <p:nvSpPr>
            <p:cNvPr id="144" name="Rounded Rectangle 143"/>
            <p:cNvSpPr>
              <a:spLocks noChangeArrowheads="1"/>
            </p:cNvSpPr>
            <p:nvPr/>
          </p:nvSpPr>
          <p:spPr bwMode="auto">
            <a:xfrm>
              <a:off x="21488401" y="12496800"/>
              <a:ext cx="7162800" cy="533400"/>
            </a:xfrm>
            <a:prstGeom prst="roundRect">
              <a:avLst>
                <a:gd name="adj" fmla="val 16667"/>
              </a:avLst>
            </a:prstGeom>
            <a:gradFill rotWithShape="1">
              <a:gsLst>
                <a:gs pos="0">
                  <a:srgbClr val="B4DFF0"/>
                </a:gs>
                <a:gs pos="35001">
                  <a:srgbClr val="CAE8F4"/>
                </a:gs>
                <a:gs pos="100000">
                  <a:srgbClr val="EAF6FB"/>
                </a:gs>
              </a:gsLst>
              <a:lin ang="16200000" scaled="1"/>
            </a:gradFill>
            <a:ln w="9525">
              <a:solidFill>
                <a:srgbClr val="6A9DAE"/>
              </a:solidFill>
              <a:round/>
              <a:headEnd/>
              <a:tailEnd/>
            </a:ln>
            <a:effectLst>
              <a:outerShdw blurRad="63500" dist="20000" dir="5400000" rotWithShape="0">
                <a:srgbClr val="000000">
                  <a:alpha val="37999"/>
                </a:srgbClr>
              </a:outerShdw>
            </a:effectLst>
          </p:spPr>
          <p:txBody>
            <a:bodyPr anchor="ctr"/>
            <a:lstStyle/>
            <a:p>
              <a:pPr algn="ctr" defTabSz="4389120" fontAlgn="auto">
                <a:spcBef>
                  <a:spcPts val="0"/>
                </a:spcBef>
                <a:spcAft>
                  <a:spcPts val="0"/>
                </a:spcAft>
                <a:defRPr/>
              </a:pPr>
              <a:r>
                <a:rPr lang="en-US" sz="1800" dirty="0">
                  <a:solidFill>
                    <a:schemeClr val="dk1"/>
                  </a:solidFill>
                  <a:latin typeface="Calibri" pitchFamily="34" charset="0"/>
                  <a:cs typeface="Calibri" pitchFamily="34" charset="0"/>
                </a:rPr>
                <a:t>University of Utah TRIGA</a:t>
              </a:r>
            </a:p>
          </p:txBody>
        </p:sp>
        <p:grpSp>
          <p:nvGrpSpPr>
            <p:cNvPr id="7197" name="Group 145"/>
            <p:cNvGrpSpPr>
              <a:grpSpLocks/>
            </p:cNvGrpSpPr>
            <p:nvPr/>
          </p:nvGrpSpPr>
          <p:grpSpPr bwMode="auto">
            <a:xfrm>
              <a:off x="30861003" y="6477000"/>
              <a:ext cx="10287001" cy="6705600"/>
              <a:chOff x="609600" y="25679400"/>
              <a:chExt cx="11094638" cy="7239000"/>
            </a:xfrm>
          </p:grpSpPr>
          <p:grpSp>
            <p:nvGrpSpPr>
              <p:cNvPr id="7199" name="Group 60"/>
              <p:cNvGrpSpPr>
                <a:grpSpLocks/>
              </p:cNvGrpSpPr>
              <p:nvPr/>
            </p:nvGrpSpPr>
            <p:grpSpPr bwMode="auto">
              <a:xfrm>
                <a:off x="609600" y="25679400"/>
                <a:ext cx="11054146" cy="7239000"/>
                <a:chOff x="152400" y="1219200"/>
                <a:chExt cx="8610600" cy="5638800"/>
              </a:xfrm>
            </p:grpSpPr>
            <p:sp>
              <p:nvSpPr>
                <p:cNvPr id="152" name="Rounded Rectangle 151"/>
                <p:cNvSpPr/>
                <p:nvPr/>
              </p:nvSpPr>
              <p:spPr>
                <a:xfrm>
                  <a:off x="381000" y="1219200"/>
                  <a:ext cx="1219200" cy="762000"/>
                </a:xfrm>
                <a:prstGeom prst="roundRect">
                  <a:avLst/>
                </a:prstGeom>
              </p:spPr>
              <p:style>
                <a:lnRef idx="0">
                  <a:schemeClr val="accent4"/>
                </a:lnRef>
                <a:fillRef idx="3">
                  <a:schemeClr val="accent4"/>
                </a:fillRef>
                <a:effectRef idx="3">
                  <a:schemeClr val="accent4"/>
                </a:effectRef>
                <a:fontRef idx="minor">
                  <a:schemeClr val="lt1"/>
                </a:fontRef>
              </p:style>
              <p:txBody>
                <a:bodyPr anchor="ctr">
                  <a:normAutofit/>
                </a:bodyPr>
                <a:lstStyle/>
                <a:p>
                  <a:pPr algn="ctr" defTabSz="914400">
                    <a:lnSpc>
                      <a:spcPct val="90000"/>
                    </a:lnSpc>
                    <a:defRPr/>
                  </a:pPr>
                  <a:r>
                    <a:rPr lang="en-US" sz="1700">
                      <a:solidFill>
                        <a:srgbClr val="FCF4C6"/>
                      </a:solidFill>
                      <a:cs typeface="Calibri" charset="0"/>
                    </a:rPr>
                    <a:t>Detector (Geometries, position, etc.</a:t>
                  </a:r>
                </a:p>
              </p:txBody>
            </p:sp>
            <p:sp>
              <p:nvSpPr>
                <p:cNvPr id="154" name="Rounded Rectangle 153"/>
                <p:cNvSpPr/>
                <p:nvPr/>
              </p:nvSpPr>
              <p:spPr>
                <a:xfrm>
                  <a:off x="304800" y="2133600"/>
                  <a:ext cx="1295400" cy="762000"/>
                </a:xfrm>
                <a:prstGeom prst="roundRect">
                  <a:avLst/>
                </a:prstGeom>
              </p:spPr>
              <p:style>
                <a:lnRef idx="0">
                  <a:schemeClr val="accent4"/>
                </a:lnRef>
                <a:fillRef idx="3">
                  <a:schemeClr val="accent4"/>
                </a:fillRef>
                <a:effectRef idx="3">
                  <a:schemeClr val="accent4"/>
                </a:effectRef>
                <a:fontRef idx="minor">
                  <a:schemeClr val="lt1"/>
                </a:fontRef>
              </p:style>
              <p:txBody>
                <a:bodyPr anchor="ctr">
                  <a:normAutofit/>
                </a:bodyPr>
                <a:lstStyle/>
                <a:p>
                  <a:pPr algn="ctr" defTabSz="914400">
                    <a:defRPr/>
                  </a:pPr>
                  <a:r>
                    <a:rPr lang="en-US" sz="1800">
                      <a:solidFill>
                        <a:srgbClr val="FCF4C6"/>
                      </a:solidFill>
                      <a:cs typeface="Calibri" charset="0"/>
                    </a:rPr>
                    <a:t>Physics Interactions</a:t>
                  </a:r>
                </a:p>
              </p:txBody>
            </p:sp>
            <p:sp>
              <p:nvSpPr>
                <p:cNvPr id="156" name="Rounded Rectangle 155"/>
                <p:cNvSpPr/>
                <p:nvPr/>
              </p:nvSpPr>
              <p:spPr>
                <a:xfrm>
                  <a:off x="4953000" y="2590800"/>
                  <a:ext cx="1447800" cy="762000"/>
                </a:xfrm>
                <a:prstGeom prst="roundRect">
                  <a:avLst/>
                </a:prstGeom>
                <a:solidFill>
                  <a:srgbClr val="C00000"/>
                </a:solidFill>
              </p:spPr>
              <p:style>
                <a:lnRef idx="0">
                  <a:schemeClr val="accent2"/>
                </a:lnRef>
                <a:fillRef idx="3">
                  <a:schemeClr val="accent2"/>
                </a:fillRef>
                <a:effectRef idx="3">
                  <a:schemeClr val="accent2"/>
                </a:effectRef>
                <a:fontRef idx="minor">
                  <a:schemeClr val="lt1"/>
                </a:fontRef>
              </p:style>
              <p:txBody>
                <a:bodyPr anchor="ctr"/>
                <a:lstStyle/>
                <a:p>
                  <a:pPr algn="ctr" defTabSz="914400">
                    <a:defRPr/>
                  </a:pPr>
                  <a:r>
                    <a:rPr lang="en-US" sz="1800">
                      <a:solidFill>
                        <a:srgbClr val="FCF4C6"/>
                      </a:solidFill>
                      <a:cs typeface="Calibri" charset="0"/>
                    </a:rPr>
                    <a:t>“********” Executable</a:t>
                  </a:r>
                </a:p>
              </p:txBody>
            </p:sp>
            <p:sp>
              <p:nvSpPr>
                <p:cNvPr id="158" name="Rounded Rectangle 157"/>
                <p:cNvSpPr/>
                <p:nvPr/>
              </p:nvSpPr>
              <p:spPr>
                <a:xfrm>
                  <a:off x="4724400" y="4495800"/>
                  <a:ext cx="1371600" cy="7620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defTabSz="914400">
                    <a:defRPr/>
                  </a:pPr>
                  <a:r>
                    <a:rPr lang="en-US" sz="1800">
                      <a:solidFill>
                        <a:srgbClr val="FCF4C6"/>
                      </a:solidFill>
                      <a:cs typeface="Calibri" charset="0"/>
                    </a:rPr>
                    <a:t>Interactive Mode</a:t>
                  </a:r>
                </a:p>
              </p:txBody>
            </p:sp>
            <p:sp>
              <p:nvSpPr>
                <p:cNvPr id="159" name="Rounded Rectangle 158"/>
                <p:cNvSpPr/>
                <p:nvPr/>
              </p:nvSpPr>
              <p:spPr>
                <a:xfrm>
                  <a:off x="2743200" y="4495800"/>
                  <a:ext cx="1600200" cy="7620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defTabSz="914400">
                    <a:defRPr/>
                  </a:pPr>
                  <a:r>
                    <a:rPr lang="en-US" sz="1800">
                      <a:solidFill>
                        <a:srgbClr val="FCF4C6"/>
                      </a:solidFill>
                      <a:cs typeface="Calibri" charset="0"/>
                    </a:rPr>
                    <a:t>Visualization</a:t>
                  </a:r>
                </a:p>
              </p:txBody>
            </p:sp>
            <p:cxnSp>
              <p:nvCxnSpPr>
                <p:cNvPr id="160" name="Straight Arrow Connector 159"/>
                <p:cNvCxnSpPr>
                  <a:stCxn id="0" idx="3"/>
                  <a:endCxn id="0" idx="1"/>
                </p:cNvCxnSpPr>
                <p:nvPr/>
              </p:nvCxnSpPr>
              <p:spPr>
                <a:xfrm>
                  <a:off x="1600757" y="1599659"/>
                  <a:ext cx="1142950" cy="1372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0" idx="3"/>
                  <a:endCxn id="0" idx="1"/>
                </p:cNvCxnSpPr>
                <p:nvPr/>
              </p:nvCxnSpPr>
              <p:spPr>
                <a:xfrm>
                  <a:off x="1600757" y="2514095"/>
                  <a:ext cx="1142950" cy="4578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a:stCxn id="0" idx="3"/>
                  <a:endCxn id="0" idx="1"/>
                </p:cNvCxnSpPr>
                <p:nvPr/>
              </p:nvCxnSpPr>
              <p:spPr>
                <a:xfrm flipV="1">
                  <a:off x="1600757" y="2971981"/>
                  <a:ext cx="1142950" cy="4565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0" idx="3"/>
                  <a:endCxn id="0" idx="1"/>
                </p:cNvCxnSpPr>
                <p:nvPr/>
              </p:nvCxnSpPr>
              <p:spPr>
                <a:xfrm>
                  <a:off x="4038694" y="2971981"/>
                  <a:ext cx="913560" cy="1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0" idx="1"/>
                  <a:endCxn id="0" idx="2"/>
                </p:cNvCxnSpPr>
                <p:nvPr/>
              </p:nvCxnSpPr>
              <p:spPr>
                <a:xfrm rot="10800000">
                  <a:off x="800559" y="6019656"/>
                  <a:ext cx="876217" cy="152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stCxn id="0" idx="1"/>
                  <a:endCxn id="0" idx="3"/>
                </p:cNvCxnSpPr>
                <p:nvPr/>
              </p:nvCxnSpPr>
              <p:spPr>
                <a:xfrm rot="10800000">
                  <a:off x="4342769" y="4876944"/>
                  <a:ext cx="381428" cy="1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9" name="Elbow Connector 168"/>
                <p:cNvCxnSpPr>
                  <a:stCxn id="0" idx="3"/>
                  <a:endCxn id="0" idx="3"/>
                </p:cNvCxnSpPr>
                <p:nvPr/>
              </p:nvCxnSpPr>
              <p:spPr>
                <a:xfrm flipH="1">
                  <a:off x="6095203" y="2971981"/>
                  <a:ext cx="305409" cy="1904963"/>
                </a:xfrm>
                <a:prstGeom prst="bentConnector3">
                  <a:avLst>
                    <a:gd name="adj1" fmla="val -75000"/>
                  </a:avLst>
                </a:prstGeom>
                <a:ln>
                  <a:tailEnd type="arrow"/>
                </a:ln>
              </p:spPr>
              <p:style>
                <a:lnRef idx="1">
                  <a:schemeClr val="accent1"/>
                </a:lnRef>
                <a:fillRef idx="0">
                  <a:schemeClr val="accent1"/>
                </a:fillRef>
                <a:effectRef idx="0">
                  <a:schemeClr val="accent1"/>
                </a:effectRef>
                <a:fontRef idx="minor">
                  <a:schemeClr val="tx1"/>
                </a:fontRef>
              </p:style>
            </p:cxnSp>
            <p:sp>
              <p:nvSpPr>
                <p:cNvPr id="170" name="Rounded Rectangle 169"/>
                <p:cNvSpPr/>
                <p:nvPr/>
              </p:nvSpPr>
              <p:spPr>
                <a:xfrm>
                  <a:off x="304800" y="3048000"/>
                  <a:ext cx="1295400" cy="762000"/>
                </a:xfrm>
                <a:prstGeom prst="roundRect">
                  <a:avLst/>
                </a:prstGeom>
              </p:spPr>
              <p:style>
                <a:lnRef idx="0">
                  <a:schemeClr val="accent4"/>
                </a:lnRef>
                <a:fillRef idx="3">
                  <a:schemeClr val="accent4"/>
                </a:fillRef>
                <a:effectRef idx="3">
                  <a:schemeClr val="accent4"/>
                </a:effectRef>
                <a:fontRef idx="minor">
                  <a:schemeClr val="lt1"/>
                </a:fontRef>
              </p:style>
              <p:txBody>
                <a:bodyPr anchor="ctr">
                  <a:normAutofit/>
                </a:bodyPr>
                <a:lstStyle/>
                <a:p>
                  <a:pPr algn="ctr" defTabSz="914400">
                    <a:defRPr/>
                  </a:pPr>
                  <a:r>
                    <a:rPr lang="en-US" sz="1800">
                      <a:solidFill>
                        <a:srgbClr val="FCF4C6"/>
                      </a:solidFill>
                      <a:cs typeface="Calibri" charset="0"/>
                    </a:rPr>
                    <a:t>Particle Generation</a:t>
                  </a:r>
                </a:p>
              </p:txBody>
            </p:sp>
            <p:sp>
              <p:nvSpPr>
                <p:cNvPr id="171" name="Rounded Rectangle 170"/>
                <p:cNvSpPr/>
                <p:nvPr/>
              </p:nvSpPr>
              <p:spPr>
                <a:xfrm>
                  <a:off x="304800" y="3962400"/>
                  <a:ext cx="1295400" cy="762000"/>
                </a:xfrm>
                <a:prstGeom prst="roundRect">
                  <a:avLst/>
                </a:prstGeom>
              </p:spPr>
              <p:style>
                <a:lnRef idx="0">
                  <a:schemeClr val="accent4"/>
                </a:lnRef>
                <a:fillRef idx="3">
                  <a:schemeClr val="accent4"/>
                </a:fillRef>
                <a:effectRef idx="3">
                  <a:schemeClr val="accent4"/>
                </a:effectRef>
                <a:fontRef idx="minor">
                  <a:schemeClr val="lt1"/>
                </a:fontRef>
              </p:style>
              <p:txBody>
                <a:bodyPr anchor="ctr">
                  <a:normAutofit/>
                </a:bodyPr>
                <a:lstStyle/>
                <a:p>
                  <a:pPr algn="ctr" defTabSz="914400">
                    <a:defRPr/>
                  </a:pPr>
                  <a:r>
                    <a:rPr lang="en-US" sz="1800">
                      <a:solidFill>
                        <a:srgbClr val="FCF4C6"/>
                      </a:solidFill>
                      <a:cs typeface="Calibri" charset="0"/>
                    </a:rPr>
                    <a:t>Particle Stepping</a:t>
                  </a:r>
                </a:p>
              </p:txBody>
            </p:sp>
            <p:sp>
              <p:nvSpPr>
                <p:cNvPr id="172" name="Rounded Rectangle 171"/>
                <p:cNvSpPr/>
                <p:nvPr/>
              </p:nvSpPr>
              <p:spPr>
                <a:xfrm>
                  <a:off x="2743200" y="2590800"/>
                  <a:ext cx="1295400" cy="762000"/>
                </a:xfrm>
                <a:prstGeom prst="roundRect">
                  <a:avLst/>
                </a:prstGeom>
              </p:spPr>
              <p:style>
                <a:lnRef idx="0">
                  <a:schemeClr val="accent4"/>
                </a:lnRef>
                <a:fillRef idx="3">
                  <a:schemeClr val="accent4"/>
                </a:fillRef>
                <a:effectRef idx="3">
                  <a:schemeClr val="accent4"/>
                </a:effectRef>
                <a:fontRef idx="minor">
                  <a:schemeClr val="lt1"/>
                </a:fontRef>
              </p:style>
              <p:txBody>
                <a:bodyPr anchor="ctr">
                  <a:normAutofit/>
                </a:bodyPr>
                <a:lstStyle/>
                <a:p>
                  <a:pPr algn="ctr" defTabSz="914400">
                    <a:defRPr/>
                  </a:pPr>
                  <a:r>
                    <a:rPr lang="en-US" sz="1800">
                      <a:solidFill>
                        <a:srgbClr val="FCF4C6"/>
                      </a:solidFill>
                      <a:cs typeface="Calibri" charset="0"/>
                    </a:rPr>
                    <a:t>“******.cc” file</a:t>
                  </a:r>
                </a:p>
              </p:txBody>
            </p:sp>
            <p:cxnSp>
              <p:nvCxnSpPr>
                <p:cNvPr id="173" name="Straight Arrow Connector 172"/>
                <p:cNvCxnSpPr>
                  <a:stCxn id="0" idx="3"/>
                  <a:endCxn id="0" idx="1"/>
                </p:cNvCxnSpPr>
                <p:nvPr/>
              </p:nvCxnSpPr>
              <p:spPr>
                <a:xfrm flipV="1">
                  <a:off x="1600757" y="2971981"/>
                  <a:ext cx="1142950" cy="13709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33" name="TextBox 62"/>
                <p:cNvSpPr>
                  <a:spLocks noChangeArrowheads="1"/>
                </p:cNvSpPr>
                <p:nvPr/>
              </p:nvSpPr>
              <p:spPr bwMode="auto">
                <a:xfrm>
                  <a:off x="3962400" y="2590800"/>
                  <a:ext cx="1066800" cy="343615"/>
                </a:xfrm>
                <a:prstGeom prst="roundRect">
                  <a:avLst>
                    <a:gd name="adj" fmla="val 16667"/>
                  </a:avLst>
                </a:prstGeom>
                <a:noFill/>
                <a:ln w="9525">
                  <a:noFill/>
                  <a:round/>
                  <a:headEnd/>
                  <a:tailEnd/>
                </a:ln>
              </p:spPr>
              <p:txBody>
                <a:bodyPr>
                  <a:spAutoFit/>
                </a:bodyPr>
                <a:lstStyle/>
                <a:p>
                  <a:pPr defTabSz="914400"/>
                  <a:r>
                    <a:rPr lang="en-US" sz="1800">
                      <a:solidFill>
                        <a:schemeClr val="bg1"/>
                      </a:solidFill>
                      <a:latin typeface="Calibri" charset="0"/>
                      <a:cs typeface="Calibri" charset="0"/>
                    </a:rPr>
                    <a:t>Compile</a:t>
                  </a:r>
                </a:p>
              </p:txBody>
            </p:sp>
            <p:sp>
              <p:nvSpPr>
                <p:cNvPr id="175" name="Rounded Rectangle 174"/>
                <p:cNvSpPr/>
                <p:nvPr/>
              </p:nvSpPr>
              <p:spPr>
                <a:xfrm>
                  <a:off x="7467600" y="4495800"/>
                  <a:ext cx="1295400" cy="7620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defTabSz="914400">
                    <a:defRPr/>
                  </a:pPr>
                  <a:r>
                    <a:rPr lang="en-US" sz="1800">
                      <a:solidFill>
                        <a:srgbClr val="FCF4C6"/>
                      </a:solidFill>
                      <a:cs typeface="Calibri" charset="0"/>
                    </a:rPr>
                    <a:t>Batch Mode</a:t>
                  </a:r>
                </a:p>
              </p:txBody>
            </p:sp>
            <p:cxnSp>
              <p:nvCxnSpPr>
                <p:cNvPr id="176" name="Elbow Connector 175"/>
                <p:cNvCxnSpPr>
                  <a:stCxn id="0" idx="3"/>
                  <a:endCxn id="0" idx="1"/>
                </p:cNvCxnSpPr>
                <p:nvPr/>
              </p:nvCxnSpPr>
              <p:spPr>
                <a:xfrm>
                  <a:off x="6400613" y="2971981"/>
                  <a:ext cx="1066931" cy="1904963"/>
                </a:xfrm>
                <a:prstGeom prst="bentConnector3">
                  <a:avLst>
                    <a:gd name="adj1" fmla="val 21042"/>
                  </a:avLst>
                </a:prstGeom>
                <a:ln>
                  <a:tailEnd type="arrow"/>
                </a:ln>
              </p:spPr>
              <p:style>
                <a:lnRef idx="1">
                  <a:schemeClr val="accent1"/>
                </a:lnRef>
                <a:fillRef idx="0">
                  <a:schemeClr val="accent1"/>
                </a:fillRef>
                <a:effectRef idx="0">
                  <a:schemeClr val="accent1"/>
                </a:effectRef>
                <a:fontRef idx="minor">
                  <a:schemeClr val="tx1"/>
                </a:fontRef>
              </p:style>
            </p:cxnSp>
            <p:sp>
              <p:nvSpPr>
                <p:cNvPr id="7238" name="TextBox 83"/>
                <p:cNvSpPr>
                  <a:spLocks noChangeArrowheads="1"/>
                </p:cNvSpPr>
                <p:nvPr/>
              </p:nvSpPr>
              <p:spPr bwMode="auto">
                <a:xfrm>
                  <a:off x="6553200" y="3581400"/>
                  <a:ext cx="1066800" cy="343615"/>
                </a:xfrm>
                <a:prstGeom prst="roundRect">
                  <a:avLst>
                    <a:gd name="adj" fmla="val 16667"/>
                  </a:avLst>
                </a:prstGeom>
                <a:noFill/>
                <a:ln w="9525">
                  <a:noFill/>
                  <a:round/>
                  <a:headEnd/>
                  <a:tailEnd/>
                </a:ln>
              </p:spPr>
              <p:txBody>
                <a:bodyPr>
                  <a:spAutoFit/>
                </a:bodyPr>
                <a:lstStyle/>
                <a:p>
                  <a:pPr defTabSz="914400"/>
                  <a:r>
                    <a:rPr lang="en-US" sz="1800">
                      <a:solidFill>
                        <a:schemeClr val="bg1"/>
                      </a:solidFill>
                      <a:latin typeface="Calibri" charset="0"/>
                      <a:cs typeface="Calibri" charset="0"/>
                    </a:rPr>
                    <a:t>Execute</a:t>
                  </a:r>
                </a:p>
              </p:txBody>
            </p:sp>
            <p:cxnSp>
              <p:nvCxnSpPr>
                <p:cNvPr id="178" name="Elbow Connector 84"/>
                <p:cNvCxnSpPr>
                  <a:stCxn id="0" idx="2"/>
                  <a:endCxn id="0" idx="3"/>
                </p:cNvCxnSpPr>
                <p:nvPr/>
              </p:nvCxnSpPr>
              <p:spPr>
                <a:xfrm rot="5400000">
                  <a:off x="2951987" y="5581255"/>
                  <a:ext cx="914436" cy="26673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Elbow Connector 85"/>
                <p:cNvCxnSpPr>
                  <a:stCxn id="0" idx="2"/>
                  <a:endCxn id="0" idx="1"/>
                </p:cNvCxnSpPr>
                <p:nvPr/>
              </p:nvCxnSpPr>
              <p:spPr>
                <a:xfrm rot="16200000" flipH="1">
                  <a:off x="3333414" y="5466560"/>
                  <a:ext cx="914436" cy="4961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80" name="Rounded Rectangle 179"/>
                <p:cNvSpPr/>
                <p:nvPr/>
              </p:nvSpPr>
              <p:spPr>
                <a:xfrm>
                  <a:off x="1676400" y="5791200"/>
                  <a:ext cx="1600200" cy="7620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defTabSz="914400">
                    <a:defRPr/>
                  </a:pPr>
                  <a:r>
                    <a:rPr lang="en-US" sz="1800">
                      <a:solidFill>
                        <a:srgbClr val="FCF4C6"/>
                      </a:solidFill>
                      <a:cs typeface="Calibri" charset="0"/>
                    </a:rPr>
                    <a:t>HepRep</a:t>
                  </a:r>
                </a:p>
              </p:txBody>
            </p:sp>
            <p:sp>
              <p:nvSpPr>
                <p:cNvPr id="181" name="Rounded Rectangle 180"/>
                <p:cNvSpPr/>
                <p:nvPr/>
              </p:nvSpPr>
              <p:spPr>
                <a:xfrm>
                  <a:off x="4038600" y="5791200"/>
                  <a:ext cx="1600200" cy="7620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defTabSz="914400">
                    <a:defRPr/>
                  </a:pPr>
                  <a:r>
                    <a:rPr lang="en-US" sz="1800">
                      <a:solidFill>
                        <a:srgbClr val="FCF4C6"/>
                      </a:solidFill>
                      <a:cs typeface="Calibri" charset="0"/>
                    </a:rPr>
                    <a:t>OpenGL</a:t>
                  </a:r>
                </a:p>
              </p:txBody>
            </p:sp>
            <p:sp>
              <p:nvSpPr>
                <p:cNvPr id="182" name="Rounded Rectangle 181"/>
                <p:cNvSpPr/>
                <p:nvPr/>
              </p:nvSpPr>
              <p:spPr>
                <a:xfrm>
                  <a:off x="6705600" y="5334000"/>
                  <a:ext cx="1295400" cy="7620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defTabSz="914400">
                    <a:defRPr/>
                  </a:pPr>
                  <a:r>
                    <a:rPr lang="en-US" sz="1800">
                      <a:solidFill>
                        <a:srgbClr val="FCF4C6"/>
                      </a:solidFill>
                      <a:cs typeface="Calibri" charset="0"/>
                    </a:rPr>
                    <a:t>File</a:t>
                  </a:r>
                </a:p>
              </p:txBody>
            </p:sp>
            <p:sp>
              <p:nvSpPr>
                <p:cNvPr id="183" name="Rounded Rectangle 182"/>
                <p:cNvSpPr/>
                <p:nvPr/>
              </p:nvSpPr>
              <p:spPr>
                <a:xfrm>
                  <a:off x="6705600" y="6096000"/>
                  <a:ext cx="1295400" cy="7620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defTabSz="914400">
                    <a:defRPr/>
                  </a:pPr>
                  <a:r>
                    <a:rPr lang="en-US" sz="1800">
                      <a:solidFill>
                        <a:srgbClr val="FCF4C6"/>
                      </a:solidFill>
                      <a:cs typeface="Calibri" charset="0"/>
                    </a:rPr>
                    <a:t>Screen</a:t>
                  </a:r>
                </a:p>
              </p:txBody>
            </p:sp>
            <p:sp>
              <p:nvSpPr>
                <p:cNvPr id="184" name="Rounded Rectangle 183"/>
                <p:cNvSpPr/>
                <p:nvPr/>
              </p:nvSpPr>
              <p:spPr>
                <a:xfrm>
                  <a:off x="152400" y="5257800"/>
                  <a:ext cx="1295400" cy="7620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defTabSz="914400">
                    <a:defRPr/>
                  </a:pPr>
                  <a:r>
                    <a:rPr lang="en-US" sz="1800">
                      <a:solidFill>
                        <a:srgbClr val="FCF4C6"/>
                      </a:solidFill>
                      <a:cs typeface="Calibri" charset="0"/>
                    </a:rPr>
                    <a:t>File</a:t>
                  </a:r>
                </a:p>
              </p:txBody>
            </p:sp>
            <p:cxnSp>
              <p:nvCxnSpPr>
                <p:cNvPr id="185" name="Straight Arrow Connector 184"/>
                <p:cNvCxnSpPr>
                  <a:stCxn id="0" idx="3"/>
                  <a:endCxn id="0" idx="1"/>
                </p:cNvCxnSpPr>
                <p:nvPr/>
              </p:nvCxnSpPr>
              <p:spPr>
                <a:xfrm flipV="1">
                  <a:off x="5639090" y="5715289"/>
                  <a:ext cx="1065598" cy="4565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a:stCxn id="0" idx="3"/>
                  <a:endCxn id="0" idx="1"/>
                </p:cNvCxnSpPr>
                <p:nvPr/>
              </p:nvCxnSpPr>
              <p:spPr>
                <a:xfrm>
                  <a:off x="5639090" y="6171839"/>
                  <a:ext cx="1065598" cy="3057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48" name="Rounded Rectangle 4"/>
              <p:cNvSpPr>
                <a:spLocks noChangeArrowheads="1"/>
              </p:cNvSpPr>
              <p:nvPr/>
            </p:nvSpPr>
            <p:spPr bwMode="auto">
              <a:xfrm>
                <a:off x="4636540" y="25679400"/>
                <a:ext cx="7067695" cy="1275051"/>
              </a:xfrm>
              <a:prstGeom prst="roundRect">
                <a:avLst>
                  <a:gd name="adj" fmla="val 16667"/>
                </a:avLst>
              </a:prstGeom>
              <a:gradFill rotWithShape="1">
                <a:gsLst>
                  <a:gs pos="0">
                    <a:srgbClr val="B4DFF0"/>
                  </a:gs>
                  <a:gs pos="35001">
                    <a:srgbClr val="CAE8F4"/>
                  </a:gs>
                  <a:gs pos="100000">
                    <a:srgbClr val="EAF6FB"/>
                  </a:gs>
                </a:gsLst>
                <a:lin ang="16200000" scaled="1"/>
              </a:gradFill>
              <a:ln w="9525">
                <a:solidFill>
                  <a:srgbClr val="6A9DAE"/>
                </a:solidFill>
                <a:round/>
                <a:headEnd/>
                <a:tailEnd/>
              </a:ln>
              <a:effectLst>
                <a:outerShdw blurRad="63500" dist="20000" dir="5400000" rotWithShape="0">
                  <a:srgbClr val="000000">
                    <a:alpha val="37999"/>
                  </a:srgbClr>
                </a:outerShdw>
              </a:effectLst>
            </p:spPr>
            <p:txBody>
              <a:bodyPr lIns="80010" tIns="80010" rIns="80010" bIns="80010" anchor="ctr"/>
              <a:lstStyle/>
              <a:p>
                <a:pPr algn="ctr" defTabSz="933450" fontAlgn="auto">
                  <a:lnSpc>
                    <a:spcPct val="90000"/>
                  </a:lnSpc>
                  <a:spcAft>
                    <a:spcPct val="35000"/>
                  </a:spcAft>
                  <a:defRPr/>
                </a:pPr>
                <a:r>
                  <a:rPr lang="en-US" sz="2100" b="1" i="1" dirty="0">
                    <a:solidFill>
                      <a:schemeClr val="bg1"/>
                    </a:solidFill>
                    <a:latin typeface="Calibri" pitchFamily="34" charset="0"/>
                    <a:cs typeface="Calibri" pitchFamily="34" charset="0"/>
                  </a:rPr>
                  <a:t>Program Flow Diagram for Generalized GEANT4 Simulation.  Only mandatory user-defined classes noted</a:t>
                </a:r>
              </a:p>
            </p:txBody>
          </p:sp>
        </p:grpSp>
        <p:pic>
          <p:nvPicPr>
            <p:cNvPr id="200" name="Picture 2"/>
            <p:cNvPicPr>
              <a:picLocks noChangeAspect="1" noChangeArrowheads="1"/>
            </p:cNvPicPr>
            <p:nvPr/>
          </p:nvPicPr>
          <p:blipFill>
            <a:blip r:embed="rId42" cstate="print"/>
            <a:srcRect/>
            <a:stretch>
              <a:fillRect/>
            </a:stretch>
          </p:blipFill>
          <p:spPr bwMode="auto">
            <a:xfrm>
              <a:off x="20345401" y="6400800"/>
              <a:ext cx="10192512" cy="555955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grpSp>
      <p:grpSp>
        <p:nvGrpSpPr>
          <p:cNvPr id="7176" name="Group 213"/>
          <p:cNvGrpSpPr>
            <a:grpSpLocks/>
          </p:cNvGrpSpPr>
          <p:nvPr/>
        </p:nvGrpSpPr>
        <p:grpSpPr bwMode="auto">
          <a:xfrm>
            <a:off x="533400" y="13411200"/>
            <a:ext cx="19126200" cy="11201400"/>
            <a:chOff x="533400" y="13411200"/>
            <a:chExt cx="19126200" cy="11201400"/>
          </a:xfrm>
        </p:grpSpPr>
        <p:sp>
          <p:nvSpPr>
            <p:cNvPr id="101" name="Rounded Rectangle 100"/>
            <p:cNvSpPr>
              <a:spLocks noChangeArrowheads="1"/>
            </p:cNvSpPr>
            <p:nvPr/>
          </p:nvSpPr>
          <p:spPr bwMode="auto">
            <a:xfrm>
              <a:off x="533400" y="14325600"/>
              <a:ext cx="19126200" cy="10287000"/>
            </a:xfrm>
            <a:prstGeom prst="roundRect">
              <a:avLst>
                <a:gd name="adj" fmla="val 16667"/>
              </a:avLst>
            </a:prstGeom>
            <a:gradFill rotWithShape="1">
              <a:gsLst>
                <a:gs pos="0">
                  <a:srgbClr val="FFF090"/>
                </a:gs>
                <a:gs pos="35001">
                  <a:srgbClr val="FFF3B2"/>
                </a:gs>
                <a:gs pos="100000">
                  <a:srgbClr val="FFFBE0"/>
                </a:gs>
              </a:gsLst>
              <a:lin ang="16200000" scaled="1"/>
            </a:gradFill>
            <a:ln w="9525">
              <a:solidFill>
                <a:srgbClr val="CCAE05"/>
              </a:solidFill>
              <a:round/>
              <a:headEnd/>
              <a:tailEnd/>
            </a:ln>
            <a:effectLst>
              <a:outerShdw blurRad="63500" dist="20000" dir="5400000" rotWithShape="0">
                <a:srgbClr val="000000">
                  <a:alpha val="37999"/>
                </a:srgbClr>
              </a:outerShdw>
            </a:effectLst>
          </p:spPr>
          <p:txBody>
            <a:bodyPr anchor="ctr"/>
            <a:lstStyle/>
            <a:p>
              <a:pPr algn="ctr" defTabSz="4389120" fontAlgn="auto">
                <a:spcBef>
                  <a:spcPts val="0"/>
                </a:spcBef>
                <a:spcAft>
                  <a:spcPts val="0"/>
                </a:spcAft>
                <a:defRPr/>
              </a:pPr>
              <a:endParaRPr lang="en-US" dirty="0">
                <a:solidFill>
                  <a:schemeClr val="dk1"/>
                </a:solidFill>
                <a:latin typeface="Calibri" pitchFamily="34" charset="0"/>
                <a:cs typeface="Calibri" pitchFamily="34" charset="0"/>
              </a:endParaRPr>
            </a:p>
          </p:txBody>
        </p:sp>
        <p:grpSp>
          <p:nvGrpSpPr>
            <p:cNvPr id="15" name="Group 111"/>
            <p:cNvGrpSpPr/>
            <p:nvPr/>
          </p:nvGrpSpPr>
          <p:grpSpPr>
            <a:xfrm>
              <a:off x="990601" y="14630400"/>
              <a:ext cx="7907118" cy="5943600"/>
              <a:chOff x="1752600" y="26898600"/>
              <a:chExt cx="4495799" cy="3429000"/>
            </a:xfrm>
            <a:effectLst>
              <a:reflection blurRad="6350" stA="52000" endA="300" endPos="35000" dir="5400000" sy="-100000" algn="bl" rotWithShape="0"/>
            </a:effectLst>
          </p:grpSpPr>
          <p:pic>
            <p:nvPicPr>
              <p:cNvPr id="113" name="Picture 112" descr="side.jpg"/>
              <p:cNvPicPr>
                <a:picLocks noChangeAspect="1"/>
              </p:cNvPicPr>
              <p:nvPr/>
            </p:nvPicPr>
            <p:blipFill>
              <a:blip r:embed="rId43" cstate="print"/>
              <a:srcRect l="38995" t="9555" r="37962" b="9663"/>
              <a:stretch>
                <a:fillRect/>
              </a:stretch>
            </p:blipFill>
            <p:spPr>
              <a:xfrm>
                <a:off x="4705785" y="26898600"/>
                <a:ext cx="1542614" cy="3429000"/>
              </a:xfrm>
              <a:prstGeom prst="roundRect">
                <a:avLst/>
              </a:prstGeom>
              <a:ln>
                <a:noFill/>
              </a:ln>
              <a:effectLst>
                <a:outerShdw blurRad="292100" dist="139700" dir="2700000" algn="tl" rotWithShape="0">
                  <a:srgbClr val="333333">
                    <a:alpha val="65000"/>
                  </a:srgbClr>
                </a:outerShdw>
              </a:effectLst>
            </p:spPr>
          </p:pic>
          <p:pic>
            <p:nvPicPr>
              <p:cNvPr id="114" name="Picture 113" descr="front2.jpg"/>
              <p:cNvPicPr>
                <a:picLocks noChangeAspect="1"/>
              </p:cNvPicPr>
              <p:nvPr/>
            </p:nvPicPr>
            <p:blipFill>
              <a:blip r:embed="rId44" cstate="print"/>
              <a:srcRect l="28510" t="11268" r="28726" b="16298"/>
              <a:stretch>
                <a:fillRect/>
              </a:stretch>
            </p:blipFill>
            <p:spPr>
              <a:xfrm>
                <a:off x="1752600" y="26898600"/>
                <a:ext cx="2971800" cy="3429000"/>
              </a:xfrm>
              <a:prstGeom prst="roundRect">
                <a:avLst/>
              </a:prstGeom>
              <a:ln>
                <a:noFill/>
              </a:ln>
              <a:effectLst>
                <a:outerShdw blurRad="292100" dist="139700" dir="2700000" algn="tl" rotWithShape="0">
                  <a:srgbClr val="333333">
                    <a:alpha val="65000"/>
                  </a:srgbClr>
                </a:outerShdw>
              </a:effectLst>
            </p:spPr>
          </p:pic>
        </p:grpSp>
        <p:graphicFrame>
          <p:nvGraphicFramePr>
            <p:cNvPr id="134" name="Diagram 133"/>
            <p:cNvGraphicFramePr/>
            <p:nvPr/>
          </p:nvGraphicFramePr>
          <p:xfrm>
            <a:off x="2286001" y="13411200"/>
            <a:ext cx="11007725" cy="833438"/>
          </p:xfrm>
          <a:graphic>
            <a:graphicData uri="http://schemas.openxmlformats.org/drawingml/2006/diagram">
              <dgm:relIds xmlns:dgm="http://schemas.openxmlformats.org/drawingml/2006/diagram" xmlns:r="http://schemas.openxmlformats.org/officeDocument/2006/relationships" r:dm="rId45" r:lo="rId46" r:qs="rId47" r:cs="rId48"/>
            </a:graphicData>
          </a:graphic>
        </p:graphicFrame>
        <p:sp>
          <p:nvSpPr>
            <p:cNvPr id="145" name="Rounded Rectangle 144"/>
            <p:cNvSpPr>
              <a:spLocks noChangeArrowheads="1"/>
            </p:cNvSpPr>
            <p:nvPr/>
          </p:nvSpPr>
          <p:spPr bwMode="auto">
            <a:xfrm>
              <a:off x="990600" y="20955000"/>
              <a:ext cx="9067800" cy="3124200"/>
            </a:xfrm>
            <a:prstGeom prst="roundRect">
              <a:avLst>
                <a:gd name="adj" fmla="val 16667"/>
              </a:avLst>
            </a:prstGeom>
            <a:gradFill rotWithShape="1">
              <a:gsLst>
                <a:gs pos="0">
                  <a:srgbClr val="B4DFF0"/>
                </a:gs>
                <a:gs pos="35001">
                  <a:srgbClr val="CAE8F4"/>
                </a:gs>
                <a:gs pos="100000">
                  <a:srgbClr val="EAF6FB"/>
                </a:gs>
              </a:gsLst>
              <a:lin ang="16200000" scaled="1"/>
            </a:gradFill>
            <a:ln w="9525">
              <a:solidFill>
                <a:srgbClr val="6A9DAE"/>
              </a:solidFill>
              <a:round/>
              <a:headEnd/>
              <a:tailEnd/>
            </a:ln>
            <a:effectLst>
              <a:outerShdw blurRad="63500" dist="20000" dir="5400000" rotWithShape="0">
                <a:srgbClr val="000000">
                  <a:alpha val="37999"/>
                </a:srgbClr>
              </a:outerShdw>
            </a:effectLst>
          </p:spPr>
          <p:txBody>
            <a:bodyPr anchor="ctr"/>
            <a:lstStyle/>
            <a:p>
              <a:pPr>
                <a:buFont typeface="Arial" charset="0"/>
                <a:buChar char="•"/>
                <a:defRPr/>
              </a:pPr>
              <a:r>
                <a:rPr lang="en-US" sz="2800">
                  <a:solidFill>
                    <a:schemeClr val="bg1"/>
                  </a:solidFill>
                  <a:latin typeface="Calibri" charset="0"/>
                </a:rPr>
                <a:t>HepRApp-rendered </a:t>
              </a:r>
              <a:r>
                <a:rPr lang="en-US" sz="2800">
                  <a:solidFill>
                    <a:schemeClr val="bg1"/>
                  </a:solidFill>
                  <a:latin typeface="Calibri" charset="0"/>
                  <a:cs typeface="Calibri" charset="0"/>
                </a:rPr>
                <a:t>model of thermal TRIGA irradiator facility</a:t>
              </a:r>
            </a:p>
            <a:p>
              <a:pPr>
                <a:buFont typeface="Arial" charset="0"/>
                <a:buChar char="•"/>
                <a:defRPr/>
              </a:pPr>
              <a:r>
                <a:rPr lang="en-US" sz="2800">
                  <a:solidFill>
                    <a:schemeClr val="bg1"/>
                  </a:solidFill>
                  <a:latin typeface="Calibri" charset="0"/>
                  <a:cs typeface="Calibri" charset="0"/>
                </a:rPr>
                <a:t>Air shaft nested at the center shaft of heavy water.  </a:t>
              </a:r>
            </a:p>
            <a:p>
              <a:pPr>
                <a:buFont typeface="Arial" charset="0"/>
                <a:buChar char="•"/>
                <a:defRPr/>
              </a:pPr>
              <a:r>
                <a:rPr lang="en-US" sz="2800">
                  <a:solidFill>
                    <a:schemeClr val="bg1"/>
                  </a:solidFill>
                  <a:latin typeface="Calibri" charset="0"/>
                  <a:cs typeface="Calibri" charset="0"/>
                </a:rPr>
                <a:t>Shafts embedded in aluminum trapezoidal prism filled with heavy water. </a:t>
              </a:r>
            </a:p>
            <a:p>
              <a:pPr>
                <a:buFont typeface="Arial" charset="0"/>
                <a:buChar char="•"/>
                <a:defRPr/>
              </a:pPr>
              <a:r>
                <a:rPr lang="en-US" sz="2800">
                  <a:solidFill>
                    <a:schemeClr val="bg1"/>
                  </a:solidFill>
                  <a:latin typeface="Calibri" charset="0"/>
                  <a:cs typeface="Calibri" charset="0"/>
                </a:rPr>
                <a:t>Sample is subjected to a planar flux of </a:t>
              </a:r>
              <a:br>
                <a:rPr lang="en-US" sz="2800">
                  <a:solidFill>
                    <a:schemeClr val="bg1"/>
                  </a:solidFill>
                  <a:latin typeface="Calibri" charset="0"/>
                  <a:cs typeface="Calibri" charset="0"/>
                </a:rPr>
              </a:br>
              <a:r>
                <a:rPr lang="en-US" sz="2800">
                  <a:solidFill>
                    <a:schemeClr val="bg1"/>
                  </a:solidFill>
                  <a:latin typeface="Calibri" charset="0"/>
                  <a:cs typeface="Calibri" charset="0"/>
                </a:rPr>
                <a:t>3.6 *10</a:t>
              </a:r>
              <a:r>
                <a:rPr lang="en-US" sz="2800" baseline="30000">
                  <a:solidFill>
                    <a:schemeClr val="bg1"/>
                  </a:solidFill>
                  <a:latin typeface="Calibri" charset="0"/>
                  <a:cs typeface="Calibri" charset="0"/>
                </a:rPr>
                <a:t>11</a:t>
              </a:r>
              <a:r>
                <a:rPr lang="en-US" sz="2800">
                  <a:solidFill>
                    <a:schemeClr val="bg1"/>
                  </a:solidFill>
                  <a:latin typeface="Calibri" charset="0"/>
                  <a:cs typeface="Calibri" charset="0"/>
                </a:rPr>
                <a:t> </a:t>
              </a:r>
              <a:r>
                <a:rPr lang="en-US" sz="2800" baseline="30000">
                  <a:solidFill>
                    <a:schemeClr val="bg1"/>
                  </a:solidFill>
                  <a:latin typeface="Calibri" charset="0"/>
                  <a:cs typeface="Calibri" charset="0"/>
                </a:rPr>
                <a:t>neutrons</a:t>
              </a:r>
              <a:r>
                <a:rPr lang="en-US" sz="2800">
                  <a:solidFill>
                    <a:schemeClr val="bg1"/>
                  </a:solidFill>
                  <a:latin typeface="Calibri" charset="0"/>
                  <a:cs typeface="Calibri" charset="0"/>
                </a:rPr>
                <a:t>/</a:t>
              </a:r>
              <a:r>
                <a:rPr lang="en-US" sz="2800" baseline="-25000">
                  <a:solidFill>
                    <a:schemeClr val="bg1"/>
                  </a:solidFill>
                  <a:latin typeface="Calibri" charset="0"/>
                  <a:cs typeface="Calibri" charset="0"/>
                </a:rPr>
                <a:t>cm^2*sec </a:t>
              </a:r>
              <a:endParaRPr lang="en-US" sz="2800">
                <a:solidFill>
                  <a:schemeClr val="bg1"/>
                </a:solidFill>
                <a:latin typeface="Calibri" charset="0"/>
              </a:endParaRPr>
            </a:p>
          </p:txBody>
        </p:sp>
        <p:pic>
          <p:nvPicPr>
            <p:cNvPr id="198" name="Picture 197" descr="det.jpg"/>
            <p:cNvPicPr>
              <a:picLocks noChangeAspect="1"/>
            </p:cNvPicPr>
            <p:nvPr/>
          </p:nvPicPr>
          <p:blipFill>
            <a:blip r:embed="rId50" cstate="print"/>
            <a:stretch>
              <a:fillRect/>
            </a:stretch>
          </p:blipFill>
          <p:spPr>
            <a:xfrm>
              <a:off x="10487430" y="14706600"/>
              <a:ext cx="8666943" cy="5943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01" name="Rounded Rectangle 200"/>
            <p:cNvSpPr>
              <a:spLocks noChangeArrowheads="1"/>
            </p:cNvSpPr>
            <p:nvPr/>
          </p:nvSpPr>
          <p:spPr bwMode="auto">
            <a:xfrm>
              <a:off x="10363200" y="20955000"/>
              <a:ext cx="8915400" cy="3124200"/>
            </a:xfrm>
            <a:prstGeom prst="roundRect">
              <a:avLst>
                <a:gd name="adj" fmla="val 16667"/>
              </a:avLst>
            </a:prstGeom>
            <a:gradFill rotWithShape="1">
              <a:gsLst>
                <a:gs pos="0">
                  <a:srgbClr val="B4DFF0"/>
                </a:gs>
                <a:gs pos="35001">
                  <a:srgbClr val="CAE8F4"/>
                </a:gs>
                <a:gs pos="100000">
                  <a:srgbClr val="EAF6FB"/>
                </a:gs>
              </a:gsLst>
              <a:lin ang="16200000" scaled="1"/>
            </a:gradFill>
            <a:ln w="9525">
              <a:solidFill>
                <a:srgbClr val="6A9DAE"/>
              </a:solidFill>
              <a:round/>
              <a:headEnd/>
              <a:tailEnd/>
            </a:ln>
            <a:effectLst>
              <a:outerShdw blurRad="63500" dist="20000" dir="5400000" rotWithShape="0">
                <a:srgbClr val="000000">
                  <a:alpha val="37999"/>
                </a:srgbClr>
              </a:outerShdw>
            </a:effectLst>
          </p:spPr>
          <p:txBody>
            <a:bodyPr anchor="ctr"/>
            <a:lstStyle/>
            <a:p>
              <a:pPr>
                <a:buFont typeface="Arial" charset="0"/>
                <a:buChar char="•"/>
                <a:defRPr/>
              </a:pPr>
              <a:r>
                <a:rPr lang="en-US" sz="2300">
                  <a:solidFill>
                    <a:srgbClr val="B50000"/>
                  </a:solidFill>
                  <a:latin typeface="Calibri" charset="0"/>
                </a:rPr>
                <a:t>HepRApp-rendered </a:t>
              </a:r>
              <a:r>
                <a:rPr lang="en-US" sz="2300">
                  <a:solidFill>
                    <a:schemeClr val="bg1"/>
                  </a:solidFill>
                  <a:latin typeface="Calibri" charset="0"/>
                  <a:cs typeface="Calibri" charset="0"/>
                </a:rPr>
                <a:t>model of central TRIGA irradiator facility</a:t>
              </a:r>
            </a:p>
            <a:p>
              <a:pPr>
                <a:buFont typeface="Arial" charset="0"/>
                <a:buChar char="•"/>
                <a:defRPr/>
              </a:pPr>
              <a:r>
                <a:rPr lang="en-US" sz="2300">
                  <a:solidFill>
                    <a:schemeClr val="bg1"/>
                  </a:solidFill>
                  <a:latin typeface="Calibri" charset="0"/>
                  <a:cs typeface="Calibri" charset="0"/>
                </a:rPr>
                <a:t>1”-diameter, 5”-tall aluminum cylinder in the center of aluminum air shaft</a:t>
              </a:r>
            </a:p>
            <a:p>
              <a:pPr>
                <a:buFont typeface="Arial" charset="0"/>
                <a:buChar char="•"/>
                <a:defRPr/>
              </a:pPr>
              <a:r>
                <a:rPr lang="en-US" sz="2300">
                  <a:solidFill>
                    <a:schemeClr val="bg1"/>
                  </a:solidFill>
                  <a:latin typeface="Calibri" charset="0"/>
                  <a:cs typeface="Calibri" charset="0"/>
                </a:rPr>
                <a:t>Subjected to a homogeneous cylindrical flux of </a:t>
              </a:r>
              <a:br>
                <a:rPr lang="en-US" sz="2300">
                  <a:solidFill>
                    <a:schemeClr val="bg1"/>
                  </a:solidFill>
                  <a:latin typeface="Calibri" charset="0"/>
                  <a:cs typeface="Calibri" charset="0"/>
                </a:rPr>
              </a:br>
              <a:r>
                <a:rPr lang="en-US" sz="2300">
                  <a:solidFill>
                    <a:schemeClr val="bg1"/>
                  </a:solidFill>
                  <a:latin typeface="Calibri" charset="0"/>
                  <a:cs typeface="Calibri" charset="0"/>
                </a:rPr>
                <a:t>3.9 *10</a:t>
              </a:r>
              <a:r>
                <a:rPr lang="en-US" sz="2300" baseline="30000">
                  <a:solidFill>
                    <a:schemeClr val="bg1"/>
                  </a:solidFill>
                  <a:latin typeface="Calibri" charset="0"/>
                  <a:cs typeface="Calibri" charset="0"/>
                </a:rPr>
                <a:t>12</a:t>
              </a:r>
              <a:r>
                <a:rPr lang="en-US" sz="2300">
                  <a:solidFill>
                    <a:schemeClr val="bg1"/>
                  </a:solidFill>
                  <a:latin typeface="Calibri" charset="0"/>
                  <a:cs typeface="Calibri" charset="0"/>
                </a:rPr>
                <a:t>  </a:t>
              </a:r>
              <a:r>
                <a:rPr lang="en-US" sz="2300" baseline="30000">
                  <a:solidFill>
                    <a:schemeClr val="bg1"/>
                  </a:solidFill>
                  <a:latin typeface="Calibri" charset="0"/>
                  <a:cs typeface="Calibri" charset="0"/>
                </a:rPr>
                <a:t>neutrons</a:t>
              </a:r>
              <a:r>
                <a:rPr lang="en-US" sz="2300">
                  <a:solidFill>
                    <a:schemeClr val="bg1"/>
                  </a:solidFill>
                  <a:latin typeface="Calibri" charset="0"/>
                  <a:cs typeface="Calibri" charset="0"/>
                </a:rPr>
                <a:t> /</a:t>
              </a:r>
              <a:r>
                <a:rPr lang="en-US" sz="2300" baseline="-25000">
                  <a:solidFill>
                    <a:schemeClr val="bg1"/>
                  </a:solidFill>
                  <a:latin typeface="Calibri" charset="0"/>
                  <a:cs typeface="Calibri" charset="0"/>
                </a:rPr>
                <a:t>cm^2*sec</a:t>
              </a:r>
              <a:r>
                <a:rPr lang="en-US" sz="2300">
                  <a:solidFill>
                    <a:schemeClr val="bg1"/>
                  </a:solidFill>
                  <a:latin typeface="Calibri" charset="0"/>
                  <a:cs typeface="Calibri" charset="0"/>
                </a:rPr>
                <a:t>. </a:t>
              </a:r>
            </a:p>
            <a:p>
              <a:pPr>
                <a:buFont typeface="Arial" charset="0"/>
                <a:buChar char="•"/>
                <a:defRPr/>
              </a:pPr>
              <a:r>
                <a:rPr lang="en-US" sz="2300">
                  <a:solidFill>
                    <a:schemeClr val="bg1"/>
                  </a:solidFill>
                  <a:latin typeface="Calibri" charset="0"/>
                  <a:cs typeface="Calibri" charset="0"/>
                </a:rPr>
                <a:t>MCNP5 used to simulate geometry, to calculate neutron flux-per-source-particle, to calculate the number of neutrons necessary to be generated in order to simulate a desired flux.</a:t>
              </a:r>
            </a:p>
            <a:p>
              <a:pPr>
                <a:buFont typeface="Arial" charset="0"/>
                <a:buChar char="•"/>
                <a:defRPr/>
              </a:pPr>
              <a:r>
                <a:rPr lang="en-US" sz="2300">
                  <a:solidFill>
                    <a:schemeClr val="bg1"/>
                  </a:solidFill>
                  <a:latin typeface="Calibri" charset="0"/>
                  <a:cs typeface="Calibri" charset="0"/>
                </a:rPr>
                <a:t>Same concentric tube detector assembly for thermal model shown </a:t>
              </a:r>
              <a:endParaRPr lang="en-US" sz="2300">
                <a:solidFill>
                  <a:srgbClr val="B50000"/>
                </a:solidFill>
                <a:latin typeface="Calibri" charset="0"/>
              </a:endParaRPr>
            </a:p>
          </p:txBody>
        </p:sp>
      </p:grpSp>
      <p:sp>
        <p:nvSpPr>
          <p:cNvPr id="202" name="Rounded Rectangle 201"/>
          <p:cNvSpPr>
            <a:spLocks noChangeArrowheads="1"/>
          </p:cNvSpPr>
          <p:nvPr/>
        </p:nvSpPr>
        <p:spPr bwMode="auto">
          <a:xfrm>
            <a:off x="41910000" y="6400800"/>
            <a:ext cx="8915400" cy="25374600"/>
          </a:xfrm>
          <a:prstGeom prst="roundRect">
            <a:avLst>
              <a:gd name="adj" fmla="val 16667"/>
            </a:avLst>
          </a:prstGeom>
          <a:gradFill rotWithShape="1">
            <a:gsLst>
              <a:gs pos="0">
                <a:srgbClr val="FFF090"/>
              </a:gs>
              <a:gs pos="35001">
                <a:srgbClr val="FFF3B2"/>
              </a:gs>
              <a:gs pos="100000">
                <a:srgbClr val="FFFBE0"/>
              </a:gs>
            </a:gsLst>
            <a:lin ang="16200000" scaled="1"/>
          </a:gradFill>
          <a:ln w="9525">
            <a:solidFill>
              <a:srgbClr val="CCAE05"/>
            </a:solidFill>
            <a:round/>
            <a:headEnd/>
            <a:tailEnd/>
          </a:ln>
          <a:effectLst>
            <a:outerShdw blurRad="63500" dist="20000" dir="5400000" rotWithShape="0">
              <a:srgbClr val="000000">
                <a:alpha val="37999"/>
              </a:srgbClr>
            </a:outerShdw>
          </a:effectLst>
        </p:spPr>
        <p:txBody>
          <a:bodyPr anchor="ctr"/>
          <a:lstStyle/>
          <a:p>
            <a:pPr algn="ctr" defTabSz="4389120" fontAlgn="auto">
              <a:spcBef>
                <a:spcPts val="0"/>
              </a:spcBef>
              <a:spcAft>
                <a:spcPts val="0"/>
              </a:spcAft>
              <a:defRPr/>
            </a:pPr>
            <a:endParaRPr lang="en-US" dirty="0">
              <a:solidFill>
                <a:schemeClr val="dk1"/>
              </a:solidFill>
              <a:latin typeface="Calibri" pitchFamily="34" charset="0"/>
              <a:cs typeface="Calibri" pitchFamily="34" charset="0"/>
            </a:endParaRPr>
          </a:p>
        </p:txBody>
      </p:sp>
      <p:graphicFrame>
        <p:nvGraphicFramePr>
          <p:cNvPr id="206" name="Diagram 205"/>
          <p:cNvGraphicFramePr/>
          <p:nvPr/>
        </p:nvGraphicFramePr>
        <p:xfrm>
          <a:off x="43129200" y="5486400"/>
          <a:ext cx="6477000" cy="838200"/>
        </p:xfrm>
        <a:graphic>
          <a:graphicData uri="http://schemas.openxmlformats.org/drawingml/2006/diagram">
            <dgm:relIds xmlns:dgm="http://schemas.openxmlformats.org/drawingml/2006/diagram" xmlns:r="http://schemas.openxmlformats.org/officeDocument/2006/relationships" r:dm="rId51" r:lo="rId52" r:qs="rId53" r:cs="rId54"/>
          </a:graphicData>
        </a:graphic>
      </p:graphicFrame>
      <p:grpSp>
        <p:nvGrpSpPr>
          <p:cNvPr id="7179" name="Group 219"/>
          <p:cNvGrpSpPr>
            <a:grpSpLocks/>
          </p:cNvGrpSpPr>
          <p:nvPr/>
        </p:nvGrpSpPr>
        <p:grpSpPr bwMode="auto">
          <a:xfrm>
            <a:off x="42367200" y="7086600"/>
            <a:ext cx="7894638" cy="8382000"/>
            <a:chOff x="42367201" y="7086600"/>
            <a:chExt cx="7894319" cy="8382000"/>
          </a:xfrm>
        </p:grpSpPr>
        <p:pic>
          <p:nvPicPr>
            <p:cNvPr id="217" name="Picture 216" descr="top.emf"/>
            <p:cNvPicPr>
              <a:picLocks noChangeAspect="1"/>
            </p:cNvPicPr>
            <p:nvPr/>
          </p:nvPicPr>
          <p:blipFill>
            <a:blip r:embed="rId56" cstate="print"/>
            <a:srcRect l="2537" t="4298" r="1989" b="4009"/>
            <a:stretch>
              <a:fillRect/>
            </a:stretch>
          </p:blipFill>
          <p:spPr>
            <a:xfrm>
              <a:off x="42443400" y="7086600"/>
              <a:ext cx="7818120" cy="52120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07" name="Rounded Rectangle 206"/>
            <p:cNvSpPr>
              <a:spLocks noChangeArrowheads="1"/>
            </p:cNvSpPr>
            <p:nvPr/>
          </p:nvSpPr>
          <p:spPr bwMode="auto">
            <a:xfrm>
              <a:off x="42367201" y="12573000"/>
              <a:ext cx="7848283" cy="2895600"/>
            </a:xfrm>
            <a:prstGeom prst="roundRect">
              <a:avLst>
                <a:gd name="adj" fmla="val 16667"/>
              </a:avLst>
            </a:prstGeom>
            <a:gradFill rotWithShape="1">
              <a:gsLst>
                <a:gs pos="0">
                  <a:srgbClr val="B4DFF0"/>
                </a:gs>
                <a:gs pos="35001">
                  <a:srgbClr val="CAE8F4"/>
                </a:gs>
                <a:gs pos="100000">
                  <a:srgbClr val="EAF6FB"/>
                </a:gs>
              </a:gsLst>
              <a:lin ang="16200000" scaled="1"/>
            </a:gradFill>
            <a:ln w="9525">
              <a:solidFill>
                <a:srgbClr val="6A9DAE"/>
              </a:solidFill>
              <a:round/>
              <a:headEnd/>
              <a:tailEnd/>
            </a:ln>
            <a:effectLst>
              <a:outerShdw blurRad="63500" dist="20000" dir="5400000" rotWithShape="0">
                <a:srgbClr val="000000">
                  <a:alpha val="37999"/>
                </a:srgbClr>
              </a:outerShdw>
            </a:effectLst>
          </p:spPr>
          <p:txBody>
            <a:bodyPr anchor="ctr"/>
            <a:lstStyle/>
            <a:p>
              <a:pPr>
                <a:defRPr/>
              </a:pPr>
              <a:r>
                <a:rPr lang="en-US" sz="2800" dirty="0" err="1">
                  <a:solidFill>
                    <a:srgbClr val="B50000"/>
                  </a:solidFill>
                  <a:latin typeface="Calibri" charset="0"/>
                </a:rPr>
                <a:t>HepRApp</a:t>
              </a:r>
              <a:r>
                <a:rPr lang="en-US" sz="2800" dirty="0">
                  <a:solidFill>
                    <a:srgbClr val="B50000"/>
                  </a:solidFill>
                  <a:latin typeface="Calibri" charset="0"/>
                </a:rPr>
                <a:t> rendered model of GEANT4 neutron source.  Innermost shell (white) is paraffin shell, next outer shell (yellow) is lead shell, next outer shell (purple) is sensitive gamma and neutron detector. The neutron source is approximated as a point source.</a:t>
              </a:r>
            </a:p>
          </p:txBody>
        </p:sp>
      </p:grpSp>
      <p:graphicFrame>
        <p:nvGraphicFramePr>
          <p:cNvPr id="219" name="Table 218"/>
          <p:cNvGraphicFramePr>
            <a:graphicFrameLocks noGrp="1"/>
          </p:cNvGraphicFramePr>
          <p:nvPr/>
        </p:nvGraphicFramePr>
        <p:xfrm>
          <a:off x="42214800" y="27127200"/>
          <a:ext cx="8283381" cy="3352800"/>
        </p:xfrm>
        <a:graphic>
          <a:graphicData uri="http://schemas.openxmlformats.org/drawingml/2006/table">
            <a:tbl>
              <a:tblPr>
                <a:tableStyleId>{3C2FFA5D-87B4-456A-9821-1D502468CF0F}</a:tableStyleId>
              </a:tblPr>
              <a:tblGrid>
                <a:gridCol w="2094467"/>
                <a:gridCol w="2094467"/>
                <a:gridCol w="1811005"/>
                <a:gridCol w="2283442"/>
              </a:tblGrid>
              <a:tr h="887763">
                <a:tc>
                  <a:txBody>
                    <a:bodyPr/>
                    <a:lstStyle/>
                    <a:p>
                      <a:pPr marL="0" marR="0" algn="ctr">
                        <a:lnSpc>
                          <a:spcPct val="115000"/>
                        </a:lnSpc>
                        <a:spcBef>
                          <a:spcPts val="0"/>
                        </a:spcBef>
                        <a:spcAft>
                          <a:spcPts val="0"/>
                        </a:spcAft>
                      </a:pPr>
                      <a:r>
                        <a:rPr lang="en-US" sz="2000" dirty="0"/>
                        <a:t>Neutron Flux</a:t>
                      </a:r>
                    </a:p>
                    <a:p>
                      <a:pPr marL="0" marR="0" algn="ctr">
                        <a:lnSpc>
                          <a:spcPct val="115000"/>
                        </a:lnSpc>
                        <a:spcBef>
                          <a:spcPts val="0"/>
                        </a:spcBef>
                        <a:spcAft>
                          <a:spcPts val="0"/>
                        </a:spcAft>
                      </a:pPr>
                      <a:r>
                        <a:rPr lang="en-US" sz="2000" dirty="0" smtClean="0"/>
                        <a:t>(</a:t>
                      </a:r>
                      <a:r>
                        <a:rPr lang="en-US" sz="2000" baseline="30000" dirty="0" smtClean="0">
                          <a:solidFill>
                            <a:schemeClr val="bg1"/>
                          </a:solidFill>
                          <a:latin typeface="Calibri" pitchFamily="34" charset="0"/>
                          <a:cs typeface="Calibri" pitchFamily="34" charset="0"/>
                        </a:rPr>
                        <a:t>neutrons</a:t>
                      </a:r>
                      <a:r>
                        <a:rPr lang="en-US" sz="2000" dirty="0" smtClean="0">
                          <a:solidFill>
                            <a:schemeClr val="bg1"/>
                          </a:solidFill>
                          <a:latin typeface="Calibri" pitchFamily="34" charset="0"/>
                          <a:cs typeface="Calibri" pitchFamily="34" charset="0"/>
                        </a:rPr>
                        <a:t> /</a:t>
                      </a:r>
                      <a:r>
                        <a:rPr lang="en-US" sz="2000" baseline="-25000" dirty="0" smtClean="0">
                          <a:solidFill>
                            <a:schemeClr val="bg1"/>
                          </a:solidFill>
                          <a:latin typeface="Calibri" pitchFamily="34" charset="0"/>
                          <a:cs typeface="Calibri" pitchFamily="34" charset="0"/>
                        </a:rPr>
                        <a:t>cm^2*sec</a:t>
                      </a:r>
                      <a:r>
                        <a:rPr lang="en-US" sz="2000" dirty="0" smtClean="0"/>
                        <a:t>)</a:t>
                      </a:r>
                      <a:endParaRPr lang="en-US" sz="2000" dirty="0">
                        <a:solidFill>
                          <a:srgbClr val="000000"/>
                        </a:solidFill>
                        <a:latin typeface="Calibri"/>
                        <a:ea typeface="Calibri"/>
                        <a:cs typeface="Times New Roman"/>
                      </a:endParaRPr>
                    </a:p>
                  </a:txBody>
                  <a:tcPr marL="88750" marR="88750" marT="0" marB="0"/>
                </a:tc>
                <a:tc>
                  <a:txBody>
                    <a:bodyPr/>
                    <a:lstStyle/>
                    <a:p>
                      <a:pPr marL="0" marR="0" algn="ctr">
                        <a:lnSpc>
                          <a:spcPct val="115000"/>
                        </a:lnSpc>
                        <a:spcBef>
                          <a:spcPts val="0"/>
                        </a:spcBef>
                        <a:spcAft>
                          <a:spcPts val="0"/>
                        </a:spcAft>
                      </a:pPr>
                      <a:r>
                        <a:rPr lang="en-US" sz="2000" dirty="0"/>
                        <a:t>Thickness of Paraffin Shell (cm)</a:t>
                      </a:r>
                      <a:endParaRPr lang="en-US" sz="2000" dirty="0">
                        <a:solidFill>
                          <a:srgbClr val="000000"/>
                        </a:solidFill>
                        <a:latin typeface="Calibri"/>
                        <a:ea typeface="Calibri"/>
                        <a:cs typeface="Times New Roman"/>
                      </a:endParaRPr>
                    </a:p>
                  </a:txBody>
                  <a:tcPr marL="88750" marR="88750" marT="0" marB="0"/>
                </a:tc>
                <a:tc>
                  <a:txBody>
                    <a:bodyPr/>
                    <a:lstStyle/>
                    <a:p>
                      <a:pPr marL="0" marR="0" algn="ctr">
                        <a:lnSpc>
                          <a:spcPct val="115000"/>
                        </a:lnSpc>
                        <a:spcBef>
                          <a:spcPts val="0"/>
                        </a:spcBef>
                        <a:spcAft>
                          <a:spcPts val="0"/>
                        </a:spcAft>
                      </a:pPr>
                      <a:r>
                        <a:rPr lang="en-US" sz="2000" dirty="0"/>
                        <a:t>Thickness of Lead Shell (cm)</a:t>
                      </a:r>
                      <a:endParaRPr lang="en-US" sz="2000" dirty="0">
                        <a:solidFill>
                          <a:srgbClr val="000000"/>
                        </a:solidFill>
                        <a:latin typeface="Calibri"/>
                        <a:ea typeface="Calibri"/>
                        <a:cs typeface="Times New Roman"/>
                      </a:endParaRPr>
                    </a:p>
                  </a:txBody>
                  <a:tcPr marL="88750" marR="88750" marT="0" marB="0"/>
                </a:tc>
                <a:tc>
                  <a:txBody>
                    <a:bodyPr/>
                    <a:lstStyle/>
                    <a:p>
                      <a:pPr marL="0" marR="0" algn="ctr">
                        <a:lnSpc>
                          <a:spcPct val="115000"/>
                        </a:lnSpc>
                        <a:spcBef>
                          <a:spcPts val="0"/>
                        </a:spcBef>
                        <a:spcAft>
                          <a:spcPts val="0"/>
                        </a:spcAft>
                      </a:pPr>
                      <a:r>
                        <a:rPr lang="en-US" sz="2000" dirty="0"/>
                        <a:t>Absorbed dose at 30 cm </a:t>
                      </a:r>
                      <a:r>
                        <a:rPr lang="en-US" sz="2000" dirty="0" smtClean="0"/>
                        <a:t>(</a:t>
                      </a:r>
                      <a:r>
                        <a:rPr lang="en-US" sz="2000" baseline="30000" dirty="0" err="1" smtClean="0"/>
                        <a:t>mrem</a:t>
                      </a:r>
                      <a:r>
                        <a:rPr lang="en-US" sz="2000" dirty="0" smtClean="0"/>
                        <a:t>/</a:t>
                      </a:r>
                      <a:r>
                        <a:rPr lang="en-US" sz="2000" baseline="-25000" dirty="0" smtClean="0"/>
                        <a:t>hr</a:t>
                      </a:r>
                      <a:r>
                        <a:rPr lang="en-US" sz="2000" dirty="0" smtClean="0"/>
                        <a:t>)</a:t>
                      </a:r>
                      <a:endParaRPr lang="en-US" sz="2000" dirty="0">
                        <a:solidFill>
                          <a:srgbClr val="000000"/>
                        </a:solidFill>
                        <a:latin typeface="Calibri"/>
                        <a:ea typeface="Calibri"/>
                        <a:cs typeface="Times New Roman"/>
                      </a:endParaRPr>
                    </a:p>
                  </a:txBody>
                  <a:tcPr marL="88750" marR="88750" marT="0" marB="0"/>
                </a:tc>
              </a:tr>
              <a:tr h="821679">
                <a:tc>
                  <a:txBody>
                    <a:bodyPr/>
                    <a:lstStyle/>
                    <a:p>
                      <a:pPr marL="0" marR="0" algn="ctr">
                        <a:lnSpc>
                          <a:spcPct val="115000"/>
                        </a:lnSpc>
                        <a:spcBef>
                          <a:spcPts val="0"/>
                        </a:spcBef>
                        <a:spcAft>
                          <a:spcPts val="0"/>
                        </a:spcAft>
                      </a:pPr>
                      <a:r>
                        <a:rPr lang="en-US" sz="2000"/>
                        <a:t>6.700 · 10</a:t>
                      </a:r>
                      <a:r>
                        <a:rPr lang="en-US" sz="2000" baseline="30000"/>
                        <a:t>6 </a:t>
                      </a:r>
                      <a:endParaRPr lang="en-US" sz="2000">
                        <a:solidFill>
                          <a:srgbClr val="000000"/>
                        </a:solidFill>
                        <a:latin typeface="Calibri"/>
                        <a:ea typeface="Calibri"/>
                        <a:cs typeface="Times New Roman"/>
                      </a:endParaRPr>
                    </a:p>
                  </a:txBody>
                  <a:tcPr marL="88750" marR="88750" marT="0" marB="0"/>
                </a:tc>
                <a:tc>
                  <a:txBody>
                    <a:bodyPr/>
                    <a:lstStyle/>
                    <a:p>
                      <a:pPr marL="0" marR="0" algn="ctr">
                        <a:lnSpc>
                          <a:spcPct val="115000"/>
                        </a:lnSpc>
                        <a:spcBef>
                          <a:spcPts val="0"/>
                        </a:spcBef>
                        <a:spcAft>
                          <a:spcPts val="0"/>
                        </a:spcAft>
                      </a:pPr>
                      <a:r>
                        <a:rPr lang="en-US" sz="2000"/>
                        <a:t>15</a:t>
                      </a:r>
                      <a:endParaRPr lang="en-US" sz="2000">
                        <a:solidFill>
                          <a:srgbClr val="000000"/>
                        </a:solidFill>
                        <a:latin typeface="Calibri"/>
                        <a:ea typeface="Calibri"/>
                        <a:cs typeface="Times New Roman"/>
                      </a:endParaRPr>
                    </a:p>
                  </a:txBody>
                  <a:tcPr marL="88750" marR="88750" marT="0" marB="0"/>
                </a:tc>
                <a:tc>
                  <a:txBody>
                    <a:bodyPr/>
                    <a:lstStyle/>
                    <a:p>
                      <a:pPr marL="0" marR="0" algn="ctr">
                        <a:lnSpc>
                          <a:spcPct val="115000"/>
                        </a:lnSpc>
                        <a:spcBef>
                          <a:spcPts val="0"/>
                        </a:spcBef>
                        <a:spcAft>
                          <a:spcPts val="0"/>
                        </a:spcAft>
                      </a:pPr>
                      <a:r>
                        <a:rPr lang="en-US" sz="2000"/>
                        <a:t>15</a:t>
                      </a:r>
                      <a:endParaRPr lang="en-US" sz="2000">
                        <a:solidFill>
                          <a:srgbClr val="000000"/>
                        </a:solidFill>
                        <a:latin typeface="Calibri"/>
                        <a:ea typeface="Calibri"/>
                        <a:cs typeface="Times New Roman"/>
                      </a:endParaRPr>
                    </a:p>
                  </a:txBody>
                  <a:tcPr marL="88750" marR="88750" marT="0" marB="0"/>
                </a:tc>
                <a:tc>
                  <a:txBody>
                    <a:bodyPr/>
                    <a:lstStyle/>
                    <a:p>
                      <a:pPr marL="0" marR="0" algn="ctr">
                        <a:lnSpc>
                          <a:spcPct val="115000"/>
                        </a:lnSpc>
                        <a:spcBef>
                          <a:spcPts val="0"/>
                        </a:spcBef>
                        <a:spcAft>
                          <a:spcPts val="0"/>
                        </a:spcAft>
                      </a:pPr>
                      <a:r>
                        <a:rPr lang="en-US" sz="2000"/>
                        <a:t>0.00183</a:t>
                      </a:r>
                      <a:endParaRPr lang="en-US" sz="2000">
                        <a:solidFill>
                          <a:srgbClr val="000000"/>
                        </a:solidFill>
                        <a:latin typeface="Calibri"/>
                        <a:ea typeface="Calibri"/>
                        <a:cs typeface="Times New Roman"/>
                      </a:endParaRPr>
                    </a:p>
                  </a:txBody>
                  <a:tcPr marL="88750" marR="88750" marT="0" marB="0"/>
                </a:tc>
              </a:tr>
              <a:tr h="821679">
                <a:tc>
                  <a:txBody>
                    <a:bodyPr/>
                    <a:lstStyle/>
                    <a:p>
                      <a:pPr marL="0" marR="0" algn="ctr">
                        <a:lnSpc>
                          <a:spcPct val="115000"/>
                        </a:lnSpc>
                        <a:spcBef>
                          <a:spcPts val="0"/>
                        </a:spcBef>
                        <a:spcAft>
                          <a:spcPts val="0"/>
                        </a:spcAft>
                      </a:pPr>
                      <a:r>
                        <a:rPr lang="en-US" sz="2000"/>
                        <a:t>3.350 · 10</a:t>
                      </a:r>
                      <a:r>
                        <a:rPr lang="en-US" sz="2000" baseline="30000"/>
                        <a:t>6 </a:t>
                      </a:r>
                      <a:endParaRPr lang="en-US" sz="2000">
                        <a:solidFill>
                          <a:srgbClr val="000000"/>
                        </a:solidFill>
                        <a:latin typeface="Calibri"/>
                        <a:ea typeface="Calibri"/>
                        <a:cs typeface="Times New Roman"/>
                      </a:endParaRPr>
                    </a:p>
                  </a:txBody>
                  <a:tcPr marL="88750" marR="88750" marT="0" marB="0"/>
                </a:tc>
                <a:tc>
                  <a:txBody>
                    <a:bodyPr/>
                    <a:lstStyle/>
                    <a:p>
                      <a:pPr marL="0" marR="0" algn="ctr">
                        <a:lnSpc>
                          <a:spcPct val="115000"/>
                        </a:lnSpc>
                        <a:spcBef>
                          <a:spcPts val="0"/>
                        </a:spcBef>
                        <a:spcAft>
                          <a:spcPts val="0"/>
                        </a:spcAft>
                      </a:pPr>
                      <a:r>
                        <a:rPr lang="en-US" sz="2000"/>
                        <a:t>15</a:t>
                      </a:r>
                      <a:endParaRPr lang="en-US" sz="2000">
                        <a:solidFill>
                          <a:srgbClr val="000000"/>
                        </a:solidFill>
                        <a:latin typeface="Calibri"/>
                        <a:ea typeface="Calibri"/>
                        <a:cs typeface="Times New Roman"/>
                      </a:endParaRPr>
                    </a:p>
                  </a:txBody>
                  <a:tcPr marL="88750" marR="88750" marT="0" marB="0"/>
                </a:tc>
                <a:tc>
                  <a:txBody>
                    <a:bodyPr/>
                    <a:lstStyle/>
                    <a:p>
                      <a:pPr marL="0" marR="0" algn="ctr">
                        <a:lnSpc>
                          <a:spcPct val="115000"/>
                        </a:lnSpc>
                        <a:spcBef>
                          <a:spcPts val="0"/>
                        </a:spcBef>
                        <a:spcAft>
                          <a:spcPts val="0"/>
                        </a:spcAft>
                      </a:pPr>
                      <a:r>
                        <a:rPr lang="en-US" sz="2000"/>
                        <a:t>15</a:t>
                      </a:r>
                      <a:endParaRPr lang="en-US" sz="2000">
                        <a:solidFill>
                          <a:srgbClr val="000000"/>
                        </a:solidFill>
                        <a:latin typeface="Calibri"/>
                        <a:ea typeface="Calibri"/>
                        <a:cs typeface="Times New Roman"/>
                      </a:endParaRPr>
                    </a:p>
                  </a:txBody>
                  <a:tcPr marL="88750" marR="88750" marT="0" marB="0"/>
                </a:tc>
                <a:tc>
                  <a:txBody>
                    <a:bodyPr/>
                    <a:lstStyle/>
                    <a:p>
                      <a:pPr marL="0" marR="0" algn="ctr">
                        <a:lnSpc>
                          <a:spcPct val="115000"/>
                        </a:lnSpc>
                        <a:spcBef>
                          <a:spcPts val="0"/>
                        </a:spcBef>
                        <a:spcAft>
                          <a:spcPts val="0"/>
                        </a:spcAft>
                      </a:pPr>
                      <a:r>
                        <a:rPr lang="en-US" sz="2000"/>
                        <a:t>0.00091</a:t>
                      </a:r>
                      <a:endParaRPr lang="en-US" sz="2000">
                        <a:solidFill>
                          <a:srgbClr val="000000"/>
                        </a:solidFill>
                        <a:latin typeface="Calibri"/>
                        <a:ea typeface="Calibri"/>
                        <a:cs typeface="Times New Roman"/>
                      </a:endParaRPr>
                    </a:p>
                  </a:txBody>
                  <a:tcPr marL="88750" marR="88750" marT="0" marB="0"/>
                </a:tc>
              </a:tr>
              <a:tr h="821679">
                <a:tc>
                  <a:txBody>
                    <a:bodyPr/>
                    <a:lstStyle/>
                    <a:p>
                      <a:pPr marL="0" marR="0" algn="ctr">
                        <a:lnSpc>
                          <a:spcPct val="115000"/>
                        </a:lnSpc>
                        <a:spcBef>
                          <a:spcPts val="0"/>
                        </a:spcBef>
                        <a:spcAft>
                          <a:spcPts val="0"/>
                        </a:spcAft>
                      </a:pPr>
                      <a:r>
                        <a:rPr lang="en-US" sz="2000"/>
                        <a:t>1.675 · 10</a:t>
                      </a:r>
                      <a:r>
                        <a:rPr lang="en-US" sz="2000" baseline="30000"/>
                        <a:t>6</a:t>
                      </a:r>
                      <a:endParaRPr lang="en-US" sz="2000">
                        <a:solidFill>
                          <a:srgbClr val="000000"/>
                        </a:solidFill>
                        <a:latin typeface="Calibri"/>
                        <a:ea typeface="Calibri"/>
                        <a:cs typeface="Times New Roman"/>
                      </a:endParaRPr>
                    </a:p>
                  </a:txBody>
                  <a:tcPr marL="88750" marR="88750" marT="0" marB="0"/>
                </a:tc>
                <a:tc>
                  <a:txBody>
                    <a:bodyPr/>
                    <a:lstStyle/>
                    <a:p>
                      <a:pPr marL="0" marR="0" algn="ctr">
                        <a:lnSpc>
                          <a:spcPct val="115000"/>
                        </a:lnSpc>
                        <a:spcBef>
                          <a:spcPts val="0"/>
                        </a:spcBef>
                        <a:spcAft>
                          <a:spcPts val="0"/>
                        </a:spcAft>
                      </a:pPr>
                      <a:r>
                        <a:rPr lang="en-US" sz="2000"/>
                        <a:t>15</a:t>
                      </a:r>
                      <a:endParaRPr lang="en-US" sz="2000">
                        <a:solidFill>
                          <a:srgbClr val="000000"/>
                        </a:solidFill>
                        <a:latin typeface="Calibri"/>
                        <a:ea typeface="Calibri"/>
                        <a:cs typeface="Times New Roman"/>
                      </a:endParaRPr>
                    </a:p>
                  </a:txBody>
                  <a:tcPr marL="88750" marR="88750" marT="0" marB="0"/>
                </a:tc>
                <a:tc>
                  <a:txBody>
                    <a:bodyPr/>
                    <a:lstStyle/>
                    <a:p>
                      <a:pPr marL="0" marR="0" algn="ctr">
                        <a:lnSpc>
                          <a:spcPct val="115000"/>
                        </a:lnSpc>
                        <a:spcBef>
                          <a:spcPts val="0"/>
                        </a:spcBef>
                        <a:spcAft>
                          <a:spcPts val="0"/>
                        </a:spcAft>
                      </a:pPr>
                      <a:r>
                        <a:rPr lang="en-US" sz="2000"/>
                        <a:t>15</a:t>
                      </a:r>
                      <a:endParaRPr lang="en-US" sz="2000">
                        <a:solidFill>
                          <a:srgbClr val="000000"/>
                        </a:solidFill>
                        <a:latin typeface="Calibri"/>
                        <a:ea typeface="Calibri"/>
                        <a:cs typeface="Times New Roman"/>
                      </a:endParaRPr>
                    </a:p>
                  </a:txBody>
                  <a:tcPr marL="88750" marR="88750" marT="0" marB="0"/>
                </a:tc>
                <a:tc>
                  <a:txBody>
                    <a:bodyPr/>
                    <a:lstStyle/>
                    <a:p>
                      <a:pPr marL="0" marR="0" algn="ctr">
                        <a:lnSpc>
                          <a:spcPct val="115000"/>
                        </a:lnSpc>
                        <a:spcBef>
                          <a:spcPts val="0"/>
                        </a:spcBef>
                        <a:spcAft>
                          <a:spcPts val="0"/>
                        </a:spcAft>
                      </a:pPr>
                      <a:r>
                        <a:rPr lang="en-US" sz="2000" dirty="0"/>
                        <a:t>0.00046</a:t>
                      </a:r>
                      <a:endParaRPr lang="en-US" sz="2000" dirty="0">
                        <a:solidFill>
                          <a:srgbClr val="000000"/>
                        </a:solidFill>
                        <a:latin typeface="Calibri"/>
                        <a:ea typeface="Calibri"/>
                        <a:cs typeface="Times New Roman"/>
                      </a:endParaRPr>
                    </a:p>
                  </a:txBody>
                  <a:tcPr marL="88750" marR="88750" marT="0" marB="0"/>
                </a:tc>
              </a:tr>
            </a:tbl>
          </a:graphicData>
        </a:graphic>
      </p:graphicFrame>
      <p:grpSp>
        <p:nvGrpSpPr>
          <p:cNvPr id="7181" name="Group 220"/>
          <p:cNvGrpSpPr>
            <a:grpSpLocks/>
          </p:cNvGrpSpPr>
          <p:nvPr/>
        </p:nvGrpSpPr>
        <p:grpSpPr bwMode="auto">
          <a:xfrm>
            <a:off x="42367200" y="16535400"/>
            <a:ext cx="7845425" cy="9220200"/>
            <a:chOff x="42100483" y="16535400"/>
            <a:chExt cx="7845168" cy="9220200"/>
          </a:xfrm>
        </p:grpSpPr>
        <p:pic>
          <p:nvPicPr>
            <p:cNvPr id="218" name="Picture 217" descr="particles.emf"/>
            <p:cNvPicPr>
              <a:picLocks noChangeAspect="1"/>
            </p:cNvPicPr>
            <p:nvPr/>
          </p:nvPicPr>
          <p:blipFill>
            <a:blip r:embed="rId57" cstate="print"/>
            <a:srcRect l="3978" t="4054" r="2537" b="2703"/>
            <a:stretch>
              <a:fillRect/>
            </a:stretch>
          </p:blipFill>
          <p:spPr>
            <a:xfrm>
              <a:off x="42136866" y="16535400"/>
              <a:ext cx="7772400" cy="52120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09" name="Rounded Rectangle 208"/>
            <p:cNvSpPr>
              <a:spLocks noChangeArrowheads="1"/>
            </p:cNvSpPr>
            <p:nvPr/>
          </p:nvSpPr>
          <p:spPr bwMode="auto">
            <a:xfrm>
              <a:off x="42100483" y="22250400"/>
              <a:ext cx="7845168" cy="3505200"/>
            </a:xfrm>
            <a:prstGeom prst="roundRect">
              <a:avLst>
                <a:gd name="adj" fmla="val 16667"/>
              </a:avLst>
            </a:prstGeom>
            <a:gradFill rotWithShape="1">
              <a:gsLst>
                <a:gs pos="0">
                  <a:srgbClr val="B4DFF0"/>
                </a:gs>
                <a:gs pos="35001">
                  <a:srgbClr val="CAE8F4"/>
                </a:gs>
                <a:gs pos="100000">
                  <a:srgbClr val="EAF6FB"/>
                </a:gs>
              </a:gsLst>
              <a:lin ang="16200000" scaled="1"/>
            </a:gradFill>
            <a:ln w="9525">
              <a:solidFill>
                <a:srgbClr val="6A9DAE"/>
              </a:solidFill>
              <a:round/>
              <a:headEnd/>
              <a:tailEnd/>
            </a:ln>
            <a:effectLst>
              <a:outerShdw blurRad="63500" dist="20000" dir="5400000" rotWithShape="0">
                <a:srgbClr val="000000">
                  <a:alpha val="37999"/>
                </a:srgbClr>
              </a:outerShdw>
            </a:effectLst>
          </p:spPr>
          <p:txBody>
            <a:bodyPr anchor="ctr"/>
            <a:lstStyle/>
            <a:p>
              <a:pPr>
                <a:buFont typeface="Arial" charset="0"/>
                <a:buChar char="•"/>
                <a:defRPr/>
              </a:pPr>
              <a:r>
                <a:rPr lang="en-US" sz="2400" dirty="0">
                  <a:solidFill>
                    <a:srgbClr val="B50000"/>
                  </a:solidFill>
                  <a:latin typeface="Calibri" charset="0"/>
                </a:rPr>
                <a:t>Top-down view of GEANT4 neutron source model for </a:t>
              </a:r>
              <a:br>
                <a:rPr lang="en-US" sz="2400" dirty="0">
                  <a:solidFill>
                    <a:srgbClr val="B50000"/>
                  </a:solidFill>
                  <a:latin typeface="Calibri" charset="0"/>
                </a:rPr>
              </a:br>
              <a:r>
                <a:rPr lang="en-US" sz="2400" dirty="0">
                  <a:solidFill>
                    <a:srgbClr val="B50000"/>
                  </a:solidFill>
                  <a:latin typeface="Calibri" charset="0"/>
                </a:rPr>
                <a:t>6.700 · 10</a:t>
              </a:r>
              <a:r>
                <a:rPr lang="en-US" sz="2400" baseline="30000" dirty="0">
                  <a:solidFill>
                    <a:srgbClr val="B50000"/>
                  </a:solidFill>
                  <a:latin typeface="Calibri" charset="0"/>
                </a:rPr>
                <a:t>6  </a:t>
              </a:r>
              <a:r>
                <a:rPr lang="en-US" sz="2400" dirty="0">
                  <a:solidFill>
                    <a:schemeClr val="bg1"/>
                  </a:solidFill>
                  <a:latin typeface="Calibri" charset="0"/>
                  <a:cs typeface="Calibri" charset="0"/>
                </a:rPr>
                <a:t>neutrons /cm</a:t>
              </a:r>
              <a:r>
                <a:rPr lang="en-US" sz="2400" baseline="30000" dirty="0">
                  <a:solidFill>
                    <a:schemeClr val="bg1"/>
                  </a:solidFill>
                  <a:latin typeface="Calibri" charset="0"/>
                  <a:cs typeface="Calibri" charset="0"/>
                </a:rPr>
                <a:t>2 </a:t>
              </a:r>
              <a:r>
                <a:rPr lang="en-US" sz="2400" dirty="0">
                  <a:solidFill>
                    <a:schemeClr val="bg1"/>
                  </a:solidFill>
                  <a:latin typeface="Calibri" charset="0"/>
                  <a:cs typeface="Calibri" charset="0"/>
                </a:rPr>
                <a:t>*sec</a:t>
              </a:r>
              <a:r>
                <a:rPr lang="en-US" sz="2400" dirty="0">
                  <a:solidFill>
                    <a:srgbClr val="B50000"/>
                  </a:solidFill>
                  <a:latin typeface="Calibri" charset="0"/>
                </a:rPr>
                <a:t>, with particle tracks</a:t>
              </a:r>
              <a:r>
                <a:rPr lang="en-US" sz="2400" dirty="0">
                  <a:solidFill>
                    <a:schemeClr val="bg1"/>
                  </a:solidFill>
                  <a:latin typeface="Calibri" charset="0"/>
                </a:rPr>
                <a:t>. Green rays indicate neutron and gamma tracks; red tracks indicate negatively-charged particles; blue tracks indicate positively-charged particles; white points mark stepping points for particles.</a:t>
              </a:r>
              <a:endParaRPr lang="en-US" sz="2400" dirty="0">
                <a:solidFill>
                  <a:srgbClr val="B50000"/>
                </a:solidFill>
                <a:latin typeface="Calibri" charset="0"/>
              </a:endParaRPr>
            </a:p>
            <a:p>
              <a:pPr>
                <a:buFont typeface="Arial" charset="0"/>
                <a:buChar char="•"/>
                <a:defRPr/>
              </a:pPr>
              <a:r>
                <a:rPr lang="en-US" sz="2400" dirty="0">
                  <a:solidFill>
                    <a:srgbClr val="B50000"/>
                  </a:solidFill>
                  <a:latin typeface="Calibri" charset="0"/>
                </a:rPr>
                <a:t>Note how vast majority of neutrons and gammas are contained within the paraffin shell, and nearly all within lead shell.</a:t>
              </a:r>
            </a:p>
          </p:txBody>
        </p:sp>
      </p:grpSp>
      <p:sp>
        <p:nvSpPr>
          <p:cNvPr id="89" name="TextBox 88"/>
          <p:cNvSpPr txBox="1"/>
          <p:nvPr/>
        </p:nvSpPr>
        <p:spPr>
          <a:xfrm>
            <a:off x="43891200" y="26136600"/>
            <a:ext cx="4495800" cy="830263"/>
          </a:xfrm>
          <a:prstGeom prst="rect">
            <a:avLst/>
          </a:prstGeom>
          <a:noFill/>
          <a:effectLst>
            <a:outerShdw blurRad="63500" sx="102000" sy="102000" algn="ctr">
              <a:srgbClr val="000000">
                <a:alpha val="43000"/>
              </a:srgbClr>
            </a:outerShdw>
          </a:effectLst>
        </p:spPr>
        <p:txBody>
          <a:bodyPr wrap="none">
            <a:spAutoFit/>
          </a:bodyPr>
          <a:lstStyle/>
          <a:p>
            <a:pPr>
              <a:defRPr/>
            </a:pPr>
            <a:r>
              <a:rPr lang="en-US" sz="4800">
                <a:solidFill>
                  <a:schemeClr val="accent5">
                    <a:lumMod val="50000"/>
                  </a:schemeClr>
                </a:solidFill>
                <a:ea typeface="Arial" charset="0"/>
              </a:rPr>
              <a:t>Dose Estimates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Custom 2">
      <a:dk1>
        <a:srgbClr val="B50000"/>
      </a:dk1>
      <a:lt1>
        <a:srgbClr val="FCF4C6"/>
      </a:lt1>
      <a:dk2>
        <a:srgbClr val="730000"/>
      </a:dk2>
      <a:lt2>
        <a:srgbClr val="B50000"/>
      </a:lt2>
      <a:accent1>
        <a:srgbClr val="6EA0B0"/>
      </a:accent1>
      <a:accent2>
        <a:srgbClr val="CCAF0A"/>
      </a:accent2>
      <a:accent3>
        <a:srgbClr val="8D89A4"/>
      </a:accent3>
      <a:accent4>
        <a:srgbClr val="748560"/>
      </a:accent4>
      <a:accent5>
        <a:srgbClr val="9E9273"/>
      </a:accent5>
      <a:accent6>
        <a:srgbClr val="6C0000"/>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5495</TotalTime>
  <Words>506</Words>
  <Application>Microsoft Office PowerPoint</Application>
  <PresentationFormat>Custom</PresentationFormat>
  <Paragraphs>81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ＭＳ Ｐゴシック</vt:lpstr>
      <vt:lpstr>Wingdings 2</vt:lpstr>
      <vt:lpstr>Technic</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Jevremovic  group meeting</dc:title>
  <dc:creator>Andrew Steven Voyles</dc:creator>
  <cp:lastModifiedBy>Andrew Steven Voyles</cp:lastModifiedBy>
  <cp:revision>525</cp:revision>
  <dcterms:created xsi:type="dcterms:W3CDTF">2011-04-29T00:58:33Z</dcterms:created>
  <dcterms:modified xsi:type="dcterms:W3CDTF">2011-04-29T18:11:01Z</dcterms:modified>
</cp:coreProperties>
</file>