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  <p:sldMasterId id="2147483657" r:id="rId2"/>
  </p:sldMasterIdLst>
  <p:notesMasterIdLst>
    <p:notesMasterId r:id="rId4"/>
  </p:notesMasterIdLst>
  <p:handoutMasterIdLst>
    <p:handoutMasterId r:id="rId5"/>
  </p:handoutMasterIdLst>
  <p:sldIdLst>
    <p:sldId id="258" r:id="rId3"/>
  </p:sldIdLst>
  <p:sldSz cx="7772400" cy="10058400"/>
  <p:notesSz cx="7010400" cy="92964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16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16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16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16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16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65690"/>
    <a:srgbClr val="000041"/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3246" y="126"/>
      </p:cViewPr>
      <p:guideLst>
        <p:guide orient="horz" pos="3168"/>
        <p:guide pos="24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3696" y="-112"/>
      </p:cViewPr>
      <p:guideLst>
        <p:guide orient="horz" pos="2929"/>
        <p:guide pos="2208"/>
      </p:guideLst>
    </p:cSldViewPr>
  </p:notesViewPr>
  <p:gridSpacing cx="117043200" cy="117043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21" tIns="47311" rIns="94621" bIns="47311" numCol="1" anchor="t" anchorCtr="0" compatLnSpc="1">
            <a:prstTxWarp prst="textNoShape">
              <a:avLst/>
            </a:prstTxWarp>
          </a:bodyPr>
          <a:lstStyle>
            <a:lvl1pPr defTabSz="946307">
              <a:spcBef>
                <a:spcPct val="0"/>
              </a:spcBef>
              <a:buFontTx/>
              <a:buNone/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21" tIns="47311" rIns="94621" bIns="47311" numCol="1" anchor="t" anchorCtr="0" compatLnSpc="1">
            <a:prstTxWarp prst="textNoShape">
              <a:avLst/>
            </a:prstTxWarp>
          </a:bodyPr>
          <a:lstStyle>
            <a:lvl1pPr algn="r" defTabSz="946307">
              <a:spcBef>
                <a:spcPct val="0"/>
              </a:spcBef>
              <a:buFontTx/>
              <a:buNone/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21" tIns="47311" rIns="94621" bIns="47311" numCol="1" anchor="b" anchorCtr="0" compatLnSpc="1">
            <a:prstTxWarp prst="textNoShape">
              <a:avLst/>
            </a:prstTxWarp>
          </a:bodyPr>
          <a:lstStyle>
            <a:lvl1pPr defTabSz="946307">
              <a:spcBef>
                <a:spcPct val="0"/>
              </a:spcBef>
              <a:buFontTx/>
              <a:buNone/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21" tIns="47311" rIns="94621" bIns="47311" numCol="1" anchor="b" anchorCtr="0" compatLnSpc="1">
            <a:prstTxWarp prst="textNoShape">
              <a:avLst/>
            </a:prstTxWarp>
          </a:bodyPr>
          <a:lstStyle>
            <a:lvl1pPr algn="r" defTabSz="946150">
              <a:spcBef>
                <a:spcPct val="0"/>
              </a:spcBef>
              <a:buFontTx/>
              <a:buNone/>
              <a:defRPr sz="1200">
                <a:latin typeface="Arial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57" tIns="46429" rIns="92857" bIns="46429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57" tIns="46429" rIns="92857" bIns="46429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59000" y="698500"/>
            <a:ext cx="2692400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57" tIns="46429" rIns="92857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57" tIns="46429" rIns="92857" bIns="46429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57" tIns="46429" rIns="92857" bIns="46429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fld id="{4FD2E2DF-ED99-4B45-B0D5-575C34F2911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97" charset="0"/>
        <a:ea typeface="MS PGothic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97" charset="0"/>
        <a:ea typeface="MS PGothic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97" charset="0"/>
        <a:ea typeface="MS PGothic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97" charset="0"/>
        <a:ea typeface="MS PGothic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97" charset="0"/>
        <a:ea typeface="MS PGothic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  <p:sp>
        <p:nvSpPr>
          <p:cNvPr id="61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CA9C0C-2FB4-4E93-8C00-72ADE361D2FC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4369" y="838200"/>
            <a:ext cx="2023663" cy="58682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0" y="2346961"/>
            <a:ext cx="3432810" cy="6638079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0970" y="2346961"/>
            <a:ext cx="3432810" cy="6638079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10" y="838200"/>
            <a:ext cx="7383780" cy="838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" y="2346961"/>
            <a:ext cx="6995160" cy="6638079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 descr="NNSA 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7488" y="244475"/>
            <a:ext cx="1497012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Line 4"/>
          <p:cNvSpPr>
            <a:spLocks noChangeShapeType="1"/>
          </p:cNvSpPr>
          <p:nvPr/>
        </p:nvSpPr>
        <p:spPr bwMode="auto">
          <a:xfrm>
            <a:off x="195263" y="893763"/>
            <a:ext cx="7381875" cy="0"/>
          </a:xfrm>
          <a:prstGeom prst="line">
            <a:avLst/>
          </a:prstGeom>
          <a:noFill/>
          <a:ln w="12700">
            <a:solidFill>
              <a:srgbClr val="00004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8" name="Text Box 5"/>
          <p:cNvSpPr txBox="1">
            <a:spLocks noChangeArrowheads="1"/>
          </p:cNvSpPr>
          <p:nvPr/>
        </p:nvSpPr>
        <p:spPr bwMode="auto">
          <a:xfrm>
            <a:off x="0" y="276225"/>
            <a:ext cx="7772400" cy="523875"/>
          </a:xfrm>
          <a:prstGeom prst="rect">
            <a:avLst/>
          </a:prstGeom>
          <a:noFill/>
          <a:ln>
            <a:noFill/>
          </a:ln>
          <a:extLst/>
        </p:spPr>
        <p:txBody>
          <a:bodyPr anchor="ctr" anchorCtr="1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  <a:defRPr/>
            </a:pPr>
            <a:r>
              <a:rPr lang="en-US" sz="1400" b="1" dirty="0" smtClean="0">
                <a:solidFill>
                  <a:srgbClr val="000041"/>
                </a:solidFill>
                <a:latin typeface="Georgia" charset="0"/>
              </a:rPr>
              <a:t>Office of Nonproliferation and Verification</a:t>
            </a:r>
          </a:p>
          <a:p>
            <a:pPr algn="ctr" eaLnBrk="1" hangingPunct="1">
              <a:spcBef>
                <a:spcPts val="0"/>
              </a:spcBef>
              <a:buFontTx/>
              <a:buNone/>
              <a:defRPr/>
            </a:pPr>
            <a:r>
              <a:rPr lang="en-US" sz="1400" b="1" dirty="0" smtClean="0">
                <a:solidFill>
                  <a:srgbClr val="000041"/>
                </a:solidFill>
                <a:latin typeface="Georgia" charset="0"/>
              </a:rPr>
              <a:t>Research and Development</a:t>
            </a:r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>
            <a:off x="195263" y="1787525"/>
            <a:ext cx="7381875" cy="0"/>
          </a:xfrm>
          <a:prstGeom prst="line">
            <a:avLst/>
          </a:prstGeom>
          <a:noFill/>
          <a:ln w="12700">
            <a:solidFill>
              <a:srgbClr val="000041"/>
            </a:solidFill>
            <a:round/>
            <a:headEnd/>
            <a:tailEnd/>
          </a:ln>
          <a:effectLst/>
        </p:spPr>
        <p:txBody>
          <a:bodyPr wrap="none" anchor="ctr" anchorCtr="1">
            <a:normAutofit fontScale="25000" lnSpcReduction="20000"/>
          </a:bodyPr>
          <a:lstStyle/>
          <a:p>
            <a:pPr>
              <a:defRPr/>
            </a:pPr>
            <a:endParaRPr lang="en-US">
              <a:latin typeface="Arial" pitchFamily="-97" charset="0"/>
              <a:ea typeface="+mn-ea"/>
            </a:endParaRPr>
          </a:p>
        </p:txBody>
      </p:sp>
      <p:sp>
        <p:nvSpPr>
          <p:cNvPr id="1030" name="Line 7"/>
          <p:cNvSpPr>
            <a:spLocks noChangeShapeType="1"/>
          </p:cNvSpPr>
          <p:nvPr/>
        </p:nvSpPr>
        <p:spPr bwMode="auto">
          <a:xfrm>
            <a:off x="3886200" y="1844675"/>
            <a:ext cx="0" cy="7543800"/>
          </a:xfrm>
          <a:prstGeom prst="line">
            <a:avLst/>
          </a:prstGeom>
          <a:noFill/>
          <a:ln w="12700">
            <a:solidFill>
              <a:srgbClr val="00004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>
            <a:off x="195263" y="5603875"/>
            <a:ext cx="7381875" cy="0"/>
          </a:xfrm>
          <a:prstGeom prst="line">
            <a:avLst/>
          </a:prstGeom>
          <a:noFill/>
          <a:ln w="12700">
            <a:solidFill>
              <a:srgbClr val="00004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258763" y="9388475"/>
            <a:ext cx="7254875" cy="0"/>
          </a:xfrm>
          <a:prstGeom prst="line">
            <a:avLst/>
          </a:prstGeom>
          <a:noFill/>
          <a:ln w="12700">
            <a:solidFill>
              <a:srgbClr val="00004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033" name="Picture 10" descr="DOE11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6858000" y="1143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" name="TextBox 10"/>
          <p:cNvSpPr txBox="1">
            <a:spLocks noChangeArrowheads="1"/>
          </p:cNvSpPr>
          <p:nvPr userDrawn="1"/>
        </p:nvSpPr>
        <p:spPr bwMode="auto">
          <a:xfrm>
            <a:off x="193675" y="9388475"/>
            <a:ext cx="1104900" cy="3079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US" sz="1400" b="1" dirty="0" smtClean="0">
                <a:latin typeface="Georgia" charset="0"/>
              </a:rPr>
              <a:t>UITI 2016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0041"/>
          </a:solidFill>
          <a:latin typeface="+mj-lt"/>
          <a:ea typeface="MS PGothic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0041"/>
          </a:solidFill>
          <a:latin typeface="Georgia" pitchFamily="-97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0041"/>
          </a:solidFill>
          <a:latin typeface="Georgia" pitchFamily="-97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0041"/>
          </a:solidFill>
          <a:latin typeface="Georgia" pitchFamily="-97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0041"/>
          </a:solidFill>
          <a:latin typeface="Georgia" pitchFamily="-97" charset="0"/>
          <a:ea typeface="MS PGothic" pitchFamily="34" charset="-128"/>
          <a:cs typeface="MS PGothic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000">
          <a:solidFill>
            <a:srgbClr val="000041"/>
          </a:solidFill>
          <a:latin typeface="Georgia" pitchFamily="-97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000">
          <a:solidFill>
            <a:srgbClr val="000041"/>
          </a:solidFill>
          <a:latin typeface="Georgia" pitchFamily="-97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000">
          <a:solidFill>
            <a:srgbClr val="000041"/>
          </a:solidFill>
          <a:latin typeface="Georgia" pitchFamily="-97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000">
          <a:solidFill>
            <a:srgbClr val="000041"/>
          </a:solidFill>
          <a:latin typeface="Georgia" pitchFamily="-97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97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97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97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97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7"/>
          <p:cNvSpPr>
            <a:spLocks noChangeShapeType="1"/>
          </p:cNvSpPr>
          <p:nvPr/>
        </p:nvSpPr>
        <p:spPr bwMode="auto">
          <a:xfrm>
            <a:off x="3878263" y="1689100"/>
            <a:ext cx="0" cy="7680325"/>
          </a:xfrm>
          <a:prstGeom prst="line">
            <a:avLst/>
          </a:prstGeom>
          <a:noFill/>
          <a:ln w="12700">
            <a:solidFill>
              <a:srgbClr val="00004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3994150" y="2235200"/>
            <a:ext cx="184150" cy="5360988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Tx/>
              <a:buNone/>
              <a:defRPr/>
            </a:pPr>
            <a:endParaRPr lang="en-US" smtClean="0"/>
          </a:p>
          <a:p>
            <a:pPr eaLnBrk="1" hangingPunct="1">
              <a:buFontTx/>
              <a:buNone/>
              <a:defRPr/>
            </a:pPr>
            <a:endParaRPr lang="en-US" smtClean="0"/>
          </a:p>
          <a:p>
            <a:pPr eaLnBrk="1" hangingPunct="1">
              <a:buFontTx/>
              <a:buNone/>
              <a:defRPr/>
            </a:pPr>
            <a:endParaRPr lang="en-US" smtClean="0"/>
          </a:p>
          <a:p>
            <a:pPr eaLnBrk="1" hangingPunct="1">
              <a:buFontTx/>
              <a:buNone/>
              <a:defRPr/>
            </a:pPr>
            <a:endParaRPr lang="en-US" smtClean="0"/>
          </a:p>
          <a:p>
            <a:pPr eaLnBrk="1" hangingPunct="1">
              <a:buFontTx/>
              <a:buNone/>
              <a:defRPr/>
            </a:pPr>
            <a:endParaRPr lang="en-US" smtClean="0"/>
          </a:p>
          <a:p>
            <a:pPr eaLnBrk="1" hangingPunct="1">
              <a:buFontTx/>
              <a:buNone/>
              <a:defRPr/>
            </a:pPr>
            <a:endParaRPr lang="en-US" smtClean="0"/>
          </a:p>
          <a:p>
            <a:pPr eaLnBrk="1" hangingPunct="1">
              <a:buFontTx/>
              <a:buNone/>
              <a:defRPr/>
            </a:pPr>
            <a:endParaRPr lang="en-US" smtClean="0"/>
          </a:p>
          <a:p>
            <a:pPr eaLnBrk="1" hangingPunct="1">
              <a:buFontTx/>
              <a:buNone/>
              <a:defRPr/>
            </a:pPr>
            <a:endParaRPr lang="en-US" smtClean="0"/>
          </a:p>
          <a:p>
            <a:pPr eaLnBrk="1" hangingPunct="1">
              <a:buFontTx/>
              <a:buNone/>
              <a:defRPr/>
            </a:pPr>
            <a:endParaRPr lang="en-US" smtClean="0"/>
          </a:p>
          <a:p>
            <a:pPr eaLnBrk="1" hangingPunct="1">
              <a:buFontTx/>
              <a:buNone/>
              <a:defRPr/>
            </a:pPr>
            <a:endParaRPr lang="en-US" smtClean="0"/>
          </a:p>
          <a:p>
            <a:pPr eaLnBrk="1" hangingPunct="1">
              <a:buFontTx/>
              <a:buNone/>
              <a:defRPr/>
            </a:pPr>
            <a:endParaRPr lang="en-US" smtClean="0"/>
          </a:p>
          <a:p>
            <a:pPr eaLnBrk="1" hangingPunct="1">
              <a:buFontTx/>
              <a:buNone/>
              <a:defRPr/>
            </a:pPr>
            <a:endParaRPr lang="en-US" smtClean="0"/>
          </a:p>
          <a:p>
            <a:pPr eaLnBrk="1" hangingPunct="1">
              <a:buFontTx/>
              <a:buNone/>
              <a:defRPr/>
            </a:pPr>
            <a:endParaRPr lang="en-US" smtClean="0"/>
          </a:p>
          <a:p>
            <a:pPr eaLnBrk="1" hangingPunct="1">
              <a:buFontTx/>
              <a:buNone/>
              <a:defRPr/>
            </a:pPr>
            <a:endParaRPr lang="en-US" smtClean="0"/>
          </a:p>
          <a:p>
            <a:pPr eaLnBrk="1" hangingPunct="1">
              <a:buFontTx/>
              <a:buNone/>
              <a:defRPr/>
            </a:pPr>
            <a:endParaRPr lang="en-US" smtClean="0"/>
          </a:p>
          <a:p>
            <a:pPr eaLnBrk="1" hangingPunct="1">
              <a:buFontTx/>
              <a:buNone/>
              <a:defRPr/>
            </a:pPr>
            <a:endParaRPr lang="en-US" smtClean="0"/>
          </a:p>
          <a:p>
            <a:pPr eaLnBrk="1" hangingPunct="1">
              <a:buFontTx/>
              <a:buNone/>
              <a:defRPr/>
            </a:pPr>
            <a:endParaRPr lang="en-US" smtClean="0"/>
          </a:p>
          <a:p>
            <a:pPr eaLnBrk="1" hangingPunct="1">
              <a:buFontTx/>
              <a:buNone/>
              <a:defRPr/>
            </a:pPr>
            <a:endParaRPr lang="en-US" smtClean="0"/>
          </a:p>
        </p:txBody>
      </p:sp>
      <p:sp>
        <p:nvSpPr>
          <p:cNvPr id="2056" name="TextBox 11"/>
          <p:cNvSpPr txBox="1">
            <a:spLocks noChangeArrowheads="1"/>
          </p:cNvSpPr>
          <p:nvPr userDrawn="1"/>
        </p:nvSpPr>
        <p:spPr bwMode="auto">
          <a:xfrm>
            <a:off x="3352800" y="9601200"/>
            <a:ext cx="1104900" cy="3079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US" sz="1400" b="1" dirty="0" smtClean="0">
                <a:latin typeface="Georgia" charset="0"/>
              </a:rPr>
              <a:t>UITI 2016</a:t>
            </a:r>
          </a:p>
        </p:txBody>
      </p:sp>
      <p:sp>
        <p:nvSpPr>
          <p:cNvPr id="13" name="TextBox 10"/>
          <p:cNvSpPr txBox="1">
            <a:spLocks noChangeArrowheads="1"/>
          </p:cNvSpPr>
          <p:nvPr userDrawn="1"/>
        </p:nvSpPr>
        <p:spPr bwMode="auto">
          <a:xfrm>
            <a:off x="7200900" y="9601200"/>
            <a:ext cx="371475" cy="24606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/>
          <a:p>
            <a:pPr>
              <a:buFontTx/>
              <a:buNone/>
            </a:pPr>
            <a:fld id="{CF2A0F49-8FD7-4BC2-8558-F56E268DA5DF}" type="slidenum">
              <a:rPr lang="en-US" sz="1000">
                <a:latin typeface="Georgia" pitchFamily="18" charset="0"/>
              </a:rPr>
              <a:pPr>
                <a:buFontTx/>
                <a:buNone/>
              </a:pPr>
              <a:t>‹#›</a:t>
            </a:fld>
            <a:endParaRPr lang="en-US" sz="1000">
              <a:latin typeface="Georgia" pitchFamily="18" charset="0"/>
            </a:endParaRPr>
          </a:p>
        </p:txBody>
      </p:sp>
      <p:sp>
        <p:nvSpPr>
          <p:cNvPr id="2054" name="Line 9"/>
          <p:cNvSpPr>
            <a:spLocks noChangeShapeType="1"/>
          </p:cNvSpPr>
          <p:nvPr userDrawn="1"/>
        </p:nvSpPr>
        <p:spPr bwMode="auto">
          <a:xfrm>
            <a:off x="292100" y="4525963"/>
            <a:ext cx="7253288" cy="0"/>
          </a:xfrm>
          <a:prstGeom prst="line">
            <a:avLst/>
          </a:prstGeom>
          <a:noFill/>
          <a:ln w="12700">
            <a:solidFill>
              <a:srgbClr val="00004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5" name="Line 9"/>
          <p:cNvSpPr>
            <a:spLocks noChangeShapeType="1"/>
          </p:cNvSpPr>
          <p:nvPr userDrawn="1"/>
        </p:nvSpPr>
        <p:spPr bwMode="auto">
          <a:xfrm>
            <a:off x="292100" y="7288213"/>
            <a:ext cx="7253288" cy="0"/>
          </a:xfrm>
          <a:prstGeom prst="line">
            <a:avLst/>
          </a:prstGeom>
          <a:noFill/>
          <a:ln w="12700">
            <a:solidFill>
              <a:srgbClr val="00004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Line 4"/>
          <p:cNvSpPr>
            <a:spLocks noChangeShapeType="1"/>
          </p:cNvSpPr>
          <p:nvPr userDrawn="1"/>
        </p:nvSpPr>
        <p:spPr bwMode="auto">
          <a:xfrm>
            <a:off x="195263" y="893763"/>
            <a:ext cx="7381875" cy="0"/>
          </a:xfrm>
          <a:prstGeom prst="line">
            <a:avLst/>
          </a:prstGeom>
          <a:noFill/>
          <a:ln w="12700">
            <a:solidFill>
              <a:srgbClr val="00004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7" name="Line 9"/>
          <p:cNvSpPr>
            <a:spLocks noChangeShapeType="1"/>
          </p:cNvSpPr>
          <p:nvPr userDrawn="1"/>
        </p:nvSpPr>
        <p:spPr bwMode="auto">
          <a:xfrm>
            <a:off x="292100" y="1676400"/>
            <a:ext cx="7253288" cy="0"/>
          </a:xfrm>
          <a:prstGeom prst="line">
            <a:avLst/>
          </a:prstGeom>
          <a:noFill/>
          <a:ln w="12700">
            <a:solidFill>
              <a:srgbClr val="00004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058" name="Picture 3" descr="NNSA LOGO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217488" y="244475"/>
            <a:ext cx="1497012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 Box 5"/>
          <p:cNvSpPr txBox="1">
            <a:spLocks noChangeArrowheads="1"/>
          </p:cNvSpPr>
          <p:nvPr userDrawn="1"/>
        </p:nvSpPr>
        <p:spPr bwMode="auto">
          <a:xfrm>
            <a:off x="0" y="276225"/>
            <a:ext cx="7772400" cy="523875"/>
          </a:xfrm>
          <a:prstGeom prst="rect">
            <a:avLst/>
          </a:prstGeom>
          <a:noFill/>
          <a:ln>
            <a:noFill/>
          </a:ln>
          <a:extLst/>
        </p:spPr>
        <p:txBody>
          <a:bodyPr anchor="ctr" anchorCtr="1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  <a:defRPr/>
            </a:pPr>
            <a:r>
              <a:rPr lang="en-US" sz="1400" b="1" dirty="0" smtClean="0">
                <a:solidFill>
                  <a:srgbClr val="000041"/>
                </a:solidFill>
                <a:latin typeface="Georgia" charset="0"/>
              </a:rPr>
              <a:t>Office of Defense Nuclear Nonproliferation</a:t>
            </a:r>
          </a:p>
          <a:p>
            <a:pPr algn="ctr" eaLnBrk="1" hangingPunct="1">
              <a:spcBef>
                <a:spcPts val="0"/>
              </a:spcBef>
              <a:buFontTx/>
              <a:buNone/>
              <a:defRPr/>
            </a:pPr>
            <a:r>
              <a:rPr lang="en-US" sz="1400" b="1" dirty="0" smtClean="0">
                <a:solidFill>
                  <a:srgbClr val="000041"/>
                </a:solidFill>
                <a:latin typeface="Georgia" charset="0"/>
              </a:rPr>
              <a:t>Research and Development</a:t>
            </a:r>
          </a:p>
        </p:txBody>
      </p:sp>
      <p:pic>
        <p:nvPicPr>
          <p:cNvPr id="2060" name="Picture 10" descr="DOE11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6858000" y="1143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0041"/>
          </a:solidFill>
          <a:latin typeface="+mj-lt"/>
          <a:ea typeface="MS PGothic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0041"/>
          </a:solidFill>
          <a:latin typeface="Georgia" pitchFamily="-97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0041"/>
          </a:solidFill>
          <a:latin typeface="Georgia" pitchFamily="-97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0041"/>
          </a:solidFill>
          <a:latin typeface="Georgia" pitchFamily="-97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0041"/>
          </a:solidFill>
          <a:latin typeface="Georgia" pitchFamily="-97" charset="0"/>
          <a:ea typeface="MS PGothic" pitchFamily="34" charset="-128"/>
          <a:cs typeface="MS PGothic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000">
          <a:solidFill>
            <a:srgbClr val="000041"/>
          </a:solidFill>
          <a:latin typeface="Georgia" pitchFamily="-97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000">
          <a:solidFill>
            <a:srgbClr val="000041"/>
          </a:solidFill>
          <a:latin typeface="Georgia" pitchFamily="-97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000">
          <a:solidFill>
            <a:srgbClr val="000041"/>
          </a:solidFill>
          <a:latin typeface="Georgia" pitchFamily="-97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000">
          <a:solidFill>
            <a:srgbClr val="000041"/>
          </a:solidFill>
          <a:latin typeface="Georgia" pitchFamily="-97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97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97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97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97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ummed_spectr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798" y="6478812"/>
            <a:ext cx="3657600" cy="800100"/>
          </a:xfrm>
          <a:prstGeom prst="rect">
            <a:avLst/>
          </a:prstGeom>
        </p:spPr>
      </p:pic>
      <p:sp>
        <p:nvSpPr>
          <p:cNvPr id="5121" name="TextBox 7"/>
          <p:cNvSpPr txBox="1">
            <a:spLocks noChangeArrowheads="1"/>
          </p:cNvSpPr>
          <p:nvPr/>
        </p:nvSpPr>
        <p:spPr bwMode="auto">
          <a:xfrm>
            <a:off x="3857625" y="3138488"/>
            <a:ext cx="1857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endParaRPr lang="en-US"/>
          </a:p>
        </p:txBody>
      </p:sp>
      <p:sp>
        <p:nvSpPr>
          <p:cNvPr id="5122" name="Text Box 29"/>
          <p:cNvSpPr txBox="1">
            <a:spLocks noChangeArrowheads="1"/>
          </p:cNvSpPr>
          <p:nvPr/>
        </p:nvSpPr>
        <p:spPr bwMode="auto">
          <a:xfrm>
            <a:off x="114300" y="7488238"/>
            <a:ext cx="3886200" cy="2135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FontTx/>
              <a:buNone/>
            </a:pPr>
            <a:r>
              <a:rPr lang="en-US" sz="1000" b="1" i="1" dirty="0">
                <a:solidFill>
                  <a:schemeClr val="accent2"/>
                </a:solidFill>
                <a:latin typeface="Georgia" pitchFamily="18" charset="0"/>
              </a:rPr>
              <a:t>Principal Investigator Contact Information:</a:t>
            </a:r>
          </a:p>
          <a:p>
            <a:pPr marL="0" lvl="1">
              <a:buFont typeface="Wingdings" pitchFamily="2" charset="2"/>
              <a:buChar char="Ø"/>
            </a:pPr>
            <a:r>
              <a:rPr lang="en-US" sz="1000" dirty="0">
                <a:latin typeface="Georgia" pitchFamily="18" charset="0"/>
              </a:rPr>
              <a:t> </a:t>
            </a:r>
            <a:r>
              <a:rPr lang="en-US" sz="1000" dirty="0" smtClean="0">
                <a:latin typeface="Georgia" pitchFamily="18" charset="0"/>
              </a:rPr>
              <a:t>Dr. Lee Bernstein</a:t>
            </a:r>
            <a:endParaRPr lang="en-US" sz="1000" dirty="0">
              <a:latin typeface="Georgia" pitchFamily="18" charset="0"/>
            </a:endParaRPr>
          </a:p>
          <a:p>
            <a:pPr marL="0" lvl="1">
              <a:buFont typeface="Wingdings" pitchFamily="2" charset="2"/>
              <a:buChar char="Ø"/>
            </a:pPr>
            <a:r>
              <a:rPr lang="en-US" sz="1000" dirty="0" smtClean="0">
                <a:latin typeface="Georgia" pitchFamily="18" charset="0"/>
              </a:rPr>
              <a:t>Lawrence Livermore National Laboratory; University of California, Berkeley</a:t>
            </a:r>
            <a:endParaRPr lang="en-US" sz="1000" dirty="0">
              <a:latin typeface="Georgia" pitchFamily="18" charset="0"/>
            </a:endParaRPr>
          </a:p>
          <a:p>
            <a:pPr marL="0" lvl="1">
              <a:buFont typeface="Wingdings" pitchFamily="2" charset="2"/>
              <a:buChar char="Ø"/>
            </a:pPr>
            <a:r>
              <a:rPr lang="en-US" sz="1000" dirty="0">
                <a:latin typeface="Georgia" pitchFamily="18" charset="0"/>
              </a:rPr>
              <a:t> </a:t>
            </a:r>
            <a:r>
              <a:rPr lang="en-US" sz="1000" dirty="0" smtClean="0">
                <a:latin typeface="Georgia" pitchFamily="18" charset="0"/>
              </a:rPr>
              <a:t>bernstein2@llnl.gov</a:t>
            </a:r>
            <a:endParaRPr lang="en-US" sz="1000" dirty="0">
              <a:latin typeface="Georgia" pitchFamily="18" charset="0"/>
            </a:endParaRPr>
          </a:p>
          <a:p>
            <a:pPr marL="0" lvl="1">
              <a:buFont typeface="Wingdings" pitchFamily="2" charset="2"/>
              <a:buChar char="Ø"/>
            </a:pPr>
            <a:r>
              <a:rPr lang="en-US" sz="1000" dirty="0">
                <a:latin typeface="Georgia" pitchFamily="18" charset="0"/>
              </a:rPr>
              <a:t> </a:t>
            </a:r>
            <a:r>
              <a:rPr lang="en-US" sz="1000" dirty="0" smtClean="0">
                <a:latin typeface="Georgia" pitchFamily="18" charset="0"/>
              </a:rPr>
              <a:t>(510) 486-4951</a:t>
            </a:r>
            <a:endParaRPr lang="en-US" sz="1000" dirty="0">
              <a:latin typeface="Georgia" pitchFamily="18" charset="0"/>
            </a:endParaRPr>
          </a:p>
          <a:p>
            <a:pPr marL="342900" indent="-342900">
              <a:buFontTx/>
              <a:buNone/>
            </a:pPr>
            <a:r>
              <a:rPr lang="en-US" sz="1000" b="1" i="1" dirty="0">
                <a:solidFill>
                  <a:schemeClr val="accent2"/>
                </a:solidFill>
                <a:latin typeface="Georgia" pitchFamily="18" charset="0"/>
              </a:rPr>
              <a:t>Supporting Investigators:</a:t>
            </a:r>
          </a:p>
          <a:p>
            <a:pPr marL="0" lvl="1">
              <a:buFont typeface="Wingdings" pitchFamily="2" charset="2"/>
              <a:buChar char="Ø"/>
            </a:pPr>
            <a:r>
              <a:rPr lang="en-US" sz="1000" dirty="0">
                <a:latin typeface="Georgia" pitchFamily="18" charset="0"/>
              </a:rPr>
              <a:t> </a:t>
            </a:r>
            <a:r>
              <a:rPr lang="en-US" sz="1000" dirty="0" smtClean="0">
                <a:latin typeface="Georgia" pitchFamily="18" charset="0"/>
              </a:rPr>
              <a:t>Andrew Voyles</a:t>
            </a:r>
            <a:endParaRPr lang="en-US" sz="1000" dirty="0">
              <a:latin typeface="Georgia" pitchFamily="18" charset="0"/>
            </a:endParaRPr>
          </a:p>
          <a:p>
            <a:pPr marL="342900" indent="-342900">
              <a:buFontTx/>
              <a:buNone/>
            </a:pPr>
            <a:r>
              <a:rPr lang="en-US" sz="900" dirty="0" smtClean="0">
                <a:solidFill>
                  <a:schemeClr val="tx2"/>
                </a:solidFill>
                <a:latin typeface="Georgia" pitchFamily="18" charset="0"/>
              </a:rPr>
              <a:t>• </a:t>
            </a:r>
            <a:r>
              <a:rPr lang="en-US" sz="900" dirty="0">
                <a:solidFill>
                  <a:schemeClr val="tx2"/>
                </a:solidFill>
                <a:latin typeface="Georgia" pitchFamily="18" charset="0"/>
              </a:rPr>
              <a:t>NSSC–Consortium for Nuclear Security </a:t>
            </a:r>
          </a:p>
          <a:p>
            <a:pPr marL="0" lvl="1">
              <a:buFont typeface="Wingdings" pitchFamily="2" charset="2"/>
              <a:buChar char="Ø"/>
            </a:pPr>
            <a:endParaRPr lang="en-US" sz="900" dirty="0">
              <a:latin typeface="Georgia" pitchFamily="18" charset="0"/>
            </a:endParaRPr>
          </a:p>
          <a:p>
            <a:pPr marL="0" lvl="1">
              <a:buFontTx/>
              <a:buNone/>
            </a:pPr>
            <a:endParaRPr lang="en-US" sz="800" dirty="0">
              <a:latin typeface="Georgia" pitchFamily="18" charset="0"/>
            </a:endParaRPr>
          </a:p>
          <a:p>
            <a:pPr marL="342900" indent="-342900">
              <a:buFontTx/>
              <a:buNone/>
            </a:pPr>
            <a:endParaRPr lang="en-US" sz="800" dirty="0">
              <a:latin typeface="Georgia" pitchFamily="18" charset="0"/>
            </a:endParaRPr>
          </a:p>
        </p:txBody>
      </p:sp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0" y="1223963"/>
            <a:ext cx="38862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/>
          <a:lstStyle/>
          <a:p>
            <a:pPr marL="342900" indent="-342900" algn="ctr">
              <a:buFontTx/>
              <a:buNone/>
            </a:pPr>
            <a:r>
              <a:rPr lang="en-US" sz="1200" b="1" dirty="0">
                <a:solidFill>
                  <a:srgbClr val="000090"/>
                </a:solidFill>
                <a:latin typeface="Georgia" pitchFamily="18" charset="0"/>
              </a:rPr>
              <a:t>Principal Investigator</a:t>
            </a:r>
            <a:r>
              <a:rPr lang="en-US" sz="1200" dirty="0">
                <a:solidFill>
                  <a:schemeClr val="accent2"/>
                </a:solidFill>
                <a:latin typeface="Georgia" pitchFamily="18" charset="0"/>
              </a:rPr>
              <a:t>:</a:t>
            </a:r>
            <a:r>
              <a:rPr lang="en-US" sz="1200" dirty="0">
                <a:solidFill>
                  <a:srgbClr val="3366FF"/>
                </a:solidFill>
                <a:latin typeface="Georgia" pitchFamily="18" charset="0"/>
              </a:rPr>
              <a:t> </a:t>
            </a:r>
            <a:r>
              <a:rPr lang="en-US" sz="1200" dirty="0" smtClean="0">
                <a:latin typeface="Georgia" pitchFamily="18" charset="0"/>
              </a:rPr>
              <a:t>Lee Bernstein</a:t>
            </a:r>
            <a:endParaRPr lang="en-US" sz="1200" dirty="0">
              <a:latin typeface="Georgia" pitchFamily="18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7772400" cy="36988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1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00" dirty="0" smtClean="0">
                <a:solidFill>
                  <a:srgbClr val="000066"/>
                </a:solidFill>
              </a:rPr>
              <a:t>Neutron Cross-Sections for Medical Radionuclide Production</a:t>
            </a:r>
          </a:p>
        </p:txBody>
      </p:sp>
      <p:sp>
        <p:nvSpPr>
          <p:cNvPr id="5125" name="Text Box 29"/>
          <p:cNvSpPr txBox="1">
            <a:spLocks noChangeArrowheads="1"/>
          </p:cNvSpPr>
          <p:nvPr/>
        </p:nvSpPr>
        <p:spPr bwMode="auto">
          <a:xfrm>
            <a:off x="114300" y="1844675"/>
            <a:ext cx="365760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>
              <a:buFont typeface="Wingdings" pitchFamily="2" charset="2"/>
              <a:buChar char="Ø"/>
            </a:pPr>
            <a:endParaRPr lang="en-US" sz="1200">
              <a:latin typeface="Georgia" pitchFamily="18" charset="0"/>
            </a:endParaRPr>
          </a:p>
          <a:p>
            <a:pPr marL="0" lvl="1">
              <a:buFontTx/>
              <a:buNone/>
            </a:pPr>
            <a:endParaRPr lang="en-US" sz="1200">
              <a:latin typeface="Georgia" pitchFamily="18" charset="0"/>
            </a:endParaRPr>
          </a:p>
          <a:p>
            <a:pPr marL="342900" indent="-342900">
              <a:buFontTx/>
              <a:buNone/>
            </a:pPr>
            <a:endParaRPr lang="en-US">
              <a:latin typeface="Georgia" pitchFamily="18" charset="0"/>
            </a:endParaRPr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228600" y="1714500"/>
            <a:ext cx="3630613" cy="277018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rIns="45720" bIns="0"/>
          <a:lstStyle/>
          <a:p>
            <a:pPr marL="342900" indent="-342900" algn="ctr">
              <a:buFontTx/>
              <a:buNone/>
              <a:defRPr/>
            </a:pPr>
            <a:r>
              <a:rPr lang="en-US" sz="1400" b="1" dirty="0">
                <a:solidFill>
                  <a:srgbClr val="000090"/>
                </a:solidFill>
                <a:latin typeface="Georgia" pitchFamily="18" charset="0"/>
                <a:ea typeface="ＭＳ Ｐゴシック" charset="-128"/>
              </a:rPr>
              <a:t>Abstract</a:t>
            </a:r>
          </a:p>
          <a:p>
            <a:pPr>
              <a:buFontTx/>
              <a:buNone/>
              <a:defRPr/>
            </a:pPr>
            <a:r>
              <a:rPr lang="en-US" sz="1200" dirty="0" smtClean="0">
                <a:solidFill>
                  <a:srgbClr val="000041"/>
                </a:solidFill>
                <a:latin typeface="Georgia" pitchFamily="18" charset="0"/>
                <a:ea typeface="ＭＳ Ｐゴシック" charset="-128"/>
              </a:rPr>
              <a:t>A series of experiments are being conducted at UC Berkeley to measure low-energy neutron-induced production cross sections for a range of emerging medical radioisotopes.  One potential method for producing these isotopes is the use of the (</a:t>
            </a:r>
            <a:r>
              <a:rPr lang="en-US" sz="1200" dirty="0" err="1" smtClean="0">
                <a:solidFill>
                  <a:srgbClr val="000041"/>
                </a:solidFill>
                <a:latin typeface="Georgia" pitchFamily="18" charset="0"/>
                <a:ea typeface="ＭＳ Ｐゴシック" charset="-128"/>
              </a:rPr>
              <a:t>n,p</a:t>
            </a:r>
            <a:r>
              <a:rPr lang="en-US" sz="1200" dirty="0" smtClean="0">
                <a:solidFill>
                  <a:srgbClr val="000041"/>
                </a:solidFill>
                <a:latin typeface="Georgia" pitchFamily="18" charset="0"/>
                <a:ea typeface="ＭＳ Ｐゴシック" charset="-128"/>
              </a:rPr>
              <a:t>) reaction at compact D-D neutron generators. However, these cross sections currently have significant uncertainties. Direct neutron activation, using a 2.45-MeV D-D neutron generator, allows for more precise cross section measurements than time-of-flight methods, and potentially offers a proliferation-resistant pathway for radioisotope production.</a:t>
            </a:r>
          </a:p>
          <a:p>
            <a:pPr marL="342900" indent="-342900">
              <a:buFontTx/>
              <a:buNone/>
              <a:defRPr/>
            </a:pPr>
            <a:endParaRPr lang="en-US" sz="600" b="1" dirty="0">
              <a:solidFill>
                <a:schemeClr val="accent2"/>
              </a:solidFill>
              <a:latin typeface="Georgia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Text Box 29"/>
          <p:cNvSpPr txBox="1">
            <a:spLocks noChangeArrowheads="1"/>
          </p:cNvSpPr>
          <p:nvPr/>
        </p:nvSpPr>
        <p:spPr bwMode="auto">
          <a:xfrm>
            <a:off x="3973513" y="1627188"/>
            <a:ext cx="3657600" cy="348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buFontTx/>
              <a:buNone/>
              <a:defRPr/>
            </a:pPr>
            <a:r>
              <a:rPr lang="en-US" sz="1400" b="1" dirty="0">
                <a:solidFill>
                  <a:srgbClr val="000090"/>
                </a:solidFill>
                <a:latin typeface="Georgia" pitchFamily="18" charset="0"/>
                <a:ea typeface="ＭＳ Ｐゴシック" charset="-128"/>
              </a:rPr>
              <a:t>Goals, Objectives, and Deliverables </a:t>
            </a:r>
          </a:p>
          <a:p>
            <a:pPr marL="112713" indent="-112713">
              <a:spcBef>
                <a:spcPts val="200"/>
              </a:spcBef>
              <a:spcAft>
                <a:spcPts val="0"/>
              </a:spcAft>
              <a:defRPr/>
            </a:pPr>
            <a:r>
              <a:rPr lang="en-US" sz="1200" b="1" dirty="0" smtClean="0">
                <a:latin typeface="Georgia" charset="0"/>
                <a:ea typeface="ＭＳ Ｐゴシック" charset="-128"/>
                <a:cs typeface="ＭＳ Ｐゴシック" charset="-128"/>
              </a:rPr>
              <a:t>Goal</a:t>
            </a:r>
            <a:r>
              <a:rPr lang="en-US" sz="1200" dirty="0" smtClean="0">
                <a:latin typeface="Georgia" charset="0"/>
                <a:ea typeface="ＭＳ Ｐゴシック" charset="-128"/>
                <a:cs typeface="ＭＳ Ｐゴシック" charset="-128"/>
              </a:rPr>
              <a:t>: To improve existing nuclear data capabilities by expanding cross section libraries for neutron-induced production reactions.</a:t>
            </a:r>
            <a:endParaRPr lang="en-US" sz="1200" dirty="0">
              <a:latin typeface="Georgia" charset="0"/>
              <a:ea typeface="ＭＳ Ｐゴシック" charset="-128"/>
              <a:cs typeface="ＭＳ Ｐゴシック" charset="-128"/>
            </a:endParaRPr>
          </a:p>
          <a:p>
            <a:pPr marL="112713" indent="-112713">
              <a:spcBef>
                <a:spcPts val="200"/>
              </a:spcBef>
              <a:defRPr/>
            </a:pPr>
            <a:r>
              <a:rPr lang="en-US" sz="1200" b="1" dirty="0" smtClean="0">
                <a:latin typeface="Georgia" charset="0"/>
                <a:ea typeface="ＭＳ Ｐゴシック" charset="-128"/>
                <a:cs typeface="ＭＳ Ｐゴシック" charset="-128"/>
              </a:rPr>
              <a:t>Objective</a:t>
            </a:r>
            <a:r>
              <a:rPr lang="en-US" sz="1200" dirty="0" smtClean="0">
                <a:latin typeface="Georgia" charset="0"/>
                <a:ea typeface="ＭＳ Ｐゴシック" charset="-128"/>
                <a:cs typeface="ＭＳ Ｐゴシック" charset="-128"/>
              </a:rPr>
              <a:t>: Measure production cross sections for emerging medical isotopes and radiochemical tracers, via neutron activation. </a:t>
            </a:r>
            <a:r>
              <a:rPr lang="en-US" sz="1200" dirty="0">
                <a:latin typeface="Georgia" charset="0"/>
                <a:ea typeface="ＭＳ Ｐゴシック" charset="-128"/>
                <a:cs typeface="ＭＳ Ｐゴシック" charset="-128"/>
              </a:rPr>
              <a:t>D</a:t>
            </a:r>
            <a:r>
              <a:rPr lang="en-US" sz="1200" dirty="0" smtClean="0">
                <a:latin typeface="Georgia" charset="0"/>
                <a:ea typeface="ＭＳ Ｐゴシック" charset="-128"/>
                <a:cs typeface="ＭＳ Ｐゴシック" charset="-128"/>
              </a:rPr>
              <a:t>ecay spectroscopy will provide reaction cross sections with lower uncertainty than time-of-flight measurements.</a:t>
            </a:r>
            <a:endParaRPr lang="en-US" sz="1200" dirty="0">
              <a:latin typeface="Georgia" charset="0"/>
              <a:ea typeface="ＭＳ Ｐゴシック" charset="-128"/>
              <a:cs typeface="ＭＳ Ｐゴシック" charset="-128"/>
            </a:endParaRPr>
          </a:p>
          <a:p>
            <a:pPr marL="112713" indent="-112713">
              <a:spcBef>
                <a:spcPts val="200"/>
              </a:spcBef>
              <a:defRPr/>
            </a:pPr>
            <a:r>
              <a:rPr lang="en-US" sz="1200" b="1" dirty="0" smtClean="0">
                <a:latin typeface="Georgia" charset="0"/>
                <a:ea typeface="ＭＳ Ｐゴシック" charset="-128"/>
                <a:cs typeface="ＭＳ Ｐゴシック" charset="-128"/>
              </a:rPr>
              <a:t>Deliverable</a:t>
            </a:r>
            <a:r>
              <a:rPr lang="en-US" sz="1200" dirty="0" smtClean="0">
                <a:latin typeface="Georgia" charset="0"/>
                <a:ea typeface="ＭＳ Ｐゴシック" charset="-128"/>
                <a:cs typeface="ＭＳ Ｐゴシック" charset="-128"/>
              </a:rPr>
              <a:t>: Improved low-energy production cross sections for  neutron-induced reactions.  Cross section measurements improve the fidelity of reaction modeling codes, used for estimating nuclear data when empirical data is unavailable.</a:t>
            </a:r>
            <a:endParaRPr lang="en-US" sz="1200" dirty="0">
              <a:latin typeface="Georgia" charset="0"/>
              <a:ea typeface="ＭＳ Ｐゴシック" charset="-128"/>
              <a:cs typeface="ＭＳ Ｐゴシック" charset="-128"/>
            </a:endParaRPr>
          </a:p>
          <a:p>
            <a:pPr marL="0" lvl="1">
              <a:buFontTx/>
              <a:buNone/>
              <a:defRPr/>
            </a:pPr>
            <a:endParaRPr lang="en-US" sz="1200" dirty="0">
              <a:latin typeface="Georgia" pitchFamily="18" charset="0"/>
              <a:ea typeface="ＭＳ Ｐゴシック" charset="-128"/>
            </a:endParaRPr>
          </a:p>
          <a:p>
            <a:pPr marL="342900" indent="-342900">
              <a:buFontTx/>
              <a:buNone/>
              <a:defRPr/>
            </a:pPr>
            <a:endParaRPr lang="en-US" dirty="0">
              <a:latin typeface="Georgia" pitchFamily="18" charset="0"/>
              <a:ea typeface="ＭＳ Ｐゴシック" charset="-128"/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114300" y="4572000"/>
            <a:ext cx="3657600" cy="2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/>
          <a:lstStyle/>
          <a:p>
            <a:pPr marL="342900" indent="-342900" algn="ctr">
              <a:buFontTx/>
              <a:buNone/>
              <a:defRPr/>
            </a:pPr>
            <a:r>
              <a:rPr lang="en-US" sz="1400" b="1" dirty="0">
                <a:solidFill>
                  <a:srgbClr val="000090"/>
                </a:solidFill>
                <a:latin typeface="Georgia" charset="0"/>
                <a:ea typeface="ＭＳ Ｐゴシック" charset="-128"/>
                <a:cs typeface="ＭＳ Ｐゴシック" charset="-128"/>
              </a:rPr>
              <a:t>Results/Technical Challenges</a:t>
            </a:r>
          </a:p>
          <a:p>
            <a:pPr marL="112713" indent="-112713">
              <a:buNone/>
              <a:defRPr/>
            </a:pPr>
            <a:r>
              <a:rPr lang="en-US" sz="1200" dirty="0" smtClean="0">
                <a:latin typeface="Georgia" charset="0"/>
                <a:ea typeface="ＭＳ Ｐゴシック" charset="-128"/>
                <a:cs typeface="ＭＳ Ｐゴシック" charset="-128"/>
              </a:rPr>
              <a:t>(</a:t>
            </a:r>
            <a:r>
              <a:rPr lang="en-US" sz="1200" dirty="0" err="1" smtClean="0">
                <a:latin typeface="Georgia" charset="0"/>
                <a:ea typeface="ＭＳ Ｐゴシック" charset="-128"/>
                <a:cs typeface="ＭＳ Ｐゴシック" charset="-128"/>
              </a:rPr>
              <a:t>n,p</a:t>
            </a:r>
            <a:r>
              <a:rPr lang="en-US" sz="1200" dirty="0" smtClean="0">
                <a:latin typeface="Georgia" charset="0"/>
                <a:ea typeface="ＭＳ Ｐゴシック" charset="-128"/>
                <a:cs typeface="ＭＳ Ｐゴシック" charset="-128"/>
              </a:rPr>
              <a:t>) production cross </a:t>
            </a:r>
            <a:br>
              <a:rPr lang="en-US" sz="1200" dirty="0" smtClean="0">
                <a:latin typeface="Georgia" charset="0"/>
                <a:ea typeface="ＭＳ Ｐゴシック" charset="-128"/>
                <a:cs typeface="ＭＳ Ｐゴシック" charset="-128"/>
              </a:rPr>
            </a:br>
            <a:r>
              <a:rPr lang="en-US" sz="1200" dirty="0" smtClean="0">
                <a:latin typeface="Georgia" charset="0"/>
                <a:ea typeface="ＭＳ Ｐゴシック" charset="-128"/>
                <a:cs typeface="ＭＳ Ｐゴシック" charset="-128"/>
              </a:rPr>
              <a:t>sections have successfully </a:t>
            </a:r>
            <a:br>
              <a:rPr lang="en-US" sz="1200" dirty="0" smtClean="0">
                <a:latin typeface="Georgia" charset="0"/>
                <a:ea typeface="ＭＳ Ｐゴシック" charset="-128"/>
                <a:cs typeface="ＭＳ Ｐゴシック" charset="-128"/>
              </a:rPr>
            </a:br>
            <a:r>
              <a:rPr lang="en-US" sz="1200" dirty="0" smtClean="0">
                <a:latin typeface="Georgia" charset="0"/>
                <a:ea typeface="ＭＳ Ｐゴシック" charset="-128"/>
                <a:cs typeface="ＭＳ Ｐゴシック" charset="-128"/>
              </a:rPr>
              <a:t>been measured to within </a:t>
            </a:r>
            <a:br>
              <a:rPr lang="en-US" sz="1200" dirty="0" smtClean="0">
                <a:latin typeface="Georgia" charset="0"/>
                <a:ea typeface="ＭＳ Ｐゴシック" charset="-128"/>
                <a:cs typeface="ＭＳ Ｐゴシック" charset="-128"/>
              </a:rPr>
            </a:br>
            <a:r>
              <a:rPr lang="en-US" sz="1200" dirty="0" smtClean="0">
                <a:latin typeface="Georgia" charset="0"/>
                <a:ea typeface="ＭＳ Ｐゴシック" charset="-128"/>
                <a:cs typeface="ＭＳ Ｐゴシック" charset="-128"/>
              </a:rPr>
              <a:t>7% uncertainty for </a:t>
            </a:r>
            <a:r>
              <a:rPr lang="en-US" sz="1200" baseline="30000" dirty="0" smtClean="0">
                <a:latin typeface="Georgia" charset="0"/>
                <a:ea typeface="ＭＳ Ｐゴシック" charset="-128"/>
                <a:cs typeface="ＭＳ Ｐゴシック" charset="-128"/>
              </a:rPr>
              <a:t>64</a:t>
            </a:r>
            <a:r>
              <a:rPr lang="en-US" sz="1200" dirty="0" smtClean="0">
                <a:latin typeface="Georgia" charset="0"/>
                <a:ea typeface="ＭＳ Ｐゴシック" charset="-128"/>
                <a:cs typeface="ＭＳ Ｐゴシック" charset="-128"/>
              </a:rPr>
              <a:t>Cu </a:t>
            </a:r>
            <a:br>
              <a:rPr lang="en-US" sz="1200" dirty="0" smtClean="0">
                <a:latin typeface="Georgia" charset="0"/>
                <a:ea typeface="ＭＳ Ｐゴシック" charset="-128"/>
                <a:cs typeface="ＭＳ Ｐゴシック" charset="-128"/>
              </a:rPr>
            </a:br>
            <a:r>
              <a:rPr lang="en-US" sz="1200" dirty="0" smtClean="0">
                <a:latin typeface="Georgia" charset="0"/>
                <a:ea typeface="ＭＳ Ｐゴシック" charset="-128"/>
                <a:cs typeface="ＭＳ Ｐゴシック" charset="-128"/>
              </a:rPr>
              <a:t>and </a:t>
            </a:r>
            <a:r>
              <a:rPr lang="en-US" sz="1200" baseline="30000" dirty="0" smtClean="0">
                <a:latin typeface="Georgia" charset="0"/>
                <a:ea typeface="ＭＳ Ｐゴシック" charset="-128"/>
                <a:cs typeface="ＭＳ Ｐゴシック" charset="-128"/>
              </a:rPr>
              <a:t>47</a:t>
            </a:r>
            <a:r>
              <a:rPr lang="en-US" sz="1200" dirty="0" smtClean="0">
                <a:latin typeface="Georgia" charset="0"/>
                <a:ea typeface="ＭＳ Ｐゴシック" charset="-128"/>
                <a:cs typeface="ＭＳ Ｐゴシック" charset="-128"/>
              </a:rPr>
              <a:t>Sc.</a:t>
            </a:r>
          </a:p>
          <a:p>
            <a:pPr marL="112713" indent="-112713">
              <a:buNone/>
              <a:defRPr/>
            </a:pPr>
            <a:endParaRPr lang="en-US" sz="1200" dirty="0">
              <a:latin typeface="Georgia" charset="0"/>
              <a:ea typeface="ＭＳ Ｐゴシック" charset="-128"/>
              <a:cs typeface="ＭＳ Ｐゴシック" charset="-128"/>
            </a:endParaRPr>
          </a:p>
          <a:p>
            <a:pPr marL="112713" indent="-112713">
              <a:buNone/>
              <a:defRPr/>
            </a:pPr>
            <a:endParaRPr lang="en-US" sz="1200" dirty="0" smtClean="0">
              <a:latin typeface="Georgia" charset="0"/>
              <a:ea typeface="ＭＳ Ｐゴシック" charset="-128"/>
              <a:cs typeface="ＭＳ Ｐゴシック" charset="-128"/>
            </a:endParaRPr>
          </a:p>
          <a:p>
            <a:pPr marL="112713" indent="-112713">
              <a:buNone/>
              <a:defRPr/>
            </a:pPr>
            <a:endParaRPr lang="en-US" sz="1200" dirty="0" smtClean="0">
              <a:latin typeface="Georgia" charset="0"/>
              <a:ea typeface="ＭＳ Ｐゴシック" charset="-128"/>
              <a:cs typeface="ＭＳ Ｐゴシック" charset="-128"/>
            </a:endParaRPr>
          </a:p>
          <a:p>
            <a:pPr marL="112713" indent="-112713">
              <a:defRPr/>
            </a:pPr>
            <a:endParaRPr lang="en-US" sz="1200" dirty="0">
              <a:latin typeface="Georgia" charset="0"/>
              <a:ea typeface="ＭＳ Ｐゴシック" charset="-128"/>
              <a:cs typeface="ＭＳ Ｐゴシック" charset="-128"/>
            </a:endParaRPr>
          </a:p>
          <a:p>
            <a:pPr marL="112713" indent="-112713">
              <a:defRPr/>
            </a:pPr>
            <a:endParaRPr lang="en-US" sz="1200" dirty="0">
              <a:latin typeface="Georgia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1" name="Rectangle 17"/>
          <p:cNvSpPr txBox="1">
            <a:spLocks noChangeArrowheads="1"/>
          </p:cNvSpPr>
          <p:nvPr/>
        </p:nvSpPr>
        <p:spPr bwMode="auto">
          <a:xfrm>
            <a:off x="3906838" y="4572000"/>
            <a:ext cx="3613150" cy="25066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tIns="0" bIns="0"/>
          <a:lstStyle/>
          <a:p>
            <a:pPr marL="342900" indent="-342900" algn="ctr">
              <a:buFontTx/>
              <a:buNone/>
              <a:defRPr/>
            </a:pPr>
            <a:r>
              <a:rPr lang="en-US" sz="1400" b="1" kern="0" dirty="0">
                <a:solidFill>
                  <a:srgbClr val="000090"/>
                </a:solidFill>
                <a:latin typeface="Georgia" charset="0"/>
                <a:ea typeface="ＭＳ Ｐゴシック" charset="-128"/>
                <a:cs typeface="ＭＳ Ｐゴシック" charset="-128"/>
              </a:rPr>
              <a:t>Planned Accomplishments</a:t>
            </a:r>
          </a:p>
          <a:p>
            <a:pPr marL="112713" indent="-112713">
              <a:defRPr/>
            </a:pPr>
            <a:r>
              <a:rPr lang="en-US" sz="1200" kern="0" dirty="0" smtClean="0">
                <a:latin typeface="Georgia" charset="0"/>
                <a:ea typeface="ＭＳ Ｐゴシック" charset="-128"/>
                <a:cs typeface="ＭＳ Ｐゴシック" charset="-128"/>
              </a:rPr>
              <a:t>Continue measurements of neutron-induced production cross sections for emerging medical radioisotopes.</a:t>
            </a:r>
          </a:p>
          <a:p>
            <a:pPr marL="112713" indent="-112713">
              <a:defRPr/>
            </a:pPr>
            <a:r>
              <a:rPr lang="en-US" sz="1200" kern="0" dirty="0">
                <a:latin typeface="Georgia" charset="0"/>
                <a:ea typeface="ＭＳ Ｐゴシック" charset="-128"/>
                <a:cs typeface="ＭＳ Ｐゴシック" charset="-128"/>
              </a:rPr>
              <a:t>Expand production cross section measurements to charged-particle induced reactions</a:t>
            </a:r>
            <a:r>
              <a:rPr lang="en-US" sz="1200" kern="0" dirty="0" smtClean="0">
                <a:latin typeface="Georgia" charset="0"/>
                <a:ea typeface="ＭＳ Ｐゴシック" charset="-128"/>
                <a:cs typeface="ＭＳ Ｐゴシック" charset="-128"/>
              </a:rPr>
              <a:t>.</a:t>
            </a:r>
          </a:p>
          <a:p>
            <a:pPr marL="112713" indent="-112713">
              <a:defRPr/>
            </a:pPr>
            <a:r>
              <a:rPr lang="en-US" sz="1200" kern="0" dirty="0" smtClean="0">
                <a:latin typeface="Georgia" charset="0"/>
                <a:ea typeface="ＭＳ Ｐゴシック" charset="-128"/>
                <a:cs typeface="ＭＳ Ｐゴシック" charset="-128"/>
              </a:rPr>
              <a:t>Development of an intense, variable quasi-monoenergetic neutron source capability, to expand cross section measurements to higher energies.</a:t>
            </a:r>
          </a:p>
          <a:p>
            <a:pPr marL="342900" indent="-342900">
              <a:defRPr/>
            </a:pPr>
            <a:endParaRPr lang="en-US" sz="1200" kern="0" dirty="0">
              <a:solidFill>
                <a:srgbClr val="000041"/>
              </a:solidFill>
              <a:latin typeface="Georgia" charset="0"/>
              <a:ea typeface="ＭＳ Ｐゴシック" charset="-128"/>
              <a:cs typeface="ＭＳ Ｐゴシック" charset="-128"/>
            </a:endParaRPr>
          </a:p>
          <a:p>
            <a:pPr marL="342900" indent="-342900">
              <a:buFontTx/>
              <a:buNone/>
              <a:defRPr/>
            </a:pPr>
            <a:endParaRPr lang="en-US" sz="1200" kern="0" dirty="0">
              <a:solidFill>
                <a:srgbClr val="000041"/>
              </a:solidFill>
              <a:latin typeface="Georgia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131" name="Text Box 4"/>
          <p:cNvSpPr txBox="1">
            <a:spLocks noChangeArrowheads="1"/>
          </p:cNvSpPr>
          <p:nvPr/>
        </p:nvSpPr>
        <p:spPr bwMode="auto">
          <a:xfrm>
            <a:off x="3886200" y="1220788"/>
            <a:ext cx="38862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/>
          <a:lstStyle/>
          <a:p>
            <a:pPr marL="342900" indent="-342900" algn="ctr">
              <a:buFontTx/>
              <a:buNone/>
            </a:pPr>
            <a:r>
              <a:rPr lang="en-US" sz="1200" b="1" dirty="0">
                <a:solidFill>
                  <a:srgbClr val="000090"/>
                </a:solidFill>
                <a:latin typeface="Georgia" pitchFamily="18" charset="0"/>
              </a:rPr>
              <a:t>Supporting  </a:t>
            </a:r>
            <a:r>
              <a:rPr lang="en-US" sz="1200" b="1" dirty="0" smtClean="0">
                <a:solidFill>
                  <a:srgbClr val="000090"/>
                </a:solidFill>
                <a:latin typeface="Georgia" pitchFamily="18" charset="0"/>
              </a:rPr>
              <a:t>Investigators</a:t>
            </a:r>
            <a:r>
              <a:rPr lang="en-US" sz="1200" dirty="0" smtClean="0">
                <a:solidFill>
                  <a:schemeClr val="accent2"/>
                </a:solidFill>
                <a:latin typeface="Georgia" pitchFamily="18" charset="0"/>
              </a:rPr>
              <a:t>: </a:t>
            </a:r>
            <a:r>
              <a:rPr lang="en-US" sz="1200" dirty="0" smtClean="0">
                <a:latin typeface="Georgia" pitchFamily="18" charset="0"/>
              </a:rPr>
              <a:t>Andrew Voyles</a:t>
            </a:r>
            <a:endParaRPr lang="en-US" sz="1200" dirty="0">
              <a:latin typeface="Georgia" pitchFamily="18" charset="0"/>
            </a:endParaRPr>
          </a:p>
        </p:txBody>
      </p:sp>
      <p:sp>
        <p:nvSpPr>
          <p:cNvPr id="5132" name="Text Box 29"/>
          <p:cNvSpPr txBox="1">
            <a:spLocks noChangeArrowheads="1"/>
          </p:cNvSpPr>
          <p:nvPr/>
        </p:nvSpPr>
        <p:spPr bwMode="auto">
          <a:xfrm>
            <a:off x="101600" y="7289800"/>
            <a:ext cx="36576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buFontTx/>
              <a:buNone/>
            </a:pPr>
            <a:r>
              <a:rPr lang="en-US" sz="1400" b="1">
                <a:solidFill>
                  <a:srgbClr val="000090"/>
                </a:solidFill>
                <a:latin typeface="Georgia" pitchFamily="18" charset="0"/>
              </a:rPr>
              <a:t>Research Team</a:t>
            </a:r>
            <a:endParaRPr lang="en-US" sz="1200">
              <a:solidFill>
                <a:srgbClr val="000090"/>
              </a:solidFill>
              <a:latin typeface="Georgia" pitchFamily="18" charset="0"/>
            </a:endParaRPr>
          </a:p>
          <a:p>
            <a:pPr marL="0" lvl="1">
              <a:buFontTx/>
              <a:buNone/>
            </a:pPr>
            <a:endParaRPr lang="en-US" sz="1200">
              <a:latin typeface="Georgia" pitchFamily="18" charset="0"/>
            </a:endParaRPr>
          </a:p>
          <a:p>
            <a:pPr marL="342900" indent="-342900">
              <a:buFontTx/>
              <a:buNone/>
            </a:pPr>
            <a:endParaRPr lang="en-US">
              <a:latin typeface="Georgia" pitchFamily="18" charset="0"/>
            </a:endParaRPr>
          </a:p>
        </p:txBody>
      </p:sp>
      <p:sp>
        <p:nvSpPr>
          <p:cNvPr id="5133" name="Text Box 29"/>
          <p:cNvSpPr txBox="1">
            <a:spLocks noChangeArrowheads="1"/>
          </p:cNvSpPr>
          <p:nvPr/>
        </p:nvSpPr>
        <p:spPr bwMode="auto">
          <a:xfrm>
            <a:off x="4800600" y="7315200"/>
            <a:ext cx="1943100" cy="1046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buFontTx/>
              <a:buNone/>
            </a:pPr>
            <a:r>
              <a:rPr lang="en-US" sz="1400" b="1">
                <a:solidFill>
                  <a:srgbClr val="000090"/>
                </a:solidFill>
                <a:latin typeface="Georgia" pitchFamily="18" charset="0"/>
              </a:rPr>
              <a:t>Notes</a:t>
            </a:r>
          </a:p>
          <a:p>
            <a:pPr marL="342900" indent="-342900" algn="ctr">
              <a:buFontTx/>
              <a:buNone/>
            </a:pPr>
            <a:endParaRPr lang="en-US" sz="1200">
              <a:latin typeface="Georgia" pitchFamily="18" charset="0"/>
            </a:endParaRPr>
          </a:p>
          <a:p>
            <a:pPr marL="0" lvl="1">
              <a:buFontTx/>
              <a:buNone/>
            </a:pPr>
            <a:endParaRPr lang="en-US" sz="1200">
              <a:latin typeface="Georgia" pitchFamily="18" charset="0"/>
            </a:endParaRPr>
          </a:p>
          <a:p>
            <a:pPr marL="342900" indent="-342900">
              <a:buFontTx/>
              <a:buNone/>
            </a:pPr>
            <a:endParaRPr lang="en-US">
              <a:latin typeface="Georgia" pitchFamily="18" charset="0"/>
            </a:endParaRPr>
          </a:p>
        </p:txBody>
      </p:sp>
      <p:sp>
        <p:nvSpPr>
          <p:cNvPr id="5134" name="TextBox 1"/>
          <p:cNvSpPr txBox="1">
            <a:spLocks noChangeArrowheads="1"/>
          </p:cNvSpPr>
          <p:nvPr/>
        </p:nvSpPr>
        <p:spPr bwMode="auto">
          <a:xfrm>
            <a:off x="3932238" y="7200900"/>
            <a:ext cx="3840162" cy="270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endParaRPr lang="en-US" b="1">
              <a:latin typeface="Geneva" charset="0"/>
            </a:endParaRPr>
          </a:p>
          <a:p>
            <a:pPr>
              <a:buFontTx/>
              <a:buNone/>
            </a:pPr>
            <a:r>
              <a:rPr lang="en-US" b="1"/>
              <a:t>________________________________</a:t>
            </a:r>
          </a:p>
          <a:p>
            <a:pPr>
              <a:buFontTx/>
              <a:buNone/>
            </a:pPr>
            <a:r>
              <a:rPr lang="en-US" b="1"/>
              <a:t>________________________________</a:t>
            </a:r>
          </a:p>
          <a:p>
            <a:pPr>
              <a:buFontTx/>
              <a:buNone/>
            </a:pPr>
            <a:r>
              <a:rPr lang="en-US" b="1"/>
              <a:t>________________________________</a:t>
            </a:r>
          </a:p>
          <a:p>
            <a:pPr>
              <a:buFontTx/>
              <a:buNone/>
            </a:pPr>
            <a:r>
              <a:rPr lang="en-US" b="1"/>
              <a:t>________________________________</a:t>
            </a:r>
          </a:p>
          <a:p>
            <a:pPr>
              <a:buFontTx/>
              <a:buNone/>
            </a:pPr>
            <a:r>
              <a:rPr lang="en-US" b="1"/>
              <a:t>________________________________</a:t>
            </a:r>
          </a:p>
          <a:p>
            <a:pPr>
              <a:buFontTx/>
              <a:buNone/>
            </a:pPr>
            <a:r>
              <a:rPr lang="en-US" b="1"/>
              <a:t>________________________________</a:t>
            </a:r>
          </a:p>
          <a:p>
            <a:pPr>
              <a:buFontTx/>
              <a:buNone/>
            </a:pPr>
            <a:r>
              <a:rPr lang="en-US" b="1"/>
              <a:t>________________________________</a:t>
            </a:r>
          </a:p>
          <a:p>
            <a:pPr>
              <a:buFontTx/>
              <a:buNone/>
            </a:pPr>
            <a:endParaRPr lang="en-US" b="1"/>
          </a:p>
        </p:txBody>
      </p:sp>
      <p:pic>
        <p:nvPicPr>
          <p:cNvPr id="16" name="Picture 1" descr="berkeley_seal.gi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43200" y="83439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2" descr="NSSC_newLogo_small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5800" y="8686800"/>
            <a:ext cx="1912938" cy="121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8" descr="combined_decay_curves.png"/>
          <p:cNvPicPr>
            <a:picLocks noChangeAspect="1"/>
          </p:cNvPicPr>
          <p:nvPr/>
        </p:nvPicPr>
        <p:blipFill>
          <a:blip r:embed="rId6"/>
          <a:srcRect l="4286" t="5715" r="7846"/>
          <a:stretch>
            <a:fillRect/>
          </a:stretch>
        </p:blipFill>
        <p:spPr>
          <a:xfrm>
            <a:off x="2133758" y="4800600"/>
            <a:ext cx="1731442" cy="1393415"/>
          </a:xfrm>
          <a:prstGeom prst="rect">
            <a:avLst/>
          </a:prstGeom>
        </p:spPr>
      </p:pic>
      <p:pic>
        <p:nvPicPr>
          <p:cNvPr id="18" name="Picture 17" descr="Sample_spectra.png"/>
          <p:cNvPicPr>
            <a:picLocks noChangeAspect="1"/>
          </p:cNvPicPr>
          <p:nvPr/>
        </p:nvPicPr>
        <p:blipFill>
          <a:blip r:embed="rId7"/>
          <a:srcRect l="8824" t="1412" r="16176" b="6412"/>
          <a:stretch>
            <a:fillRect/>
          </a:stretch>
        </p:blipFill>
        <p:spPr>
          <a:xfrm>
            <a:off x="0" y="5943600"/>
            <a:ext cx="2286000" cy="13270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97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97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Default Design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97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97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2157</TotalTime>
  <Words>295</Words>
  <Application>Microsoft Office PowerPoint</Application>
  <PresentationFormat>Custom</PresentationFormat>
  <Paragraphs>40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1_Default Design</vt:lpstr>
      <vt:lpstr>2_Default Design</vt:lpstr>
      <vt:lpstr>Neutron Cross-Sections for Medical Radionuclide Production</vt:lpstr>
    </vt:vector>
  </TitlesOfParts>
  <Company>U.S. Department of Energy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Andrew Steven Voyles</cp:lastModifiedBy>
  <cp:revision>173</cp:revision>
  <cp:lastPrinted>2013-04-09T03:52:44Z</cp:lastPrinted>
  <dcterms:created xsi:type="dcterms:W3CDTF">2009-08-11T19:00:50Z</dcterms:created>
  <dcterms:modified xsi:type="dcterms:W3CDTF">2016-04-22T19:50:12Z</dcterms:modified>
</cp:coreProperties>
</file>