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png" ContentType="image/png"/>
  <Override PartName="/ppt/media/image14.png" ContentType="image/png"/>
  <Override PartName="/ppt/media/image13.png" ContentType="image/png"/>
  <Override PartName="/ppt/media/image12.wmf" ContentType="image/x-wmf"/>
  <Override PartName="/ppt/media/image11.png" ContentType="image/png"/>
  <Override PartName="/ppt/media/image10.png" ContentType="image/png"/>
  <Override PartName="/ppt/media/image8.wmf" ContentType="image/x-wmf"/>
  <Override PartName="/ppt/media/image5.png" ContentType="image/png"/>
  <Override PartName="/ppt/media/image7.png" ContentType="image/png"/>
  <Override PartName="/ppt/media/image6.wmf" ContentType="image/x-wmf"/>
  <Override PartName="/ppt/media/image4.png" ContentType="image/png"/>
  <Override PartName="/ppt/media/image15.png" ContentType="image/png"/>
  <Override PartName="/ppt/media/image9.png" ContentType="image/png"/>
  <Override PartName="/ppt/media/image3.wmf" ContentType="image/x-wmf"/>
  <Override PartName="/ppt/media/image2.png" ContentType="image/png"/>
  <Override PartName="/ppt/media/image1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822924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74600"/>
            <a:ext cx="822924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245484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7460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7460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822924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2454840"/>
            <a:ext cx="822924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88720" y="2454480"/>
            <a:ext cx="3165840" cy="25261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88720" y="2454480"/>
            <a:ext cx="3165840" cy="2526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2454840"/>
            <a:ext cx="8229240" cy="252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822924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401580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2454840"/>
            <a:ext cx="401580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12772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77460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454840"/>
            <a:ext cx="401580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2454840"/>
            <a:ext cx="8229240" cy="252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401580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245484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77460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245484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774600"/>
            <a:ext cx="822924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822924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774600"/>
            <a:ext cx="822924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245484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77460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77460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822924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2454840"/>
            <a:ext cx="822924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88720" y="2454480"/>
            <a:ext cx="3165840" cy="25261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88720" y="2454480"/>
            <a:ext cx="3165840" cy="2526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822924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401580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2454840"/>
            <a:ext cx="401580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12772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7460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2454840"/>
            <a:ext cx="401580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4015800" cy="2526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245484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7460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2454840"/>
            <a:ext cx="401580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74600"/>
            <a:ext cx="8229240" cy="120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wmf"/><Relationship Id="rId3" Type="http://schemas.openxmlformats.org/officeDocument/2006/relationships/image" Target="../media/image7.png"/><Relationship Id="rId4" Type="http://schemas.openxmlformats.org/officeDocument/2006/relationships/image" Target="../media/image8.wmf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2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0760" y="6081480"/>
            <a:ext cx="1745280" cy="533160"/>
          </a:xfrm>
          <a:prstGeom prst="rect">
            <a:avLst/>
          </a:prstGeom>
          <a:ln>
            <a:noFill/>
          </a:ln>
        </p:spPr>
      </p:pic>
      <p:pic>
        <p:nvPicPr>
          <p:cNvPr id="1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-98640" y="0"/>
            <a:ext cx="9270720" cy="6870240"/>
          </a:xfrm>
          <a:prstGeom prst="rect">
            <a:avLst/>
          </a:prstGeom>
          <a:ln>
            <a:noFill/>
          </a:ln>
        </p:spPr>
      </p:pic>
      <p:pic>
        <p:nvPicPr>
          <p:cNvPr id="2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10760" y="6081480"/>
            <a:ext cx="1745280" cy="53316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1438920"/>
            <a:ext cx="73994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5000">
                <a:solidFill>
                  <a:srgbClr val="fdb515"/>
                </a:solidFill>
                <a:latin typeface="Georgia"/>
              </a:rPr>
              <a:t>Click to edit the title text formatLorem Ipsum Dolor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Lucida Gran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Lucida Gran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Lucida Gran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Lucida Gran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Lucida Gran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Lucida Grande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Lucida Grande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2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0760" y="6081480"/>
            <a:ext cx="1745280" cy="533160"/>
          </a:xfrm>
          <a:prstGeom prst="rect">
            <a:avLst/>
          </a:prstGeom>
          <a:ln>
            <a:noFill/>
          </a:ln>
        </p:spPr>
      </p:pic>
      <p:pic>
        <p:nvPicPr>
          <p:cNvPr id="40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-98640" y="0"/>
            <a:ext cx="9270720" cy="6870240"/>
          </a:xfrm>
          <a:prstGeom prst="rect">
            <a:avLst/>
          </a:prstGeom>
          <a:ln>
            <a:noFill/>
          </a:ln>
        </p:spPr>
      </p:pic>
      <p:pic>
        <p:nvPicPr>
          <p:cNvPr id="41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10760" y="6081480"/>
            <a:ext cx="1745280" cy="5331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2772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200">
                <a:solidFill>
                  <a:srgbClr val="fdb515"/>
                </a:solidFill>
                <a:latin typeface="Georgia"/>
              </a:rPr>
              <a:t>Click to edit the title text formatLorem ipsum dolor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2454840"/>
            <a:ext cx="8229240" cy="2526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Lucida Gran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Lucida Gran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Lucida Gran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Lucida Gran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Lucida Gran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Lucida Grande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Lucida Grande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ffffff"/>
                </a:solidFill>
                <a:latin typeface="Lucida Grande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Lucida Grande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1400">
                <a:solidFill>
                  <a:srgbClr val="ffffff"/>
                </a:solidFill>
                <a:latin typeface="Lucida Grande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1200">
                <a:solidFill>
                  <a:srgbClr val="ffffff"/>
                </a:solidFill>
                <a:latin typeface="Lucida Grande"/>
              </a:rPr>
              <a:t>Fifth level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316800"/>
            <a:ext cx="3451320" cy="4878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>
                <a:solidFill>
                  <a:srgbClr val="fdb515"/>
                </a:solidFill>
                <a:latin typeface="Georg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>
                <a:solidFill>
                  <a:srgbClr val="fdb515"/>
                </a:solidFill>
                <a:latin typeface="Georg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>
                <a:solidFill>
                  <a:srgbClr val="fdb515"/>
                </a:solidFill>
                <a:latin typeface="Georg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>
                <a:solidFill>
                  <a:srgbClr val="fdb515"/>
                </a:solidFill>
                <a:latin typeface="Georg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>
                <a:solidFill>
                  <a:srgbClr val="fdb515"/>
                </a:solidFill>
                <a:latin typeface="Georg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>
                <a:solidFill>
                  <a:srgbClr val="fdb515"/>
                </a:solidFill>
                <a:latin typeface="Georgia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fdb515"/>
                </a:solidFill>
                <a:latin typeface="Georgia"/>
              </a:rPr>
              <a:t>Seventh Outline LevelCLICK TO EDIT MASTER  |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3796920" y="312480"/>
            <a:ext cx="2238120" cy="492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>
                <a:solidFill>
                  <a:srgbClr val="ffffff"/>
                </a:solidFill>
                <a:latin typeface="Georg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>
                <a:solidFill>
                  <a:srgbClr val="ffffff"/>
                </a:solidFill>
                <a:latin typeface="Georg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>
                <a:solidFill>
                  <a:srgbClr val="ffffff"/>
                </a:solidFill>
                <a:latin typeface="Georg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>
                <a:solidFill>
                  <a:srgbClr val="ffffff"/>
                </a:solidFill>
                <a:latin typeface="Georg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>
                <a:solidFill>
                  <a:srgbClr val="ffffff"/>
                </a:solidFill>
                <a:latin typeface="Georg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>
                <a:solidFill>
                  <a:srgbClr val="ffffff"/>
                </a:solidFill>
                <a:latin typeface="Georgia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Georgia"/>
              </a:rPr>
              <a:t>Seventh Outline LevelCLICK TO EDIT</a:t>
            </a:r>
            <a:endParaRPr/>
          </a:p>
        </p:txBody>
      </p:sp>
      <p:sp>
        <p:nvSpPr>
          <p:cNvPr id="46" name="CustomShape 5"/>
          <p:cNvSpPr/>
          <p:nvPr/>
        </p:nvSpPr>
        <p:spPr>
          <a:xfrm>
            <a:off x="8114040" y="6406560"/>
            <a:ext cx="1029600" cy="2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803DDB3-2975-44ED-9B08-BB55408E11FF}" type="slidenum">
              <a:rPr lang="en-US" sz="1200">
                <a:solidFill>
                  <a:srgbClr val="ffffff"/>
                </a:solidFill>
                <a:latin typeface="Lucida Grande"/>
              </a:rPr>
              <a:t>&lt;number&gt;</a:t>
            </a:fld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5553360" y="6340680"/>
            <a:ext cx="2347920" cy="375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30 Nov 2015| A S Voyles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1201320"/>
            <a:ext cx="81608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5000">
                <a:solidFill>
                  <a:srgbClr val="fdb515"/>
                </a:solidFill>
                <a:latin typeface="Georgia"/>
              </a:rPr>
              <a:t>Preliminary Zn(n,p)Cu Data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680040" y="3595320"/>
            <a:ext cx="7376760" cy="1306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  <a:latin typeface="Lucida Grande"/>
              </a:rPr>
              <a:t>Andrew Voyles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  <a:latin typeface="Lucida Grande"/>
              </a:rPr>
              <a:t>03 February 2016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  <a:latin typeface="Lucida Grande"/>
              </a:rPr>
              <a:t>PANDA Meeting Update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933120"/>
            <a:ext cx="84488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200">
                <a:solidFill>
                  <a:srgbClr val="fdb515"/>
                </a:solidFill>
                <a:latin typeface="Georgia"/>
              </a:rPr>
              <a:t>Next Steps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457200" y="2110320"/>
            <a:ext cx="8229240" cy="3862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Lucida Grande"/>
              </a:rPr>
              <a:t>Need to take another long background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ffffff"/>
                </a:solidFill>
                <a:latin typeface="Lucida Grande"/>
              </a:rPr>
              <a:t>185 keV peak masking any possible signal from </a:t>
            </a:r>
            <a:r>
              <a:rPr lang="en-US" baseline="30000">
                <a:solidFill>
                  <a:srgbClr val="ffffff"/>
                </a:solidFill>
                <a:latin typeface="Lucida Grande"/>
              </a:rPr>
              <a:t>67</a:t>
            </a:r>
            <a:r>
              <a:rPr lang="en-US">
                <a:solidFill>
                  <a:srgbClr val="ffffff"/>
                </a:solidFill>
                <a:latin typeface="Lucida Grande"/>
              </a:rPr>
              <a:t>Cu β- (184.5 keV), or 64Cu β- (190.7 keV)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ffffff"/>
                </a:solidFill>
                <a:latin typeface="Lucida Grande"/>
              </a:rPr>
              <a:t>Most likely from either </a:t>
            </a:r>
            <a:r>
              <a:rPr lang="en-US" baseline="30000">
                <a:solidFill>
                  <a:srgbClr val="ffffff"/>
                </a:solidFill>
                <a:latin typeface="Lucida Grande"/>
              </a:rPr>
              <a:t>140m</a:t>
            </a:r>
            <a:r>
              <a:rPr lang="en-US">
                <a:solidFill>
                  <a:srgbClr val="ffffff"/>
                </a:solidFill>
                <a:latin typeface="Lucida Grande"/>
              </a:rPr>
              <a:t>Eu, or </a:t>
            </a:r>
            <a:r>
              <a:rPr lang="en-US" baseline="30000">
                <a:solidFill>
                  <a:srgbClr val="ffffff"/>
                </a:solidFill>
                <a:latin typeface="Lucida Grande"/>
              </a:rPr>
              <a:t>199</a:t>
            </a:r>
            <a:r>
              <a:rPr lang="en-US">
                <a:solidFill>
                  <a:srgbClr val="ffffff"/>
                </a:solidFill>
                <a:latin typeface="Lucida Grande"/>
              </a:rPr>
              <a:t>Pt from Pb decay chain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Lucida Grande"/>
              </a:rPr>
              <a:t>Need to apply detector efficiency calibration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ffffff"/>
                </a:solidFill>
                <a:latin typeface="Lucida Grande"/>
              </a:rPr>
              <a:t>Will not affect half lives of peaks, just XS calculations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Lucida Grande"/>
              </a:rPr>
              <a:t>Next priority: 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Lucida Grande"/>
              </a:rPr>
              <a:t>Repeat Zn(n,p)Cu measurements 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Lucida Grande"/>
              </a:rPr>
              <a:t>Calculate </a:t>
            </a:r>
            <a:r>
              <a:rPr lang="en-US" sz="2400" baseline="30000">
                <a:solidFill>
                  <a:srgbClr val="ffffff"/>
                </a:solidFill>
                <a:latin typeface="Lucida Grande"/>
              </a:rPr>
              <a:t>64</a:t>
            </a:r>
            <a:r>
              <a:rPr lang="en-US" sz="2400">
                <a:solidFill>
                  <a:srgbClr val="ffffff"/>
                </a:solidFill>
                <a:latin typeface="Lucida Grande"/>
              </a:rPr>
              <a:t>Cu production XS, relative to 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Lucida Grande"/>
              </a:rPr>
              <a:t>Foils </a:t>
            </a:r>
            <a:r>
              <a:rPr i="1" lang="en-US" sz="2400">
                <a:solidFill>
                  <a:srgbClr val="ffffff"/>
                </a:solidFill>
                <a:latin typeface="Lucida Grande"/>
              </a:rPr>
              <a:t>en route</a:t>
            </a:r>
            <a:r>
              <a:rPr lang="en-US" sz="2400">
                <a:solidFill>
                  <a:srgbClr val="ffffff"/>
                </a:solidFill>
                <a:latin typeface="Lucida Grande"/>
              </a:rPr>
              <a:t> for (n,p) measurements on Ti, Pd, Ni, Tb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Lucida Grande"/>
              </a:rPr>
              <a:t>
</a:t>
            </a:r>
            <a:endParaRPr/>
          </a:p>
        </p:txBody>
      </p:sp>
      <p:sp>
        <p:nvSpPr>
          <p:cNvPr id="156" name="TextShape 3"/>
          <p:cNvSpPr txBox="1"/>
          <p:nvPr/>
        </p:nvSpPr>
        <p:spPr>
          <a:xfrm>
            <a:off x="457200" y="316800"/>
            <a:ext cx="3451320" cy="4878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7" name="TextShape 4"/>
          <p:cNvSpPr txBox="1"/>
          <p:nvPr/>
        </p:nvSpPr>
        <p:spPr>
          <a:xfrm>
            <a:off x="3796920" y="312480"/>
            <a:ext cx="2238120" cy="492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8" name="TextShape 5"/>
          <p:cNvSpPr txBox="1"/>
          <p:nvPr/>
        </p:nvSpPr>
        <p:spPr>
          <a:xfrm>
            <a:off x="5553360" y="6340680"/>
            <a:ext cx="2347920" cy="375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30 Nov 2015| A S Voyles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12772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200">
                <a:solidFill>
                  <a:srgbClr val="fdb515"/>
                </a:solidFill>
                <a:latin typeface="Georgia"/>
              </a:rPr>
              <a:t>Experimental Setup – 03 Nov 2015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314640" y="2208960"/>
            <a:ext cx="3627720" cy="3633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Lucida Grande"/>
              </a:rPr>
              <a:t>Zinc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ffffff"/>
                </a:solidFill>
                <a:latin typeface="Lucida Grande"/>
              </a:rPr>
              <a:t>Thickness: 1.03 </a:t>
            </a:r>
            <a:r>
              <a:rPr lang="en-US" sz="1600">
                <a:solidFill>
                  <a:srgbClr val="ffffff"/>
                </a:solidFill>
                <a:latin typeface="Calibri"/>
              </a:rPr>
              <a:t>± 0.01 mm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ffffff"/>
                </a:solidFill>
                <a:latin typeface="Calibri"/>
              </a:rPr>
              <a:t>Diameter: 9.90 ± 0.15 mm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ffffff"/>
                </a:solidFill>
                <a:latin typeface="Calibri"/>
              </a:rPr>
              <a:t>Weight: 0.5375 ± 0.0001 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Lucida Grande"/>
              </a:rPr>
              <a:t>Indium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ffffff"/>
                </a:solidFill>
                <a:latin typeface="Lucida Grande"/>
              </a:rPr>
              <a:t>Thickness: 0.48 </a:t>
            </a:r>
            <a:r>
              <a:rPr lang="en-US" sz="1600">
                <a:solidFill>
                  <a:srgbClr val="ffffff"/>
                </a:solidFill>
                <a:latin typeface="Calibri"/>
              </a:rPr>
              <a:t>± 0.02 mm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ffffff"/>
                </a:solidFill>
                <a:latin typeface="Calibri"/>
              </a:rPr>
              <a:t>Diameter: 9.77 ± 0.12 mm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ffffff"/>
                </a:solidFill>
                <a:latin typeface="Calibri"/>
              </a:rPr>
              <a:t>Weight: 0.2475 ± 0.0001 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Beam On: 2:13:16 PM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Beam Off: 5:13:16 PM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Start of Counting: 5:43:01 PM</a:t>
            </a:r>
            <a:endParaRPr/>
          </a:p>
          <a:p>
            <a:endParaRPr/>
          </a:p>
        </p:txBody>
      </p:sp>
      <p:sp>
        <p:nvSpPr>
          <p:cNvPr id="86" name="TextShape 3"/>
          <p:cNvSpPr txBox="1"/>
          <p:nvPr/>
        </p:nvSpPr>
        <p:spPr>
          <a:xfrm>
            <a:off x="457200" y="316800"/>
            <a:ext cx="3451320" cy="4878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7" name="TextShape 4"/>
          <p:cNvSpPr txBox="1"/>
          <p:nvPr/>
        </p:nvSpPr>
        <p:spPr>
          <a:xfrm>
            <a:off x="3796920" y="312480"/>
            <a:ext cx="2238120" cy="492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8" name="TextShape 5"/>
          <p:cNvSpPr txBox="1"/>
          <p:nvPr/>
        </p:nvSpPr>
        <p:spPr>
          <a:xfrm>
            <a:off x="5553360" y="6340680"/>
            <a:ext cx="2347920" cy="375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30 Nov 2015| A S Voyles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4037760" y="2386800"/>
            <a:ext cx="5105880" cy="2315160"/>
          </a:xfrm>
          <a:prstGeom prst="flowChartProcess">
            <a:avLst/>
          </a:prstGeom>
          <a:solidFill>
            <a:srgbClr val="ffffff"/>
          </a:solidFill>
          <a:ln w="9360">
            <a:solidFill>
              <a:srgbClr val="4a7eb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Polyethylene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5177520" y="3147120"/>
            <a:ext cx="2635920" cy="439200"/>
          </a:xfrm>
          <a:prstGeom prst="flowChartProcess">
            <a:avLst/>
          </a:prstGeom>
          <a:gradFill>
            <a:gsLst>
              <a:gs pos="0">
                <a:srgbClr val="7f7f7f"/>
              </a:gs>
              <a:gs pos="50000">
                <a:srgbClr val="ffffff"/>
              </a:gs>
              <a:gs pos="100000">
                <a:srgbClr val="7f7f7f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Indium</a:t>
            </a:r>
            <a:endParaRPr/>
          </a:p>
        </p:txBody>
      </p:sp>
      <p:sp>
        <p:nvSpPr>
          <p:cNvPr id="91" name="CustomShape 8"/>
          <p:cNvSpPr/>
          <p:nvPr/>
        </p:nvSpPr>
        <p:spPr>
          <a:xfrm>
            <a:off x="5175720" y="2373120"/>
            <a:ext cx="2635920" cy="759600"/>
          </a:xfrm>
          <a:prstGeom prst="flowChartProcess">
            <a:avLst/>
          </a:prstGeom>
          <a:gradFill>
            <a:gsLst>
              <a:gs pos="0">
                <a:srgbClr val="000000"/>
              </a:gs>
              <a:gs pos="100000">
                <a:srgbClr val="bcbcbc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Zinc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12772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2454840"/>
            <a:ext cx="8229240" cy="2526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4" name="TextShape 3"/>
          <p:cNvSpPr txBox="1"/>
          <p:nvPr/>
        </p:nvSpPr>
        <p:spPr>
          <a:xfrm>
            <a:off x="457200" y="316800"/>
            <a:ext cx="3451320" cy="4878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5" name="TextShape 4"/>
          <p:cNvSpPr txBox="1"/>
          <p:nvPr/>
        </p:nvSpPr>
        <p:spPr>
          <a:xfrm>
            <a:off x="3796920" y="312480"/>
            <a:ext cx="2238120" cy="492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6" name="TextShape 5"/>
          <p:cNvSpPr txBox="1"/>
          <p:nvPr/>
        </p:nvSpPr>
        <p:spPr>
          <a:xfrm>
            <a:off x="5553360" y="6340680"/>
            <a:ext cx="2347920" cy="375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20 Mar 2015| A S Voyles</a:t>
            </a:r>
            <a:endParaRPr/>
          </a:p>
        </p:txBody>
      </p:sp>
      <p:pic>
        <p:nvPicPr>
          <p:cNvPr id="97" name="Picture 6" descr=""/>
          <p:cNvPicPr/>
          <p:nvPr/>
        </p:nvPicPr>
        <p:blipFill>
          <a:blip r:embed="rId1"/>
          <a:srcRect l="3647" t="38994" r="3421" b="4229"/>
          <a:stretch>
            <a:fillRect/>
          </a:stretch>
        </p:blipFill>
        <p:spPr>
          <a:xfrm>
            <a:off x="-1457640" y="534240"/>
            <a:ext cx="12326760" cy="5818680"/>
          </a:xfrm>
          <a:prstGeom prst="rect">
            <a:avLst/>
          </a:prstGeom>
          <a:ln>
            <a:noFill/>
          </a:ln>
        </p:spPr>
      </p:pic>
      <p:sp>
        <p:nvSpPr>
          <p:cNvPr id="98" name="CustomShape 6"/>
          <p:cNvSpPr/>
          <p:nvPr/>
        </p:nvSpPr>
        <p:spPr>
          <a:xfrm>
            <a:off x="6121800" y="1498680"/>
            <a:ext cx="4571640" cy="11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336 keV - 115m In IT Decay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391 keV - 113m In IT Decay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417 keV - 116 In β- Decay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511 keV - 64 Cu β+ Decay</a:t>
            </a:r>
            <a:endParaRPr/>
          </a:p>
        </p:txBody>
      </p:sp>
      <p:sp>
        <p:nvSpPr>
          <p:cNvPr id="99" name="CustomShape 7"/>
          <p:cNvSpPr/>
          <p:nvPr/>
        </p:nvSpPr>
        <p:spPr>
          <a:xfrm>
            <a:off x="5878440" y="1579320"/>
            <a:ext cx="201600" cy="201600"/>
          </a:xfrm>
          <a:prstGeom prst="ellipse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100" name="CustomShape 8"/>
          <p:cNvSpPr/>
          <p:nvPr/>
        </p:nvSpPr>
        <p:spPr>
          <a:xfrm>
            <a:off x="1054800" y="1031040"/>
            <a:ext cx="201600" cy="201600"/>
          </a:xfrm>
          <a:prstGeom prst="ellipse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101" name="CustomShape 9"/>
          <p:cNvSpPr/>
          <p:nvPr/>
        </p:nvSpPr>
        <p:spPr>
          <a:xfrm>
            <a:off x="5854680" y="1852560"/>
            <a:ext cx="261360" cy="22536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03f3b"/>
              </a:gs>
              <a:gs pos="100000">
                <a:srgbClr val="ffa7a4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102" name="CustomShape 10"/>
          <p:cNvSpPr/>
          <p:nvPr/>
        </p:nvSpPr>
        <p:spPr>
          <a:xfrm>
            <a:off x="2135520" y="2420640"/>
            <a:ext cx="261360" cy="22536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03f3b"/>
              </a:gs>
              <a:gs pos="100000">
                <a:srgbClr val="ffa7a4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103" name="CustomShape 11"/>
          <p:cNvSpPr/>
          <p:nvPr/>
        </p:nvSpPr>
        <p:spPr>
          <a:xfrm>
            <a:off x="3348720" y="2054520"/>
            <a:ext cx="272880" cy="272880"/>
          </a:xfrm>
          <a:prstGeom prst="diamond">
            <a:avLst/>
          </a:prstGeom>
          <a:gradFill>
            <a:gsLst>
              <a:gs pos="0">
                <a:srgbClr val="9fc949"/>
              </a:gs>
              <a:gs pos="100000">
                <a:srgbClr val="d9ffa4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</p:sp>
      <p:sp>
        <p:nvSpPr>
          <p:cNvPr id="104" name="CustomShape 12"/>
          <p:cNvSpPr/>
          <p:nvPr/>
        </p:nvSpPr>
        <p:spPr>
          <a:xfrm>
            <a:off x="5852520" y="2135520"/>
            <a:ext cx="272880" cy="272880"/>
          </a:xfrm>
          <a:prstGeom prst="diamond">
            <a:avLst/>
          </a:prstGeom>
          <a:gradFill>
            <a:gsLst>
              <a:gs pos="0">
                <a:srgbClr val="9fc949"/>
              </a:gs>
              <a:gs pos="100000">
                <a:srgbClr val="d9ffa4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</p:sp>
      <p:sp>
        <p:nvSpPr>
          <p:cNvPr id="105" name="CustomShape 13"/>
          <p:cNvSpPr/>
          <p:nvPr/>
        </p:nvSpPr>
        <p:spPr>
          <a:xfrm>
            <a:off x="5807160" y="2422440"/>
            <a:ext cx="344160" cy="344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gradFill>
            <a:gsLst>
              <a:gs pos="0">
                <a:srgbClr val="7e5aaa"/>
              </a:gs>
              <a:gs pos="100000">
                <a:srgbClr val="c7aeed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</p:sp>
      <p:sp>
        <p:nvSpPr>
          <p:cNvPr id="106" name="CustomShape 14"/>
          <p:cNvSpPr/>
          <p:nvPr/>
        </p:nvSpPr>
        <p:spPr>
          <a:xfrm>
            <a:off x="5555520" y="2693880"/>
            <a:ext cx="344160" cy="344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gradFill>
            <a:gsLst>
              <a:gs pos="0">
                <a:srgbClr val="7e5aaa"/>
              </a:gs>
              <a:gs pos="100000">
                <a:srgbClr val="c7aeed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</p:sp>
      <p:sp>
        <p:nvSpPr>
          <p:cNvPr id="107" name="CustomShape 15"/>
          <p:cNvSpPr/>
          <p:nvPr/>
        </p:nvSpPr>
        <p:spPr>
          <a:xfrm>
            <a:off x="6973560" y="3566160"/>
            <a:ext cx="18046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Signal</a:t>
            </a:r>
            <a:endParaRPr/>
          </a:p>
        </p:txBody>
      </p:sp>
      <p:sp>
        <p:nvSpPr>
          <p:cNvPr id="108" name="CustomShape 16"/>
          <p:cNvSpPr/>
          <p:nvPr/>
        </p:nvSpPr>
        <p:spPr>
          <a:xfrm>
            <a:off x="6887880" y="4572000"/>
            <a:ext cx="198180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47.5 hr Background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12772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491040" y="822960"/>
            <a:ext cx="16035840" cy="4480560"/>
          </a:xfrm>
          <a:prstGeom prst="rect">
            <a:avLst/>
          </a:prstGeom>
          <a:ln>
            <a:noFill/>
          </a:ln>
        </p:spPr>
      </p:pic>
      <p:sp>
        <p:nvSpPr>
          <p:cNvPr id="111" name="TextShape 2"/>
          <p:cNvSpPr txBox="1"/>
          <p:nvPr/>
        </p:nvSpPr>
        <p:spPr>
          <a:xfrm>
            <a:off x="457200" y="316800"/>
            <a:ext cx="3451320" cy="4878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2" name="TextShape 3"/>
          <p:cNvSpPr txBox="1"/>
          <p:nvPr/>
        </p:nvSpPr>
        <p:spPr>
          <a:xfrm>
            <a:off x="3796920" y="312480"/>
            <a:ext cx="2238120" cy="492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3" name="TextShape 4"/>
          <p:cNvSpPr txBox="1"/>
          <p:nvPr/>
        </p:nvSpPr>
        <p:spPr>
          <a:xfrm>
            <a:off x="5553360" y="6340680"/>
            <a:ext cx="2347920" cy="375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20 Mar 2015| A S Voyles</a:t>
            </a:r>
            <a:endParaRPr/>
          </a:p>
        </p:txBody>
      </p:sp>
      <p:sp>
        <p:nvSpPr>
          <p:cNvPr id="114" name="CustomShape 5"/>
          <p:cNvSpPr/>
          <p:nvPr/>
        </p:nvSpPr>
        <p:spPr>
          <a:xfrm>
            <a:off x="6121800" y="1498680"/>
            <a:ext cx="4571640" cy="11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336 keV - 115m In IT Decay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391 keV - 113m In IT Decay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417 keV - 116 In β- Decay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511 keV - 64 Cu β+ Decay</a:t>
            </a:r>
            <a:endParaRPr/>
          </a:p>
        </p:txBody>
      </p:sp>
      <p:sp>
        <p:nvSpPr>
          <p:cNvPr id="115" name="CustomShape 6"/>
          <p:cNvSpPr/>
          <p:nvPr/>
        </p:nvSpPr>
        <p:spPr>
          <a:xfrm>
            <a:off x="5878440" y="1579320"/>
            <a:ext cx="201600" cy="201600"/>
          </a:xfrm>
          <a:prstGeom prst="ellipse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116" name="CustomShape 7"/>
          <p:cNvSpPr/>
          <p:nvPr/>
        </p:nvSpPr>
        <p:spPr>
          <a:xfrm>
            <a:off x="1054800" y="1031040"/>
            <a:ext cx="201600" cy="201600"/>
          </a:xfrm>
          <a:prstGeom prst="ellipse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117" name="CustomShape 8"/>
          <p:cNvSpPr/>
          <p:nvPr/>
        </p:nvSpPr>
        <p:spPr>
          <a:xfrm>
            <a:off x="5854680" y="1852560"/>
            <a:ext cx="261360" cy="22536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03f3b"/>
              </a:gs>
              <a:gs pos="100000">
                <a:srgbClr val="ffa7a4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118" name="CustomShape 9"/>
          <p:cNvSpPr/>
          <p:nvPr/>
        </p:nvSpPr>
        <p:spPr>
          <a:xfrm>
            <a:off x="2207520" y="2646000"/>
            <a:ext cx="261360" cy="22536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03f3b"/>
              </a:gs>
              <a:gs pos="100000">
                <a:srgbClr val="ffa7a4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119" name="CustomShape 10"/>
          <p:cNvSpPr/>
          <p:nvPr/>
        </p:nvSpPr>
        <p:spPr>
          <a:xfrm>
            <a:off x="3291840" y="2560320"/>
            <a:ext cx="272880" cy="272880"/>
          </a:xfrm>
          <a:prstGeom prst="diamond">
            <a:avLst/>
          </a:prstGeom>
          <a:gradFill>
            <a:gsLst>
              <a:gs pos="0">
                <a:srgbClr val="9fc949"/>
              </a:gs>
              <a:gs pos="100000">
                <a:srgbClr val="d9ffa4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</p:sp>
      <p:sp>
        <p:nvSpPr>
          <p:cNvPr id="120" name="CustomShape 11"/>
          <p:cNvSpPr/>
          <p:nvPr/>
        </p:nvSpPr>
        <p:spPr>
          <a:xfrm>
            <a:off x="5852520" y="2135520"/>
            <a:ext cx="272880" cy="272880"/>
          </a:xfrm>
          <a:prstGeom prst="diamond">
            <a:avLst/>
          </a:prstGeom>
          <a:gradFill>
            <a:gsLst>
              <a:gs pos="0">
                <a:srgbClr val="9fc949"/>
              </a:gs>
              <a:gs pos="100000">
                <a:srgbClr val="d9ffa4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</p:sp>
      <p:sp>
        <p:nvSpPr>
          <p:cNvPr id="121" name="CustomShape 12"/>
          <p:cNvSpPr/>
          <p:nvPr/>
        </p:nvSpPr>
        <p:spPr>
          <a:xfrm>
            <a:off x="5807160" y="2422440"/>
            <a:ext cx="344160" cy="344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gradFill>
            <a:gsLst>
              <a:gs pos="0">
                <a:srgbClr val="7e5aaa"/>
              </a:gs>
              <a:gs pos="100000">
                <a:srgbClr val="c7aeed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</p:sp>
      <p:sp>
        <p:nvSpPr>
          <p:cNvPr id="122" name="CustomShape 13"/>
          <p:cNvSpPr/>
          <p:nvPr/>
        </p:nvSpPr>
        <p:spPr>
          <a:xfrm>
            <a:off x="4937760" y="2286000"/>
            <a:ext cx="344160" cy="344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gradFill>
            <a:gsLst>
              <a:gs pos="0">
                <a:srgbClr val="7e5aaa"/>
              </a:gs>
              <a:gs pos="100000">
                <a:srgbClr val="c7aeed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</p:sp>
      <p:sp>
        <p:nvSpPr>
          <p:cNvPr id="123" name="CustomShape 14"/>
          <p:cNvSpPr/>
          <p:nvPr/>
        </p:nvSpPr>
        <p:spPr>
          <a:xfrm>
            <a:off x="1920240" y="1277280"/>
            <a:ext cx="157896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Background Subtracted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21560" y="86184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200">
                <a:solidFill>
                  <a:srgbClr val="fdb515"/>
                </a:solidFill>
                <a:latin typeface="Georgia"/>
              </a:rPr>
              <a:t>Fitting to Model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2454840"/>
            <a:ext cx="8229240" cy="2526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26" name="TextShape 3"/>
          <p:cNvSpPr txBox="1"/>
          <p:nvPr/>
        </p:nvSpPr>
        <p:spPr>
          <a:xfrm>
            <a:off x="457200" y="316800"/>
            <a:ext cx="3451320" cy="4878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27" name="TextShape 4"/>
          <p:cNvSpPr txBox="1"/>
          <p:nvPr/>
        </p:nvSpPr>
        <p:spPr>
          <a:xfrm>
            <a:off x="3796920" y="312480"/>
            <a:ext cx="2238120" cy="492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28" name="TextShape 5"/>
          <p:cNvSpPr txBox="1"/>
          <p:nvPr/>
        </p:nvSpPr>
        <p:spPr>
          <a:xfrm>
            <a:off x="5553360" y="6340680"/>
            <a:ext cx="2347920" cy="375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30 Nov 2015| A S Voyles</a:t>
            </a:r>
            <a:endParaRPr/>
          </a:p>
        </p:txBody>
      </p:sp>
      <p:sp>
        <p:nvSpPr>
          <p:cNvPr id="129" name="CustomShape 6"/>
          <p:cNvSpPr/>
          <p:nvPr/>
        </p:nvSpPr>
        <p:spPr>
          <a:xfrm>
            <a:off x="2505600" y="4607640"/>
            <a:ext cx="360" cy="134172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headEnd len="med" type="arrow" w="med"/>
            <a:tailEnd len="med" type="arrow" w="med"/>
          </a:ln>
        </p:spPr>
      </p:sp>
      <p:pic>
        <p:nvPicPr>
          <p:cNvPr id="130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30000" y="2029320"/>
            <a:ext cx="5813640" cy="516960"/>
          </a:xfrm>
          <a:prstGeom prst="rect">
            <a:avLst/>
          </a:prstGeom>
          <a:ln w="9360">
            <a:noFill/>
          </a:ln>
        </p:spPr>
      </p:pic>
      <p:pic>
        <p:nvPicPr>
          <p:cNvPr id="131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83080" y="4996080"/>
            <a:ext cx="1959840" cy="475920"/>
          </a:xfrm>
          <a:prstGeom prst="rect">
            <a:avLst/>
          </a:prstGeom>
          <a:ln w="9360">
            <a:noFill/>
          </a:ln>
        </p:spPr>
      </p:pic>
      <p:sp>
        <p:nvSpPr>
          <p:cNvPr id="132" name="CustomShape 7"/>
          <p:cNvSpPr/>
          <p:nvPr/>
        </p:nvSpPr>
        <p:spPr>
          <a:xfrm>
            <a:off x="2469960" y="4560120"/>
            <a:ext cx="2505240" cy="1519560"/>
          </a:xfrm>
          <a:prstGeom prst="noSmoking">
            <a:avLst>
              <a:gd name="adj" fmla="val 18750"/>
            </a:avLst>
          </a:prstGeom>
          <a:gradFill>
            <a:gsLst>
              <a:gs pos="0">
                <a:srgbClr val="d03f3b"/>
              </a:gs>
              <a:gs pos="100000">
                <a:srgbClr val="ffa7a4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12772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2454840"/>
            <a:ext cx="8229240" cy="2526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5" name="TextShape 3"/>
          <p:cNvSpPr txBox="1"/>
          <p:nvPr/>
        </p:nvSpPr>
        <p:spPr>
          <a:xfrm>
            <a:off x="457200" y="316800"/>
            <a:ext cx="3451320" cy="4878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6" name="TextShape 4"/>
          <p:cNvSpPr txBox="1"/>
          <p:nvPr/>
        </p:nvSpPr>
        <p:spPr>
          <a:xfrm>
            <a:off x="3796920" y="312480"/>
            <a:ext cx="2238120" cy="492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7" name="TextShape 5"/>
          <p:cNvSpPr txBox="1"/>
          <p:nvPr/>
        </p:nvSpPr>
        <p:spPr>
          <a:xfrm>
            <a:off x="5553360" y="6340680"/>
            <a:ext cx="2347920" cy="375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30 Nov 2015| A S Voyles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12772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200">
                <a:solidFill>
                  <a:srgbClr val="fdb515"/>
                </a:solidFill>
                <a:latin typeface="Georgia"/>
              </a:rPr>
              <a:t>Results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316800"/>
            <a:ext cx="3451320" cy="4878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0" name="TextShape 3"/>
          <p:cNvSpPr txBox="1"/>
          <p:nvPr/>
        </p:nvSpPr>
        <p:spPr>
          <a:xfrm>
            <a:off x="3796920" y="312480"/>
            <a:ext cx="2238120" cy="492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1" name="TextShape 4"/>
          <p:cNvSpPr txBox="1"/>
          <p:nvPr/>
        </p:nvSpPr>
        <p:spPr>
          <a:xfrm>
            <a:off x="5553360" y="6340680"/>
            <a:ext cx="2347920" cy="375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30 Nov 2015| A S Voyles</a:t>
            </a:r>
            <a:endParaRPr/>
          </a:p>
        </p:txBody>
      </p:sp>
      <p:graphicFrame>
        <p:nvGraphicFramePr>
          <p:cNvPr id="142" name="Table 5"/>
          <p:cNvGraphicFramePr/>
          <p:nvPr/>
        </p:nvGraphicFramePr>
        <p:xfrm>
          <a:off x="771840" y="2529360"/>
          <a:ext cx="6899040" cy="2374560"/>
        </p:xfrm>
        <a:graphic>
          <a:graphicData uri="http://schemas.openxmlformats.org/drawingml/2006/table">
            <a:tbl>
              <a:tblPr/>
              <a:tblGrid>
                <a:gridCol w="1193760"/>
                <a:gridCol w="795600"/>
                <a:gridCol w="1056600"/>
                <a:gridCol w="250200"/>
                <a:gridCol w="490320"/>
                <a:gridCol w="677880"/>
                <a:gridCol w="803160"/>
                <a:gridCol w="1631520"/>
              </a:tblGrid>
              <a:tr h="474840">
                <a:tc>
                  <a:tcPr/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T ½ (ENSDF)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T ½ (Measured)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Ubuntu"/>
                        </a:rPr>
                        <a:t>Χ^2/DoF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#σ above ENSDF</a:t>
                      </a:r>
                      <a:endParaRPr/>
                    </a:p>
                  </a:txBody>
                  <a:tcPr/>
                </a:tc>
              </a:tr>
              <a:tr h="474840"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Counts (336 keV)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4.486 h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4.519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±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0.0457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h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1.7286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0.722</a:t>
                      </a:r>
                      <a:endParaRPr/>
                    </a:p>
                  </a:txBody>
                  <a:tcPr/>
                </a:tc>
              </a:tr>
              <a:tr h="474840"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Counts (391 keV)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99.476 m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104.5208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±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5.6701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1.721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0.890</a:t>
                      </a:r>
                      <a:endParaRPr/>
                    </a:p>
                  </a:txBody>
                  <a:tcPr/>
                </a:tc>
              </a:tr>
              <a:tr h="474840"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Counts (417 keV)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54.29 m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55.9695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±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1.0524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1.0927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1.596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Counts (511 keV)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12.701 h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11.8183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±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0.7027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h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1.6785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000000"/>
                          </a:solidFill>
                          <a:latin typeface="Arial"/>
                        </a:rPr>
                        <a:t>-1.256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91440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fdb515"/>
                </a:solidFill>
                <a:latin typeface="Georgia"/>
              </a:rPr>
              <a:t>67Cu Peaks – 80 hrs into count </a:t>
            </a:r>
            <a:endParaRPr/>
          </a:p>
        </p:txBody>
      </p:sp>
      <p:pic>
        <p:nvPicPr>
          <p:cNvPr id="1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91440" y="2377440"/>
            <a:ext cx="9292680" cy="3566160"/>
          </a:xfrm>
          <a:prstGeom prst="rect">
            <a:avLst/>
          </a:prstGeom>
          <a:ln>
            <a:noFill/>
          </a:ln>
        </p:spPr>
      </p:pic>
      <p:sp>
        <p:nvSpPr>
          <p:cNvPr id="145" name="TextShape 2"/>
          <p:cNvSpPr txBox="1"/>
          <p:nvPr/>
        </p:nvSpPr>
        <p:spPr>
          <a:xfrm>
            <a:off x="3796920" y="312480"/>
            <a:ext cx="2238120" cy="492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6" name="TextShape 3"/>
          <p:cNvSpPr txBox="1"/>
          <p:nvPr/>
        </p:nvSpPr>
        <p:spPr>
          <a:xfrm>
            <a:off x="5553360" y="6340680"/>
            <a:ext cx="2347920" cy="375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30 Nov 2015| A S Voyles</a:t>
            </a:r>
            <a:endParaRPr/>
          </a:p>
        </p:txBody>
      </p:sp>
      <p:sp>
        <p:nvSpPr>
          <p:cNvPr id="147" name="TextShape 4"/>
          <p:cNvSpPr txBox="1"/>
          <p:nvPr/>
        </p:nvSpPr>
        <p:spPr>
          <a:xfrm>
            <a:off x="2834640" y="3225600"/>
            <a:ext cx="3350520" cy="11635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184.5 keV - 67 Cu β- Decay</a:t>
            </a:r>
            <a:endParaRPr/>
          </a:p>
        </p:txBody>
      </p:sp>
      <p:sp>
        <p:nvSpPr>
          <p:cNvPr id="148" name="CustomShape 5"/>
          <p:cNvSpPr/>
          <p:nvPr/>
        </p:nvSpPr>
        <p:spPr>
          <a:xfrm>
            <a:off x="2377440" y="3291840"/>
            <a:ext cx="201600" cy="201600"/>
          </a:xfrm>
          <a:prstGeom prst="ellipse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933120"/>
            <a:ext cx="84488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200">
                <a:solidFill>
                  <a:srgbClr val="fdb515"/>
                </a:solidFill>
                <a:latin typeface="Georgia"/>
              </a:rPr>
              <a:t>Commentary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2110320"/>
            <a:ext cx="8229240" cy="3862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Lucida Grande"/>
              </a:rPr>
              <a:t>Assumed zero baseline counts, to minimize 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χ</a:t>
            </a:r>
            <a:r>
              <a:rPr lang="en-US" sz="2400" baseline="30000">
                <a:solidFill>
                  <a:srgbClr val="ffffff"/>
                </a:solidFill>
                <a:latin typeface="Calibri"/>
              </a:rPr>
              <a:t>2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solidFill>
                  <a:srgbClr val="ffffff"/>
                </a:solidFill>
                <a:latin typeface="Lucida Grande"/>
              </a:rPr>
              <a:t>No statistical significance between baseline and zero-baseline 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 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Lucida Grande"/>
              </a:rPr>
              <a:t>~0.5-1.0 keV drift of the peak centroids from expected energies, even after energy calibration.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Lucida Grande"/>
              </a:rPr>
              <a:t>Broad 511 peak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ffffff"/>
                </a:solidFill>
                <a:latin typeface="Lucida Grande"/>
              </a:rPr>
              <a:t>FWHM: 3.1-3.6 keV, others have 1.5-1.6 keV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Lucida Grande"/>
              </a:rPr>
              <a:t>1/4 of the ENSDF half-lives not falling within 1 standard deviation (95% CI) of the measured values.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ffffff"/>
                </a:solidFill>
                <a:latin typeface="Lucida Grande"/>
              </a:rPr>
              <a:t>But just barely…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ffffff"/>
                </a:solidFill>
                <a:latin typeface="Lucida Grande"/>
              </a:rPr>
              <a:t>All fall within 1 standard deviation at 90% CI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>
                <a:solidFill>
                  <a:srgbClr val="ffffff"/>
                </a:solidFill>
                <a:latin typeface="Lucida Grande"/>
              </a:rPr>
              <a:t>Used Gaussian and linear backgrounds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Lucida Grande"/>
              </a:rPr>
              <a:t>No 184.5 keV peaks from </a:t>
            </a:r>
            <a:r>
              <a:rPr lang="en-US" sz="2600" baseline="30000">
                <a:solidFill>
                  <a:srgbClr val="ffffff"/>
                </a:solidFill>
                <a:latin typeface="Lucida Grande"/>
              </a:rPr>
              <a:t>67</a:t>
            </a:r>
            <a:r>
              <a:rPr lang="en-US" sz="2600">
                <a:solidFill>
                  <a:srgbClr val="ffffff"/>
                </a:solidFill>
                <a:latin typeface="Lucida Grande"/>
              </a:rPr>
              <a:t>Cu production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ffffff"/>
                </a:solidFill>
                <a:latin typeface="Lucida Grande"/>
              </a:rPr>
              <a:t>Masked by semi-broad peak in background at same energy </a:t>
            </a:r>
            <a:r>
              <a:rPr lang="en-US" sz="2400">
                <a:solidFill>
                  <a:srgbClr val="ffffff"/>
                </a:solidFill>
                <a:latin typeface="Lucida Grande"/>
              </a:rPr>
              <a:t>
</a:t>
            </a:r>
            <a:endParaRPr/>
          </a:p>
        </p:txBody>
      </p:sp>
      <p:sp>
        <p:nvSpPr>
          <p:cNvPr id="151" name="TextShape 3"/>
          <p:cNvSpPr txBox="1"/>
          <p:nvPr/>
        </p:nvSpPr>
        <p:spPr>
          <a:xfrm>
            <a:off x="457200" y="316800"/>
            <a:ext cx="3451320" cy="4878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2" name="TextShape 4"/>
          <p:cNvSpPr txBox="1"/>
          <p:nvPr/>
        </p:nvSpPr>
        <p:spPr>
          <a:xfrm>
            <a:off x="3796920" y="312480"/>
            <a:ext cx="2238120" cy="492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3" name="TextShape 5"/>
          <p:cNvSpPr txBox="1"/>
          <p:nvPr/>
        </p:nvSpPr>
        <p:spPr>
          <a:xfrm>
            <a:off x="5553360" y="6340680"/>
            <a:ext cx="2347920" cy="375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Calibri"/>
              </a:rPr>
              <a:t>30 Nov 2015| A S Voyles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