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9" r:id="rId1"/>
  </p:sldMasterIdLst>
  <p:notesMasterIdLst>
    <p:notesMasterId r:id="rId17"/>
  </p:notesMasterIdLst>
  <p:handoutMasterIdLst>
    <p:handoutMasterId r:id="rId18"/>
  </p:handoutMasterIdLst>
  <p:sldIdLst>
    <p:sldId id="259" r:id="rId2"/>
    <p:sldId id="282" r:id="rId3"/>
    <p:sldId id="281" r:id="rId4"/>
    <p:sldId id="287" r:id="rId5"/>
    <p:sldId id="283" r:id="rId6"/>
    <p:sldId id="284" r:id="rId7"/>
    <p:sldId id="285" r:id="rId8"/>
    <p:sldId id="288" r:id="rId9"/>
    <p:sldId id="292" r:id="rId10"/>
    <p:sldId id="293" r:id="rId11"/>
    <p:sldId id="289" r:id="rId12"/>
    <p:sldId id="290" r:id="rId13"/>
    <p:sldId id="291" r:id="rId14"/>
    <p:sldId id="294" r:id="rId15"/>
    <p:sldId id="29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9D3B6"/>
    <a:srgbClr val="C2B9A7"/>
    <a:srgbClr val="D8661F"/>
    <a:srgbClr val="003262"/>
    <a:srgbClr val="D84900"/>
    <a:srgbClr val="D86600"/>
    <a:srgbClr val="D5893E"/>
    <a:srgbClr val="2D637F"/>
    <a:srgbClr val="53626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 autoAdjust="0"/>
    <p:restoredTop sz="94473" autoAdjust="0"/>
  </p:normalViewPr>
  <p:slideViewPr>
    <p:cSldViewPr snapToGrid="0">
      <p:cViewPr>
        <p:scale>
          <a:sx n="80" d="100"/>
          <a:sy n="80" d="100"/>
        </p:scale>
        <p:origin x="-2514" y="-7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B0447-16F7-234F-A67A-00B099208B6B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F4B62-C2D6-B643-ABA2-C64FF88087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26708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C1458-292F-3847-8603-B82856C6141D}" type="datetimeFigureOut">
              <a:rPr lang="en-US" smtClean="0"/>
              <a:pPr/>
              <a:t>2/22/2016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E644B-9D12-D440-B002-B1721AD7B1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86774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438980"/>
            <a:ext cx="7399867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5" y="2983087"/>
            <a:ext cx="7433733" cy="968023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Sed</a:t>
            </a:r>
            <a:r>
              <a:rPr lang="en-US" dirty="0" smtClean="0"/>
              <a:t> un </a:t>
            </a:r>
            <a:r>
              <a:rPr lang="en-US" dirty="0" err="1" smtClean="0"/>
              <a:t>molestias</a:t>
            </a:r>
            <a:r>
              <a:rPr lang="en-US" dirty="0" smtClean="0"/>
              <a:t> </a:t>
            </a:r>
            <a:r>
              <a:rPr lang="en-US" dirty="0" err="1" smtClean="0"/>
              <a:t>excepture</a:t>
            </a:r>
            <a:r>
              <a:rPr lang="en-US" dirty="0" smtClean="0"/>
              <a:t> </a:t>
            </a:r>
            <a:r>
              <a:rPr lang="en-US" dirty="0" err="1" smtClean="0"/>
              <a:t>sint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40901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77408"/>
            <a:ext cx="8229600" cy="114300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4805"/>
            <a:ext cx="8229600" cy="252641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16782"/>
            <a:ext cx="3451578" cy="4880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FDB51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EDIT MASTER  |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797031" y="312434"/>
            <a:ext cx="2238375" cy="49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8113889" y="6406444"/>
            <a:ext cx="1030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CACBFA4-9F9F-3F42-9348-CEF387879029}" type="slidenum">
              <a:rPr lang="en-US" sz="1200" smtClean="0">
                <a:solidFill>
                  <a:srgbClr val="FFFFFF"/>
                </a:solidFill>
                <a:latin typeface="Lucida Grande"/>
                <a:cs typeface="Lucida Grande"/>
              </a:rPr>
              <a:pPr/>
              <a:t>‹#›</a:t>
            </a:fld>
            <a:endParaRPr lang="en-US" sz="12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3288" y="6340824"/>
            <a:ext cx="2348159" cy="376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22 Feb 2016</a:t>
            </a:r>
            <a:r>
              <a:rPr lang="cs-CZ" dirty="0" smtClean="0"/>
              <a:t>| </a:t>
            </a:r>
            <a:r>
              <a:rPr lang="en-US" dirty="0" smtClean="0"/>
              <a:t>A S Voyles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7565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58327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91489"/>
            <a:ext cx="4877506" cy="425662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47983"/>
            <a:ext cx="3008313" cy="37860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16782"/>
            <a:ext cx="3451578" cy="4880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FDB51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EDIT MASTER  |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797031" y="312434"/>
            <a:ext cx="2238375" cy="49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 smtClean="0"/>
              <a:t>CLICK TO EDIT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8113889" y="6406444"/>
            <a:ext cx="1030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CACBFA4-9F9F-3F42-9348-CEF387879029}" type="slidenum">
              <a:rPr lang="en-US" sz="1200" smtClean="0">
                <a:solidFill>
                  <a:srgbClr val="FFFFFF"/>
                </a:solidFill>
                <a:latin typeface="Lucida Grande"/>
                <a:cs typeface="Lucida Grande"/>
              </a:rPr>
              <a:pPr/>
              <a:t>‹#›</a:t>
            </a:fld>
            <a:endParaRPr lang="en-US" sz="12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3288" y="6340824"/>
            <a:ext cx="2348159" cy="376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22 Feb 2016</a:t>
            </a:r>
            <a:r>
              <a:rPr lang="cs-CZ" dirty="0" smtClean="0"/>
              <a:t>| </a:t>
            </a:r>
            <a:r>
              <a:rPr lang="en-US" dirty="0" smtClean="0"/>
              <a:t>A S Voyles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3369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377049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288" y="330552"/>
            <a:ext cx="6462712" cy="3394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286" y="4351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113889" y="6406444"/>
            <a:ext cx="1030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CACBFA4-9F9F-3F42-9348-CEF387879029}" type="slidenum">
              <a:rPr lang="en-US" sz="1200" smtClean="0">
                <a:solidFill>
                  <a:srgbClr val="FFFFFF"/>
                </a:solidFill>
                <a:latin typeface="Lucida Grande"/>
                <a:cs typeface="Lucida Grande"/>
              </a:rPr>
              <a:pPr/>
              <a:t>‹#›</a:t>
            </a:fld>
            <a:endParaRPr lang="en-US" sz="12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3288" y="6340824"/>
            <a:ext cx="2348159" cy="376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22 Feb 2016</a:t>
            </a:r>
            <a:r>
              <a:rPr lang="cs-CZ" dirty="0" smtClean="0"/>
              <a:t>| </a:t>
            </a:r>
            <a:r>
              <a:rPr lang="en-US" dirty="0" smtClean="0"/>
              <a:t>A S Voyles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341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2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7063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9138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74305" y="624204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cs-CZ" smtClean="0"/>
              <a:t>11/15/13 | Lorem Ipsum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632" y="6081534"/>
            <a:ext cx="1745673" cy="533400"/>
          </a:xfrm>
          <a:prstGeom prst="rect">
            <a:avLst/>
          </a:prstGeom>
        </p:spPr>
      </p:pic>
      <p:pic>
        <p:nvPicPr>
          <p:cNvPr id="6" name="Picture 5" descr="Structures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98778" y="0"/>
            <a:ext cx="9271000" cy="6870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10632" y="6081534"/>
            <a:ext cx="1745673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792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DB515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1480"/>
            <a:ext cx="8161317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Preliminary Zn(</a:t>
            </a:r>
            <a:r>
              <a:rPr lang="en-US" dirty="0" err="1" smtClean="0"/>
              <a:t>n,p</a:t>
            </a:r>
            <a:r>
              <a:rPr lang="en-US" dirty="0" smtClean="0"/>
              <a:t>)Cu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156" y="3595268"/>
            <a:ext cx="7377288" cy="130669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Andrew Voyles</a:t>
            </a:r>
          </a:p>
          <a:p>
            <a:r>
              <a:rPr lang="en-US" sz="2200" dirty="0" smtClean="0"/>
              <a:t>22 February</a:t>
            </a:r>
            <a:r>
              <a:rPr lang="en-US" sz="2200" dirty="0" smtClean="0"/>
              <a:t> 2016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xmlns="" val="359368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30 Nov 2015</a:t>
            </a:r>
            <a:r>
              <a:rPr lang="cs-CZ" smtClean="0"/>
              <a:t>| </a:t>
            </a:r>
            <a:r>
              <a:rPr lang="en-US" smtClean="0"/>
              <a:t>A S Voyles</a:t>
            </a:r>
            <a:endParaRPr 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-59400" y="0"/>
          <a:ext cx="4327542" cy="3408218"/>
        </p:xfrm>
        <a:graphic>
          <a:graphicData uri="http://schemas.openxmlformats.org/presentationml/2006/ole">
            <p:oleObj spid="_x0000_s21506" name="PDF" r:id="rId3" imgW="0" imgH="0" progId="FoxitReader.Document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4940135" y="0"/>
          <a:ext cx="4203865" cy="3363092"/>
        </p:xfrm>
        <a:graphic>
          <a:graphicData uri="http://schemas.openxmlformats.org/presentationml/2006/ole">
            <p:oleObj spid="_x0000_s21507" name="PDF" r:id="rId4" imgW="0" imgH="0" progId="FoxitReader.Document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-71250" y="3361905"/>
          <a:ext cx="4370118" cy="3496095"/>
        </p:xfrm>
        <a:graphic>
          <a:graphicData uri="http://schemas.openxmlformats.org/presentationml/2006/ole">
            <p:oleObj spid="_x0000_s21508" name="PDF" r:id="rId5" imgW="0" imgH="0" progId="FoxitReader.Document">
              <p:embed/>
            </p:oleObj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4785756" y="3371405"/>
          <a:ext cx="4358244" cy="3486595"/>
        </p:xfrm>
        <a:graphic>
          <a:graphicData uri="http://schemas.openxmlformats.org/presentationml/2006/ole">
            <p:oleObj spid="_x0000_s21509" name="PDF" r:id="rId6" imgW="0" imgH="0" progId="FoxitReader.Document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62545" y="4488873"/>
            <a:ext cx="247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</a:t>
            </a:r>
            <a:r>
              <a:rPr lang="el-GR" b="1" baseline="-25000" dirty="0" smtClean="0"/>
              <a:t>β</a:t>
            </a:r>
            <a:r>
              <a:rPr lang="en-US" b="1" dirty="0" smtClean="0"/>
              <a:t> = 3.278 MeV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30 Nov 2015</a:t>
            </a:r>
            <a:r>
              <a:rPr lang="cs-CZ" smtClean="0"/>
              <a:t>| </a:t>
            </a:r>
            <a:r>
              <a:rPr lang="en-US" smtClean="0"/>
              <a:t>A S Voyles</a:t>
            </a:r>
            <a:endParaRPr 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-59400" y="0"/>
          <a:ext cx="4327542" cy="3408218"/>
        </p:xfrm>
        <a:graphic>
          <a:graphicData uri="http://schemas.openxmlformats.org/presentationml/2006/ole">
            <p:oleObj spid="_x0000_s19458" name="PDF" r:id="rId3" imgW="0" imgH="0" progId="FoxitReader.Document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4940135" y="0"/>
          <a:ext cx="4203865" cy="3363092"/>
        </p:xfrm>
        <a:graphic>
          <a:graphicData uri="http://schemas.openxmlformats.org/presentationml/2006/ole">
            <p:oleObj spid="_x0000_s19459" name="PDF" r:id="rId4" imgW="0" imgH="0" progId="FoxitReader.Document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-71250" y="3361905"/>
          <a:ext cx="4370118" cy="3496095"/>
        </p:xfrm>
        <a:graphic>
          <a:graphicData uri="http://schemas.openxmlformats.org/presentationml/2006/ole">
            <p:oleObj spid="_x0000_s19460" name="PDF" r:id="rId5" imgW="0" imgH="0" progId="FoxitReader.Document">
              <p:embed/>
            </p:oleObj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4785756" y="3371405"/>
          <a:ext cx="4358244" cy="3486595"/>
        </p:xfrm>
        <a:graphic>
          <a:graphicData uri="http://schemas.openxmlformats.org/presentationml/2006/ole">
            <p:oleObj spid="_x0000_s19461" name="PDF" r:id="rId6" imgW="0" imgH="0" progId="FoxitReader.Document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62545" y="4488873"/>
            <a:ext cx="247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</a:t>
            </a:r>
            <a:r>
              <a:rPr lang="el-GR" b="1" baseline="-25000" dirty="0" smtClean="0"/>
              <a:t>β</a:t>
            </a:r>
            <a:r>
              <a:rPr lang="en-US" b="1" dirty="0" smtClean="0"/>
              <a:t> = 3.278 MeV</a:t>
            </a:r>
            <a:endParaRPr lang="en-US" b="1" dirty="0"/>
          </a:p>
        </p:txBody>
      </p:sp>
      <p:sp>
        <p:nvSpPr>
          <p:cNvPr id="12" name="&quot;No&quot; Symbol 11"/>
          <p:cNvSpPr/>
          <p:nvPr/>
        </p:nvSpPr>
        <p:spPr>
          <a:xfrm>
            <a:off x="4845131" y="3479470"/>
            <a:ext cx="4488873" cy="3378530"/>
          </a:xfrm>
          <a:prstGeom prst="noSmoking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30 Nov 2015</a:t>
            </a:r>
            <a:r>
              <a:rPr lang="cs-CZ" smtClean="0"/>
              <a:t>| </a:t>
            </a:r>
            <a:r>
              <a:rPr lang="en-US" smtClean="0"/>
              <a:t>A S Voyles</a:t>
            </a:r>
            <a:endParaRPr 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-59400" y="0"/>
          <a:ext cx="4327542" cy="3408218"/>
        </p:xfrm>
        <a:graphic>
          <a:graphicData uri="http://schemas.openxmlformats.org/presentationml/2006/ole">
            <p:oleObj spid="_x0000_s20482" name="PDF" r:id="rId3" imgW="0" imgH="0" progId="FoxitReader.Document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4940135" y="0"/>
          <a:ext cx="4203865" cy="3363092"/>
        </p:xfrm>
        <a:graphic>
          <a:graphicData uri="http://schemas.openxmlformats.org/presentationml/2006/ole">
            <p:oleObj spid="_x0000_s20483" name="PDF" r:id="rId4" imgW="0" imgH="0" progId="FoxitReader.Document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-71250" y="3361905"/>
          <a:ext cx="4370118" cy="3496095"/>
        </p:xfrm>
        <a:graphic>
          <a:graphicData uri="http://schemas.openxmlformats.org/presentationml/2006/ole">
            <p:oleObj spid="_x0000_s20484" name="PDF" r:id="rId5" imgW="0" imgH="0" progId="FoxitReader.Document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62545" y="4488873"/>
            <a:ext cx="247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</a:t>
            </a:r>
            <a:r>
              <a:rPr lang="el-GR" b="1" baseline="-25000" dirty="0" smtClean="0"/>
              <a:t>β</a:t>
            </a:r>
            <a:r>
              <a:rPr lang="en-US" b="1" dirty="0" smtClean="0"/>
              <a:t> = 3.278 MeV</a:t>
            </a:r>
            <a:endParaRPr lang="en-US" b="1" dirty="0"/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4916385" y="3317517"/>
          <a:ext cx="4227616" cy="3540483"/>
        </p:xfrm>
        <a:graphic>
          <a:graphicData uri="http://schemas.openxmlformats.org/presentationml/2006/ole">
            <p:oleObj spid="_x0000_s20486" name="PDF" r:id="rId6" imgW="0" imgH="0" progId="FoxitReader.Document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Results – Removal of 511 Contamination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22 Feb 2016</a:t>
            </a:r>
            <a:r>
              <a:rPr lang="cs-CZ" dirty="0" smtClean="0"/>
              <a:t>| </a:t>
            </a:r>
            <a:r>
              <a:rPr lang="en-US" dirty="0" smtClean="0"/>
              <a:t>A S Voyles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03766" y="2838203"/>
          <a:ext cx="8348353" cy="2322402"/>
        </p:xfrm>
        <a:graphic>
          <a:graphicData uri="http://schemas.openxmlformats.org/drawingml/2006/table">
            <a:tbl>
              <a:tblPr/>
              <a:tblGrid>
                <a:gridCol w="1317602"/>
                <a:gridCol w="878401"/>
                <a:gridCol w="1253847"/>
                <a:gridCol w="623382"/>
                <a:gridCol w="698867"/>
                <a:gridCol w="1139400"/>
                <a:gridCol w="1246762"/>
                <a:gridCol w="1190092"/>
              </a:tblGrid>
              <a:tr h="387067"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T ½ (ENSDF)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latin typeface="Arial"/>
                        </a:rPr>
                        <a:t>T ½ (Measured)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000" b="1" i="0" u="none" strike="noStrike">
                          <a:latin typeface="Ubuntu"/>
                        </a:rPr>
                        <a:t>Χ^2/</a:t>
                      </a:r>
                      <a:r>
                        <a:rPr lang="en-US" sz="1000" b="1" i="0" u="none" strike="noStrike">
                          <a:latin typeface="Ubuntu"/>
                        </a:rPr>
                        <a:t>DoF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000" b="1" i="0" u="none" strike="noStrike">
                          <a:latin typeface="Arial"/>
                        </a:rPr>
                        <a:t>#σ </a:t>
                      </a:r>
                      <a:r>
                        <a:rPr lang="en-US" sz="1000" b="1" i="0" u="none" strike="noStrike">
                          <a:latin typeface="Arial"/>
                        </a:rPr>
                        <a:t>above ENSDF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7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Counts (336 keV)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4.486 h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4.519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±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latin typeface="Arial"/>
                        </a:rPr>
                        <a:t>0.0457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h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1.7286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0.722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7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Counts (391 keV)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99.476 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104.5208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±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latin typeface="Arial"/>
                        </a:rPr>
                        <a:t>5.6701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1.721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0.890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7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Counts (417 keV)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54.29 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52.0074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±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latin typeface="Arial"/>
                        </a:rPr>
                        <a:t>2.6139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Arial"/>
                        </a:rPr>
                        <a:t>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Arial"/>
                        </a:rPr>
                        <a:t>1.021</a:t>
                      </a:r>
                      <a:endParaRPr lang="en-US" sz="1000" b="1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Arial"/>
                        </a:rPr>
                        <a:t>-0.873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7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Counts (511 keV</a:t>
                      </a:r>
                      <a:r>
                        <a:rPr lang="en-US" sz="1000" b="1" i="0" u="none" strike="noStrike" dirty="0" smtClean="0">
                          <a:latin typeface="Arial"/>
                        </a:rPr>
                        <a:t>)</a:t>
                      </a:r>
                      <a:br>
                        <a:rPr lang="en-US" sz="1000" b="1" i="0" u="none" strike="noStrike" dirty="0" smtClean="0">
                          <a:latin typeface="Arial"/>
                        </a:rPr>
                      </a:br>
                      <a:r>
                        <a:rPr lang="en-US" sz="1000" b="1" i="0" u="none" strike="noStrike" dirty="0" smtClean="0">
                          <a:latin typeface="Arial"/>
                        </a:rPr>
                        <a:t>(cut 1</a:t>
                      </a:r>
                      <a:r>
                        <a:rPr lang="en-US" sz="1000" b="1" i="0" u="none" strike="noStrike" baseline="30000" dirty="0" smtClean="0">
                          <a:latin typeface="Arial"/>
                        </a:rPr>
                        <a:t>st</a:t>
                      </a:r>
                      <a:r>
                        <a:rPr lang="en-US" sz="1000" b="1" i="0" u="none" strike="noStrike" dirty="0" smtClean="0">
                          <a:latin typeface="Arial"/>
                        </a:rPr>
                        <a:t> 4hrs )</a:t>
                      </a:r>
                      <a:endParaRPr lang="en-US" sz="1000" b="1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12.701 h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12.0791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±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latin typeface="Arial"/>
                        </a:rPr>
                        <a:t>1.0704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Arial"/>
                        </a:rPr>
                        <a:t>h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1.7616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Arial"/>
                        </a:rPr>
                        <a:t>-0.581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  <a:tr h="387067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 smtClean="0">
                          <a:latin typeface="Arial"/>
                        </a:rPr>
                        <a:t>Counts (511 keV)</a:t>
                      </a:r>
                      <a:br>
                        <a:rPr lang="en-US" sz="1000" b="1" i="0" u="none" strike="noStrike" dirty="0" smtClean="0">
                          <a:latin typeface="Arial"/>
                        </a:rPr>
                      </a:br>
                      <a:r>
                        <a:rPr lang="en-US" sz="1000" b="1" i="0" u="none" strike="noStrike" dirty="0" smtClean="0">
                          <a:latin typeface="Arial"/>
                        </a:rPr>
                        <a:t>(11 Feb Run)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12.701 h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11.8804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±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latin typeface="Arial"/>
                        </a:rPr>
                        <a:t>0.8377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h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Arial"/>
                        </a:rPr>
                        <a:t>1.1299</a:t>
                      </a:r>
                      <a:endParaRPr lang="en-US" sz="1000" b="1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Arial"/>
                        </a:rPr>
                        <a:t>-0.980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67Cu Peaks – 80 hrs into count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22 Feb 2016</a:t>
            </a:r>
            <a:r>
              <a:rPr lang="cs-CZ" smtClean="0"/>
              <a:t>| </a:t>
            </a:r>
            <a:r>
              <a:rPr lang="en-US" smtClean="0"/>
              <a:t>A S Voyles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-91440" y="2377440"/>
            <a:ext cx="9292680" cy="3566160"/>
          </a:xfrm>
          <a:prstGeom prst="rect">
            <a:avLst/>
          </a:prstGeom>
          <a:ln>
            <a:noFill/>
          </a:ln>
        </p:spPr>
      </p:pic>
      <p:sp>
        <p:nvSpPr>
          <p:cNvPr id="8" name="TextShape 4"/>
          <p:cNvSpPr txBox="1"/>
          <p:nvPr/>
        </p:nvSpPr>
        <p:spPr>
          <a:xfrm>
            <a:off x="2834640" y="3225600"/>
            <a:ext cx="3350520" cy="116352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184.5 keV - 67 Cu β- Decay</a:t>
            </a:r>
            <a:endParaRPr dirty="0"/>
          </a:p>
        </p:txBody>
      </p:sp>
      <p:sp>
        <p:nvSpPr>
          <p:cNvPr id="9" name="CustomShape 5"/>
          <p:cNvSpPr/>
          <p:nvPr/>
        </p:nvSpPr>
        <p:spPr>
          <a:xfrm>
            <a:off x="2377440" y="3291840"/>
            <a:ext cx="201600" cy="201600"/>
          </a:xfrm>
          <a:prstGeom prst="ellipse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3033"/>
            <a:ext cx="844929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6925"/>
            <a:ext cx="8229600" cy="4156363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sz="2400" dirty="0" smtClean="0">
                <a:solidFill>
                  <a:srgbClr val="FFFFFF"/>
                </a:solidFill>
              </a:rPr>
              <a:t>Need to </a:t>
            </a:r>
            <a:r>
              <a:rPr lang="en-US" sz="2400" dirty="0" smtClean="0">
                <a:solidFill>
                  <a:srgbClr val="FFFFFF"/>
                </a:solidFill>
              </a:rPr>
              <a:t>apply correct </a:t>
            </a:r>
            <a:r>
              <a:rPr lang="en-US" sz="2400" dirty="0" smtClean="0">
                <a:solidFill>
                  <a:srgbClr val="FFFFFF"/>
                </a:solidFill>
              </a:rPr>
              <a:t>detector efficiency calibration</a:t>
            </a:r>
            <a:endParaRPr lang="en-US" dirty="0" smtClean="0"/>
          </a:p>
          <a:p>
            <a:pPr lvl="1"/>
            <a:r>
              <a:rPr lang="en-US" sz="2200" dirty="0" smtClean="0">
                <a:solidFill>
                  <a:srgbClr val="FFFFFF"/>
                </a:solidFill>
              </a:rPr>
              <a:t>Will not affect half lives of peaks, just XS </a:t>
            </a:r>
            <a:r>
              <a:rPr lang="en-US" sz="2200" dirty="0" smtClean="0">
                <a:solidFill>
                  <a:srgbClr val="FFFFFF"/>
                </a:solidFill>
              </a:rPr>
              <a:t>calculations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Calculate </a:t>
            </a:r>
            <a:r>
              <a:rPr lang="en-US" baseline="30000" dirty="0" smtClean="0">
                <a:solidFill>
                  <a:srgbClr val="FFFFFF"/>
                </a:solidFill>
              </a:rPr>
              <a:t>64</a:t>
            </a:r>
            <a:r>
              <a:rPr lang="en-US" dirty="0" smtClean="0">
                <a:solidFill>
                  <a:srgbClr val="FFFFFF"/>
                </a:solidFill>
              </a:rPr>
              <a:t>Cu production XS, relative to </a:t>
            </a:r>
            <a:r>
              <a:rPr lang="en-US" dirty="0" smtClean="0">
                <a:solidFill>
                  <a:srgbClr val="FFFFFF"/>
                </a:solidFill>
              </a:rPr>
              <a:t>In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XS appears to be ~50 </a:t>
            </a:r>
            <a:r>
              <a:rPr lang="en-US" dirty="0" err="1" smtClean="0">
                <a:solidFill>
                  <a:srgbClr val="FFFFFF"/>
                </a:solidFill>
              </a:rPr>
              <a:t>mb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sz="2400" dirty="0" smtClean="0">
                <a:solidFill>
                  <a:srgbClr val="FFFFFF"/>
                </a:solidFill>
              </a:rPr>
              <a:t>Preparing for </a:t>
            </a:r>
            <a:r>
              <a:rPr lang="en-US" sz="2400" dirty="0" smtClean="0">
                <a:solidFill>
                  <a:srgbClr val="FFFFFF"/>
                </a:solidFill>
              </a:rPr>
              <a:t>(</a:t>
            </a:r>
            <a:r>
              <a:rPr lang="en-US" sz="2400" dirty="0" err="1" smtClean="0">
                <a:solidFill>
                  <a:srgbClr val="FFFFFF"/>
                </a:solidFill>
              </a:rPr>
              <a:t>n,p</a:t>
            </a:r>
            <a:r>
              <a:rPr lang="en-US" sz="2400" dirty="0" smtClean="0">
                <a:solidFill>
                  <a:srgbClr val="FFFFFF"/>
                </a:solidFill>
              </a:rPr>
              <a:t>) measurements </a:t>
            </a:r>
            <a:r>
              <a:rPr lang="en-US" sz="2400" dirty="0" smtClean="0">
                <a:solidFill>
                  <a:srgbClr val="FFFFFF"/>
                </a:solidFill>
              </a:rPr>
              <a:t>on:</a:t>
            </a:r>
          </a:p>
          <a:p>
            <a:pPr lvl="1"/>
            <a:r>
              <a:rPr lang="en-US" sz="2200" dirty="0" smtClean="0">
                <a:solidFill>
                  <a:srgbClr val="FFFFFF"/>
                </a:solidFill>
              </a:rPr>
              <a:t>50Ti(n,</a:t>
            </a:r>
            <a:r>
              <a:rPr lang="el-GR" sz="2200" dirty="0" smtClean="0">
                <a:solidFill>
                  <a:srgbClr val="FFFFFF"/>
                </a:solidFill>
                <a:latin typeface="Calibri"/>
              </a:rPr>
              <a:t>α</a:t>
            </a:r>
            <a:r>
              <a:rPr lang="en-US" sz="2200" dirty="0" smtClean="0">
                <a:solidFill>
                  <a:srgbClr val="FFFFFF"/>
                </a:solidFill>
              </a:rPr>
              <a:t>),47Ca</a:t>
            </a:r>
          </a:p>
          <a:p>
            <a:pPr lvl="1"/>
            <a:r>
              <a:rPr lang="en-US" sz="2200" dirty="0" smtClean="0">
                <a:solidFill>
                  <a:srgbClr val="FFFFFF"/>
                </a:solidFill>
              </a:rPr>
              <a:t>105Pd(</a:t>
            </a:r>
            <a:r>
              <a:rPr lang="en-US" sz="2200" dirty="0" err="1" smtClean="0">
                <a:solidFill>
                  <a:srgbClr val="FFFFFF"/>
                </a:solidFill>
              </a:rPr>
              <a:t>n,p</a:t>
            </a:r>
            <a:r>
              <a:rPr lang="en-US" sz="2200" dirty="0" smtClean="0">
                <a:solidFill>
                  <a:srgbClr val="FFFFFF"/>
                </a:solidFill>
              </a:rPr>
              <a:t>)105Rh</a:t>
            </a:r>
          </a:p>
          <a:p>
            <a:pPr lvl="1"/>
            <a:r>
              <a:rPr lang="en-US" sz="2200" dirty="0" smtClean="0">
                <a:solidFill>
                  <a:srgbClr val="FFFFFF"/>
                </a:solidFill>
              </a:rPr>
              <a:t>159Tb(</a:t>
            </a:r>
            <a:r>
              <a:rPr lang="en-US" sz="2200" dirty="0" err="1" smtClean="0">
                <a:solidFill>
                  <a:srgbClr val="FFFFFF"/>
                </a:solidFill>
              </a:rPr>
              <a:t>n,p</a:t>
            </a:r>
            <a:r>
              <a:rPr lang="en-US" sz="2200" dirty="0" smtClean="0">
                <a:solidFill>
                  <a:srgbClr val="FFFFFF"/>
                </a:solidFill>
              </a:rPr>
              <a:t>)159Gd</a:t>
            </a:r>
          </a:p>
          <a:p>
            <a:endParaRPr lang="en-US" sz="2400" dirty="0" smtClean="0">
              <a:solidFill>
                <a:srgbClr val="FFFFFF"/>
              </a:solidFill>
            </a:endParaRPr>
          </a:p>
          <a:p>
            <a:r>
              <a:rPr lang="en-US" sz="2400" dirty="0" smtClean="0">
                <a:solidFill>
                  <a:srgbClr val="FFFFFF"/>
                </a:solidFill>
              </a:rPr>
              <a:t>Extend measurements to E</a:t>
            </a:r>
            <a:r>
              <a:rPr lang="en-US" sz="2400" baseline="-25000" dirty="0" smtClean="0">
                <a:solidFill>
                  <a:srgbClr val="FFFFFF"/>
                </a:solidFill>
              </a:rPr>
              <a:t>n</a:t>
            </a:r>
            <a:r>
              <a:rPr lang="en-US" sz="2400" dirty="0" smtClean="0">
                <a:solidFill>
                  <a:srgbClr val="FFFFFF"/>
                </a:solidFill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Calibri"/>
              </a:rPr>
              <a:t>≤ ~55 MeV, using 88” Cyclotron </a:t>
            </a:r>
            <a:r>
              <a:rPr lang="en-US" sz="2400" baseline="30000" dirty="0" smtClean="0">
                <a:solidFill>
                  <a:srgbClr val="FFFFFF"/>
                </a:solidFill>
                <a:latin typeface="Calibri"/>
              </a:rPr>
              <a:t>7</a:t>
            </a:r>
            <a:r>
              <a:rPr lang="en-US" sz="2400" dirty="0" smtClean="0">
                <a:solidFill>
                  <a:srgbClr val="FFFFFF"/>
                </a:solidFill>
                <a:latin typeface="Calibri"/>
              </a:rPr>
              <a:t>Li(</a:t>
            </a:r>
            <a:r>
              <a:rPr lang="en-US" sz="2400" dirty="0" err="1" smtClean="0">
                <a:solidFill>
                  <a:srgbClr val="FFFFFF"/>
                </a:solidFill>
                <a:latin typeface="Calibri"/>
              </a:rPr>
              <a:t>p,n</a:t>
            </a:r>
            <a:r>
              <a:rPr lang="en-US" sz="2400" dirty="0" smtClean="0">
                <a:solidFill>
                  <a:srgbClr val="FFFFFF"/>
                </a:solidFill>
                <a:latin typeface="Calibri"/>
              </a:rPr>
              <a:t>) quasi-monoenergetic neutron source (currently in development with Jon Engle [LANL])</a:t>
            </a:r>
          </a:p>
          <a:p>
            <a:endParaRPr lang="en-US" sz="2400" dirty="0" smtClean="0">
              <a:solidFill>
                <a:srgbClr val="FFFFFF"/>
              </a:solidFill>
              <a:latin typeface="Calibri"/>
            </a:endParaRPr>
          </a:p>
          <a:p>
            <a:r>
              <a:rPr lang="en-US" sz="2400" dirty="0" smtClean="0">
                <a:solidFill>
                  <a:srgbClr val="FFFFFF"/>
                </a:solidFill>
              </a:rPr>
              <a:t>Measure </a:t>
            </a:r>
            <a:r>
              <a:rPr lang="en-US" sz="2400" baseline="30000" dirty="0" smtClean="0">
                <a:solidFill>
                  <a:srgbClr val="FFFFFF"/>
                </a:solidFill>
              </a:rPr>
              <a:t>67</a:t>
            </a:r>
            <a:r>
              <a:rPr lang="en-US" sz="2400" dirty="0" smtClean="0">
                <a:solidFill>
                  <a:srgbClr val="FFFFFF"/>
                </a:solidFill>
              </a:rPr>
              <a:t>Cu production cross section using LEPS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184.5 </a:t>
            </a:r>
            <a:r>
              <a:rPr lang="en-US" dirty="0" smtClean="0">
                <a:solidFill>
                  <a:srgbClr val="FFFFFF"/>
                </a:solidFill>
              </a:rPr>
              <a:t>keV </a:t>
            </a:r>
            <a:r>
              <a:rPr lang="en-US" dirty="0" smtClean="0">
                <a:solidFill>
                  <a:srgbClr val="FFFFFF"/>
                </a:solidFill>
              </a:rPr>
              <a:t> peak masked by U/</a:t>
            </a:r>
            <a:r>
              <a:rPr lang="en-US" dirty="0" err="1" smtClean="0">
                <a:solidFill>
                  <a:srgbClr val="FFFFFF"/>
                </a:solidFill>
              </a:rPr>
              <a:t>Pb</a:t>
            </a:r>
            <a:r>
              <a:rPr lang="en-US" dirty="0" smtClean="0">
                <a:solidFill>
                  <a:srgbClr val="FFFFFF"/>
                </a:solidFill>
              </a:rPr>
              <a:t> decay chain, Compton background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Also inhibited by lower production XS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Use enriched </a:t>
            </a:r>
            <a:r>
              <a:rPr lang="en-US" baseline="30000" dirty="0" smtClean="0">
                <a:solidFill>
                  <a:srgbClr val="FFFFFF"/>
                </a:solidFill>
              </a:rPr>
              <a:t>67</a:t>
            </a:r>
            <a:r>
              <a:rPr lang="en-US" dirty="0" smtClean="0">
                <a:solidFill>
                  <a:srgbClr val="FFFFFF"/>
                </a:solidFill>
              </a:rPr>
              <a:t>Zn target?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22 Feb 2016</a:t>
            </a:r>
            <a:r>
              <a:rPr lang="cs-CZ" dirty="0" smtClean="0"/>
              <a:t>| </a:t>
            </a:r>
            <a:r>
              <a:rPr lang="en-US" dirty="0" smtClean="0"/>
              <a:t>A S Voyles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303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Experimental Setup – 03 Nov 2015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695" y="2208810"/>
            <a:ext cx="3627913" cy="363385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Zinc</a:t>
            </a:r>
          </a:p>
          <a:p>
            <a:pPr lvl="1"/>
            <a:r>
              <a:rPr lang="en-US" sz="1600" dirty="0" smtClean="0"/>
              <a:t>Thickness: 1.03 </a:t>
            </a:r>
            <a:r>
              <a:rPr lang="en-US" sz="1600" dirty="0" smtClean="0">
                <a:latin typeface="Calibri"/>
              </a:rPr>
              <a:t>± 0.01 mm</a:t>
            </a:r>
          </a:p>
          <a:p>
            <a:pPr lvl="1"/>
            <a:r>
              <a:rPr lang="en-US" sz="1600" dirty="0" smtClean="0">
                <a:latin typeface="Calibri"/>
              </a:rPr>
              <a:t>Diameter: 9.90 ± 0.15 mm</a:t>
            </a:r>
          </a:p>
          <a:p>
            <a:pPr lvl="1"/>
            <a:r>
              <a:rPr lang="en-US" sz="1600" dirty="0" smtClean="0">
                <a:latin typeface="Calibri"/>
              </a:rPr>
              <a:t>Weight: 0.5375 ± 0.0001 g</a:t>
            </a:r>
            <a:endParaRPr lang="en-US" sz="1600" dirty="0" smtClean="0"/>
          </a:p>
          <a:p>
            <a:r>
              <a:rPr lang="en-US" sz="1800" dirty="0" smtClean="0"/>
              <a:t>Indium</a:t>
            </a:r>
          </a:p>
          <a:p>
            <a:pPr lvl="1"/>
            <a:r>
              <a:rPr lang="en-US" sz="1600" dirty="0" smtClean="0"/>
              <a:t>Thickness: 0.48 </a:t>
            </a:r>
            <a:r>
              <a:rPr lang="en-US" sz="1600" dirty="0" smtClean="0">
                <a:latin typeface="Calibri"/>
              </a:rPr>
              <a:t>± 0.02 mm</a:t>
            </a:r>
          </a:p>
          <a:p>
            <a:pPr lvl="1"/>
            <a:r>
              <a:rPr lang="en-US" sz="1600" dirty="0" smtClean="0">
                <a:latin typeface="Calibri"/>
              </a:rPr>
              <a:t>Diameter: 9.77 ± 0.12 mm</a:t>
            </a:r>
          </a:p>
          <a:p>
            <a:pPr lvl="1"/>
            <a:r>
              <a:rPr lang="en-US" sz="1600" dirty="0" smtClean="0">
                <a:latin typeface="Calibri"/>
              </a:rPr>
              <a:t>Weight: 0.2475 ± 0.0001 g</a:t>
            </a:r>
          </a:p>
          <a:p>
            <a:r>
              <a:rPr lang="en-US" dirty="0" smtClean="0">
                <a:latin typeface="Calibri"/>
              </a:rPr>
              <a:t>Beam On: 2:13:16 PM</a:t>
            </a:r>
          </a:p>
          <a:p>
            <a:r>
              <a:rPr lang="en-US" dirty="0" smtClean="0">
                <a:latin typeface="Calibri"/>
              </a:rPr>
              <a:t>Beam Off: 5:13:16 PM</a:t>
            </a:r>
          </a:p>
          <a:p>
            <a:r>
              <a:rPr lang="en-US" dirty="0" smtClean="0">
                <a:latin typeface="Calibri"/>
              </a:rPr>
              <a:t>Start of Counting: 5:43:01 PM</a:t>
            </a:r>
            <a:endParaRPr lang="en-US" dirty="0" smtClean="0"/>
          </a:p>
          <a:p>
            <a:pPr lvl="1"/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22 Feb 2016</a:t>
            </a:r>
            <a:r>
              <a:rPr lang="cs-CZ" dirty="0" smtClean="0"/>
              <a:t>| </a:t>
            </a:r>
            <a:r>
              <a:rPr lang="en-US" dirty="0" smtClean="0"/>
              <a:t>A S Voyles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037610" y="1779335"/>
            <a:ext cx="5106390" cy="2329543"/>
            <a:chOff x="3277589" y="2658093"/>
            <a:chExt cx="5106390" cy="2329543"/>
          </a:xfrm>
        </p:grpSpPr>
        <p:sp>
          <p:nvSpPr>
            <p:cNvPr id="7" name="Flowchart: Process 6"/>
            <p:cNvSpPr/>
            <p:nvPr/>
          </p:nvSpPr>
          <p:spPr>
            <a:xfrm>
              <a:off x="3277589" y="2671948"/>
              <a:ext cx="5106390" cy="2315688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 smtClean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 smtClean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Polyethylene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Flowchart: Process 7"/>
            <p:cNvSpPr/>
            <p:nvPr/>
          </p:nvSpPr>
          <p:spPr>
            <a:xfrm>
              <a:off x="4417620" y="3431969"/>
              <a:ext cx="2636322" cy="439388"/>
            </a:xfrm>
            <a:prstGeom prst="flowChartProcess">
              <a:avLst/>
            </a:prstGeom>
            <a:gradFill>
              <a:gsLst>
                <a:gs pos="0">
                  <a:srgbClr val="FFFFFF"/>
                </a:gs>
                <a:gs pos="16000">
                  <a:srgbClr val="1F1F1F"/>
                </a:gs>
                <a:gs pos="17999">
                  <a:srgbClr val="FFFFFF"/>
                </a:gs>
                <a:gs pos="42000">
                  <a:srgbClr val="636363"/>
                </a:gs>
                <a:gs pos="53000">
                  <a:srgbClr val="CFCFCF"/>
                </a:gs>
                <a:gs pos="66000">
                  <a:srgbClr val="CFCFCF"/>
                </a:gs>
                <a:gs pos="75999">
                  <a:srgbClr val="1F1F1F"/>
                </a:gs>
                <a:gs pos="78999">
                  <a:srgbClr val="FFFFFF"/>
                </a:gs>
                <a:gs pos="100000">
                  <a:srgbClr val="7F7F7F"/>
                </a:gs>
              </a:gsLst>
              <a:lin ang="16200000" scaled="0"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Indium</a:t>
              </a:r>
              <a:endParaRPr lang="en-US" dirty="0"/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4415642" y="2658093"/>
              <a:ext cx="2636322" cy="760021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Zinc</a:t>
              </a:r>
              <a:endParaRPr lang="en-US" dirty="0"/>
            </a:p>
          </p:txBody>
        </p:sp>
      </p:grpSp>
      <p:pic>
        <p:nvPicPr>
          <p:cNvPr id="3074" name="Picture 2" descr="https://lh3.googleusercontent.com/jIHAXFIMDBEFVeZfouAN1t0w-C_EnJ5kC77jfnIlf8RQoZcUUMKX4G-T-3DZ2WmcyUKxjdLKWybk2VQHHrz6jf6quUaIW3HD5tGRIHj-j8d_pbgZYaPbI_y3Tl3ts1WVzYi6cWvHFmXZFDkB0IPFj0YjpB2gS4U07U-hnJnYELTDRppE7b3AnqMdC1FACVIu-uC6M4wyesXHBtQee3NJadTsMHLXsM_6FZIVUjtb2SAg-nZ6OSKnnwuNxovZKwuqUstkyW0hyPB1P3jrjH-XVNEfV8zpi8BguFMDrKsn4Y1t3xG3skQZylHxgT1N2eXfq5BDyOjbXPY3sVqd0sonH_vASi8761b-M0SQW0MP17SFxZFSQOp4eVD4joR9hBCCDxuwsntxPLMgY6ZAETx8HrHAV76kU45E1sKvBpVLf5Je7Q85epbLLMXzZ2RyoWyd1SC6Pe2pX2ShpAjMqIOT3VvPOfzR_6klDjKmk4hTsrnEfdlp4mRMaRTen-ffRwckeEcwA4AK3c1v4XTvZOmqIqbeJwZ15zcuqt37hHVnz2WGKYQ5bfmkOZcoXVrFHBgU7Mrz=w538-h955-no"/>
          <p:cNvPicPr>
            <a:picLocks noChangeAspect="1" noChangeArrowheads="1"/>
          </p:cNvPicPr>
          <p:nvPr/>
        </p:nvPicPr>
        <p:blipFill>
          <a:blip r:embed="rId2"/>
          <a:srcRect l="4897" t="16467" r="15153" b="10295"/>
          <a:stretch>
            <a:fillRect/>
          </a:stretch>
        </p:blipFill>
        <p:spPr bwMode="auto">
          <a:xfrm rot="16200000">
            <a:off x="5408675" y="3090125"/>
            <a:ext cx="2483022" cy="40376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22 Feb 2016</a:t>
            </a:r>
            <a:r>
              <a:rPr lang="cs-CZ" dirty="0" smtClean="0"/>
              <a:t>| </a:t>
            </a:r>
            <a:r>
              <a:rPr lang="en-US" dirty="0" smtClean="0"/>
              <a:t>A S Voyles</a:t>
            </a:r>
            <a:endParaRPr lang="en-US" dirty="0"/>
          </a:p>
        </p:txBody>
      </p:sp>
      <p:pic>
        <p:nvPicPr>
          <p:cNvPr id="7" name="Picture 6" descr="zn_first_results.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48" t="38999" r="3424" b="4233"/>
          <a:stretch/>
        </p:blipFill>
        <p:spPr>
          <a:xfrm>
            <a:off x="-1457708" y="534390"/>
            <a:ext cx="12327004" cy="5818909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6121730" y="14988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336 keV - 115m In IT Decay</a:t>
            </a:r>
          </a:p>
          <a:p>
            <a:r>
              <a:rPr lang="en-US" dirty="0" smtClean="0"/>
              <a:t>391 keV - 113m In IT Decay</a:t>
            </a:r>
          </a:p>
          <a:p>
            <a:r>
              <a:rPr lang="en-US" dirty="0" smtClean="0"/>
              <a:t>417 keV - 116 In β- Decay</a:t>
            </a:r>
          </a:p>
          <a:p>
            <a:r>
              <a:rPr lang="en-US" dirty="0" smtClean="0"/>
              <a:t>511 keV - 64 Cu β+ Decay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878286" y="1579418"/>
            <a:ext cx="201881" cy="201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54925" y="1031174"/>
            <a:ext cx="201881" cy="20188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5854536" y="1852552"/>
            <a:ext cx="261732" cy="225631"/>
          </a:xfrm>
          <a:prstGeom prst="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2135580" y="2420589"/>
            <a:ext cx="261732" cy="225631"/>
          </a:xfrm>
          <a:prstGeom prst="triangl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/>
          <p:cNvSpPr/>
          <p:nvPr/>
        </p:nvSpPr>
        <p:spPr>
          <a:xfrm>
            <a:off x="3348841" y="2054431"/>
            <a:ext cx="273133" cy="273133"/>
          </a:xfrm>
          <a:prstGeom prst="diamon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amond 15"/>
          <p:cNvSpPr/>
          <p:nvPr/>
        </p:nvSpPr>
        <p:spPr>
          <a:xfrm>
            <a:off x="5852555" y="2135579"/>
            <a:ext cx="273133" cy="273133"/>
          </a:xfrm>
          <a:prstGeom prst="diamon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5807034" y="2422566"/>
            <a:ext cx="344385" cy="344385"/>
          </a:xfrm>
          <a:prstGeom prst="star5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/>
          <p:nvPr/>
        </p:nvSpPr>
        <p:spPr>
          <a:xfrm>
            <a:off x="5555672" y="2693720"/>
            <a:ext cx="344385" cy="344385"/>
          </a:xfrm>
          <a:prstGeom prst="star5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22 Feb 2016</a:t>
            </a:r>
            <a:r>
              <a:rPr lang="cs-CZ" dirty="0" smtClean="0"/>
              <a:t>| </a:t>
            </a:r>
            <a:r>
              <a:rPr lang="en-US" dirty="0" smtClean="0"/>
              <a:t>A S Voyles</a:t>
            </a:r>
            <a:endParaRPr lang="en-US" dirty="0"/>
          </a:p>
        </p:txBody>
      </p:sp>
      <p:sp>
        <p:nvSpPr>
          <p:cNvPr id="19" name="TextShape 1"/>
          <p:cNvSpPr txBox="1"/>
          <p:nvPr/>
        </p:nvSpPr>
        <p:spPr>
          <a:xfrm>
            <a:off x="457200" y="12772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pic>
        <p:nvPicPr>
          <p:cNvPr id="20" name="Picture 19"/>
          <p:cNvPicPr/>
          <p:nvPr/>
        </p:nvPicPr>
        <p:blipFill>
          <a:blip r:embed="rId2"/>
          <a:stretch>
            <a:fillRect/>
          </a:stretch>
        </p:blipFill>
        <p:spPr>
          <a:xfrm>
            <a:off x="-491040" y="822960"/>
            <a:ext cx="16035840" cy="4480560"/>
          </a:xfrm>
          <a:prstGeom prst="rect">
            <a:avLst/>
          </a:prstGeom>
          <a:ln>
            <a:noFill/>
          </a:ln>
        </p:spPr>
      </p:pic>
      <p:sp>
        <p:nvSpPr>
          <p:cNvPr id="21" name="TextShape 2"/>
          <p:cNvSpPr txBox="1"/>
          <p:nvPr/>
        </p:nvSpPr>
        <p:spPr>
          <a:xfrm>
            <a:off x="457200" y="316800"/>
            <a:ext cx="3451320" cy="487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" name="TextShape 3"/>
          <p:cNvSpPr txBox="1"/>
          <p:nvPr/>
        </p:nvSpPr>
        <p:spPr>
          <a:xfrm>
            <a:off x="3796920" y="312480"/>
            <a:ext cx="2238120" cy="4921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" name="CustomShape 5"/>
          <p:cNvSpPr/>
          <p:nvPr/>
        </p:nvSpPr>
        <p:spPr>
          <a:xfrm>
            <a:off x="6121800" y="1498680"/>
            <a:ext cx="4571640" cy="1187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336 keV - 115m In IT Decay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391 keV - 113m In IT Decay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417 keV - 116 In β- Decay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511 keV - 64 Cu β+ Decay</a:t>
            </a:r>
            <a:endParaRPr/>
          </a:p>
        </p:txBody>
      </p:sp>
      <p:sp>
        <p:nvSpPr>
          <p:cNvPr id="25" name="CustomShape 6"/>
          <p:cNvSpPr/>
          <p:nvPr/>
        </p:nvSpPr>
        <p:spPr>
          <a:xfrm>
            <a:off x="5878440" y="1579320"/>
            <a:ext cx="201600" cy="201600"/>
          </a:xfrm>
          <a:prstGeom prst="ellipse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26" name="CustomShape 7"/>
          <p:cNvSpPr/>
          <p:nvPr/>
        </p:nvSpPr>
        <p:spPr>
          <a:xfrm>
            <a:off x="1054800" y="1031040"/>
            <a:ext cx="201600" cy="201600"/>
          </a:xfrm>
          <a:prstGeom prst="ellipse">
            <a:avLst/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27" name="CustomShape 8"/>
          <p:cNvSpPr/>
          <p:nvPr/>
        </p:nvSpPr>
        <p:spPr>
          <a:xfrm>
            <a:off x="5854680" y="1852560"/>
            <a:ext cx="261360" cy="225360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D03F3B"/>
              </a:gs>
              <a:gs pos="100000">
                <a:srgbClr val="FFA7A4"/>
              </a:gs>
            </a:gsLst>
            <a:lin ang="16200000"/>
          </a:gradFill>
          <a:ln w="9360">
            <a:solidFill>
              <a:srgbClr val="BE4B48"/>
            </a:solidFill>
            <a:round/>
          </a:ln>
        </p:spPr>
      </p:sp>
      <p:sp>
        <p:nvSpPr>
          <p:cNvPr id="28" name="CustomShape 9"/>
          <p:cNvSpPr/>
          <p:nvPr/>
        </p:nvSpPr>
        <p:spPr>
          <a:xfrm>
            <a:off x="2207520" y="2646000"/>
            <a:ext cx="261360" cy="225360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D03F3B"/>
              </a:gs>
              <a:gs pos="100000">
                <a:srgbClr val="FFA7A4"/>
              </a:gs>
            </a:gsLst>
            <a:lin ang="16200000"/>
          </a:gradFill>
          <a:ln w="9360">
            <a:solidFill>
              <a:srgbClr val="BE4B48"/>
            </a:solidFill>
            <a:round/>
          </a:ln>
        </p:spPr>
      </p:sp>
      <p:sp>
        <p:nvSpPr>
          <p:cNvPr id="29" name="CustomShape 10"/>
          <p:cNvSpPr/>
          <p:nvPr/>
        </p:nvSpPr>
        <p:spPr>
          <a:xfrm>
            <a:off x="3291840" y="2560320"/>
            <a:ext cx="272880" cy="272880"/>
          </a:xfrm>
          <a:prstGeom prst="diamond">
            <a:avLst/>
          </a:prstGeom>
          <a:gradFill>
            <a:gsLst>
              <a:gs pos="0">
                <a:srgbClr val="9FC949"/>
              </a:gs>
              <a:gs pos="100000">
                <a:srgbClr val="D9FFA4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</p:sp>
      <p:sp>
        <p:nvSpPr>
          <p:cNvPr id="30" name="CustomShape 11"/>
          <p:cNvSpPr/>
          <p:nvPr/>
        </p:nvSpPr>
        <p:spPr>
          <a:xfrm>
            <a:off x="5852520" y="2135520"/>
            <a:ext cx="272880" cy="272880"/>
          </a:xfrm>
          <a:prstGeom prst="diamond">
            <a:avLst/>
          </a:prstGeom>
          <a:gradFill>
            <a:gsLst>
              <a:gs pos="0">
                <a:srgbClr val="9FC949"/>
              </a:gs>
              <a:gs pos="100000">
                <a:srgbClr val="D9FFA4"/>
              </a:gs>
            </a:gsLst>
            <a:lin ang="16200000"/>
          </a:gradFill>
          <a:ln w="9360">
            <a:solidFill>
              <a:srgbClr val="98B855"/>
            </a:solidFill>
            <a:round/>
          </a:ln>
        </p:spPr>
      </p:sp>
      <p:sp>
        <p:nvSpPr>
          <p:cNvPr id="31" name="CustomShape 12"/>
          <p:cNvSpPr/>
          <p:nvPr/>
        </p:nvSpPr>
        <p:spPr>
          <a:xfrm>
            <a:off x="5807160" y="2422440"/>
            <a:ext cx="344160" cy="344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gradFill>
            <a:gsLst>
              <a:gs pos="0">
                <a:srgbClr val="7E5AAA"/>
              </a:gs>
              <a:gs pos="100000">
                <a:srgbClr val="C7AEED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</p:sp>
      <p:sp>
        <p:nvSpPr>
          <p:cNvPr id="32" name="CustomShape 13"/>
          <p:cNvSpPr/>
          <p:nvPr/>
        </p:nvSpPr>
        <p:spPr>
          <a:xfrm>
            <a:off x="4937760" y="2286000"/>
            <a:ext cx="344160" cy="344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gradFill>
            <a:gsLst>
              <a:gs pos="0">
                <a:srgbClr val="7E5AAA"/>
              </a:gs>
              <a:gs pos="100000">
                <a:srgbClr val="C7AEED"/>
              </a:gs>
            </a:gsLst>
            <a:lin ang="16200000"/>
          </a:gradFill>
          <a:ln w="9360">
            <a:solidFill>
              <a:srgbClr val="7D5FA0"/>
            </a:solidFill>
            <a:round/>
          </a:ln>
        </p:spPr>
      </p:sp>
      <p:sp>
        <p:nvSpPr>
          <p:cNvPr id="33" name="CustomShape 14"/>
          <p:cNvSpPr/>
          <p:nvPr/>
        </p:nvSpPr>
        <p:spPr>
          <a:xfrm>
            <a:off x="1920240" y="1277280"/>
            <a:ext cx="1578960" cy="63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Background Subtracted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74" y="861772"/>
            <a:ext cx="8229600" cy="1143000"/>
          </a:xfrm>
        </p:spPr>
        <p:txBody>
          <a:bodyPr/>
          <a:lstStyle/>
          <a:p>
            <a:r>
              <a:rPr lang="en-US" dirty="0" smtClean="0"/>
              <a:t>Fitting to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22 Feb 2016</a:t>
            </a:r>
            <a:r>
              <a:rPr lang="cs-CZ" dirty="0" smtClean="0"/>
              <a:t>| </a:t>
            </a:r>
            <a:r>
              <a:rPr lang="en-US" dirty="0" smtClean="0"/>
              <a:t>A S Voyles</a:t>
            </a:r>
            <a:endParaRPr 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793709" y="1685864"/>
          <a:ext cx="5763353" cy="4518993"/>
        </p:xfrm>
        <a:graphic>
          <a:graphicData uri="http://schemas.openxmlformats.org/presentationml/2006/ole">
            <p:oleObj spid="_x0000_s1026" name="PDF" r:id="rId3" imgW="0" imgH="0" progId="FoxitReader.Document">
              <p:embed/>
            </p:oleObj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2505694" y="4607626"/>
            <a:ext cx="0" cy="13419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30039" y="2029170"/>
            <a:ext cx="5813961" cy="517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83143" y="4996158"/>
            <a:ext cx="1960109" cy="476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&quot;No&quot; Symbol 17"/>
          <p:cNvSpPr/>
          <p:nvPr/>
        </p:nvSpPr>
        <p:spPr>
          <a:xfrm>
            <a:off x="2470067" y="4560125"/>
            <a:ext cx="2505694" cy="1520041"/>
          </a:xfrm>
          <a:prstGeom prst="noSmoking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30 Nov 2015</a:t>
            </a:r>
            <a:r>
              <a:rPr lang="cs-CZ" smtClean="0"/>
              <a:t>| </a:t>
            </a:r>
            <a:r>
              <a:rPr lang="en-US" smtClean="0"/>
              <a:t>A S Voyles</a:t>
            </a:r>
            <a:endParaRPr 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-59400" y="0"/>
          <a:ext cx="4327542" cy="3408218"/>
        </p:xfrm>
        <a:graphic>
          <a:graphicData uri="http://schemas.openxmlformats.org/presentationml/2006/ole">
            <p:oleObj spid="_x0000_s2050" name="PDF" r:id="rId3" imgW="0" imgH="0" progId="FoxitReader.Document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4940135" y="0"/>
          <a:ext cx="4203865" cy="3363092"/>
        </p:xfrm>
        <a:graphic>
          <a:graphicData uri="http://schemas.openxmlformats.org/presentationml/2006/ole">
            <p:oleObj spid="_x0000_s2051" name="PDF" r:id="rId4" imgW="0" imgH="0" progId="FoxitReader.Document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-71250" y="3361905"/>
          <a:ext cx="4370118" cy="3496095"/>
        </p:xfrm>
        <a:graphic>
          <a:graphicData uri="http://schemas.openxmlformats.org/presentationml/2006/ole">
            <p:oleObj spid="_x0000_s2052" name="PDF" r:id="rId5" imgW="0" imgH="0" progId="FoxitReader.Document">
              <p:embed/>
            </p:oleObj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4785756" y="3371405"/>
          <a:ext cx="4358244" cy="3486595"/>
        </p:xfrm>
        <a:graphic>
          <a:graphicData uri="http://schemas.openxmlformats.org/presentationml/2006/ole">
            <p:oleObj spid="_x0000_s2053" name="PDF" r:id="rId6" imgW="0" imgH="0" progId="FoxitReader.Document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22 Feb 2016</a:t>
            </a:r>
            <a:r>
              <a:rPr lang="cs-CZ" dirty="0" smtClean="0"/>
              <a:t>| </a:t>
            </a:r>
            <a:r>
              <a:rPr lang="en-US" dirty="0" smtClean="0"/>
              <a:t>A S Voyles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03766" y="2838203"/>
          <a:ext cx="8348353" cy="1935335"/>
        </p:xfrm>
        <a:graphic>
          <a:graphicData uri="http://schemas.openxmlformats.org/drawingml/2006/table">
            <a:tbl>
              <a:tblPr/>
              <a:tblGrid>
                <a:gridCol w="1317602"/>
                <a:gridCol w="878401"/>
                <a:gridCol w="1253847"/>
                <a:gridCol w="623382"/>
                <a:gridCol w="698867"/>
                <a:gridCol w="1139400"/>
                <a:gridCol w="1246762"/>
                <a:gridCol w="1190092"/>
              </a:tblGrid>
              <a:tr h="387067"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T ½ (ENSDF)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latin typeface="Arial"/>
                        </a:rPr>
                        <a:t>T ½ (Measured)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000" b="1" i="0" u="none" strike="noStrike">
                          <a:latin typeface="Ubuntu"/>
                        </a:rPr>
                        <a:t>Χ^2/</a:t>
                      </a:r>
                      <a:r>
                        <a:rPr lang="en-US" sz="1000" b="1" i="0" u="none" strike="noStrike">
                          <a:latin typeface="Ubuntu"/>
                        </a:rPr>
                        <a:t>DoF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000" b="1" i="0" u="none" strike="noStrike">
                          <a:latin typeface="Arial"/>
                        </a:rPr>
                        <a:t>#σ </a:t>
                      </a:r>
                      <a:r>
                        <a:rPr lang="en-US" sz="1000" b="1" i="0" u="none" strike="noStrike">
                          <a:latin typeface="Arial"/>
                        </a:rPr>
                        <a:t>above ENSDF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7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Counts (336 keV)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4.486 h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4.519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±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latin typeface="Arial"/>
                        </a:rPr>
                        <a:t>0.0457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h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1.7286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0.722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7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Counts (391 keV)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99.476 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104.5208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±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latin typeface="Arial"/>
                        </a:rPr>
                        <a:t>5.6701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1.721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latin typeface="Arial"/>
                        </a:rPr>
                        <a:t>0.890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7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Counts (417 keV)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54.29 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52.0074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±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latin typeface="Arial"/>
                        </a:rPr>
                        <a:t>2.6139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Arial"/>
                        </a:rPr>
                        <a:t>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smtClean="0">
                          <a:latin typeface="Arial"/>
                        </a:rPr>
                        <a:t>1.021</a:t>
                      </a:r>
                      <a:endParaRPr lang="en-US" sz="1000" b="1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Arial"/>
                        </a:rPr>
                        <a:t>-0.873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70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Counts (511 keV)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12.701 h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11.8183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latin typeface="Arial"/>
                        </a:rPr>
                        <a:t>±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latin typeface="Arial"/>
                        </a:rPr>
                        <a:t>0.7027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h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latin typeface="Arial"/>
                        </a:rPr>
                        <a:t>1.6785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latin typeface="Arial"/>
                        </a:rPr>
                        <a:t>-1.256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30 Nov 2015</a:t>
            </a:r>
            <a:r>
              <a:rPr lang="cs-CZ" smtClean="0"/>
              <a:t>| </a:t>
            </a:r>
            <a:r>
              <a:rPr lang="en-US" smtClean="0"/>
              <a:t>A S Voyles</a:t>
            </a:r>
            <a:endParaRPr 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-59400" y="0"/>
          <a:ext cx="4327542" cy="3408218"/>
        </p:xfrm>
        <a:graphic>
          <a:graphicData uri="http://schemas.openxmlformats.org/presentationml/2006/ole">
            <p:oleObj spid="_x0000_s18434" name="PDF" r:id="rId3" imgW="0" imgH="0" progId="FoxitReader.Document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4940135" y="0"/>
          <a:ext cx="4203865" cy="3363092"/>
        </p:xfrm>
        <a:graphic>
          <a:graphicData uri="http://schemas.openxmlformats.org/presentationml/2006/ole">
            <p:oleObj spid="_x0000_s18435" name="PDF" r:id="rId4" imgW="0" imgH="0" progId="FoxitReader.Document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-71250" y="3361905"/>
          <a:ext cx="4370118" cy="3496095"/>
        </p:xfrm>
        <a:graphic>
          <a:graphicData uri="http://schemas.openxmlformats.org/presentationml/2006/ole">
            <p:oleObj spid="_x0000_s18436" name="PDF" r:id="rId5" imgW="0" imgH="0" progId="FoxitReader.Document">
              <p:embed/>
            </p:oleObj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4785756" y="3371405"/>
          <a:ext cx="4358244" cy="3486595"/>
        </p:xfrm>
        <a:graphic>
          <a:graphicData uri="http://schemas.openxmlformats.org/presentationml/2006/ole">
            <p:oleObj spid="_x0000_s18437" name="PDF" r:id="rId6" imgW="0" imgH="0" progId="FoxitReader.Document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62545" y="4488873"/>
            <a:ext cx="2470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</a:t>
            </a:r>
            <a:r>
              <a:rPr lang="el-GR" b="1" baseline="-25000" dirty="0" smtClean="0"/>
              <a:t>β</a:t>
            </a:r>
            <a:r>
              <a:rPr lang="en-US" b="1" dirty="0" smtClean="0"/>
              <a:t> = 3.278 MeV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552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Experimental Setup – </a:t>
            </a:r>
            <a:r>
              <a:rPr lang="en-US" dirty="0" smtClean="0"/>
              <a:t>11</a:t>
            </a:r>
            <a:r>
              <a:rPr lang="en-US" dirty="0" smtClean="0"/>
              <a:t> Feb 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695" y="2208810"/>
            <a:ext cx="3627913" cy="363385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Zinc</a:t>
            </a:r>
          </a:p>
          <a:p>
            <a:pPr lvl="1"/>
            <a:r>
              <a:rPr lang="en-US" sz="1600" dirty="0" smtClean="0"/>
              <a:t>Thickness: 1.03 </a:t>
            </a:r>
            <a:r>
              <a:rPr lang="en-US" sz="1600" dirty="0" smtClean="0">
                <a:latin typeface="Calibri"/>
              </a:rPr>
              <a:t>± 0.01 mm</a:t>
            </a:r>
          </a:p>
          <a:p>
            <a:pPr lvl="1"/>
            <a:r>
              <a:rPr lang="en-US" sz="1600" dirty="0" smtClean="0">
                <a:latin typeface="Calibri"/>
              </a:rPr>
              <a:t>Diameter: </a:t>
            </a:r>
            <a:r>
              <a:rPr lang="en-US" sz="1600" dirty="0" smtClean="0">
                <a:latin typeface="Calibri"/>
              </a:rPr>
              <a:t>9.85 </a:t>
            </a:r>
            <a:r>
              <a:rPr lang="en-US" sz="1600" dirty="0" smtClean="0">
                <a:latin typeface="Calibri"/>
              </a:rPr>
              <a:t>± 0.15 mm</a:t>
            </a:r>
          </a:p>
          <a:p>
            <a:pPr lvl="1"/>
            <a:r>
              <a:rPr lang="en-US" sz="1600" dirty="0" smtClean="0">
                <a:latin typeface="Calibri"/>
              </a:rPr>
              <a:t>Weight: </a:t>
            </a:r>
            <a:r>
              <a:rPr lang="en-US" sz="1600" dirty="0" smtClean="0">
                <a:latin typeface="Calibri"/>
              </a:rPr>
              <a:t>0.4514 </a:t>
            </a:r>
            <a:r>
              <a:rPr lang="en-US" sz="1600" dirty="0" smtClean="0">
                <a:latin typeface="Calibri"/>
              </a:rPr>
              <a:t>± 0.0001 g</a:t>
            </a:r>
            <a:endParaRPr lang="en-US" sz="1600" dirty="0" smtClean="0"/>
          </a:p>
          <a:p>
            <a:r>
              <a:rPr lang="en-US" sz="1800" dirty="0" smtClean="0"/>
              <a:t>Indium</a:t>
            </a:r>
          </a:p>
          <a:p>
            <a:pPr lvl="1"/>
            <a:r>
              <a:rPr lang="en-US" sz="1600" dirty="0" smtClean="0"/>
              <a:t>Thickness: </a:t>
            </a:r>
            <a:r>
              <a:rPr lang="en-US" sz="1600" dirty="0" smtClean="0"/>
              <a:t>0.51 </a:t>
            </a:r>
            <a:r>
              <a:rPr lang="en-US" sz="1600" dirty="0" smtClean="0">
                <a:latin typeface="Calibri"/>
              </a:rPr>
              <a:t>± 0.02 mm</a:t>
            </a:r>
          </a:p>
          <a:p>
            <a:pPr lvl="1"/>
            <a:r>
              <a:rPr lang="en-US" sz="1600" dirty="0" smtClean="0">
                <a:latin typeface="Calibri"/>
              </a:rPr>
              <a:t>Diameter: </a:t>
            </a:r>
            <a:r>
              <a:rPr lang="en-US" sz="1600" dirty="0" smtClean="0">
                <a:latin typeface="Calibri"/>
              </a:rPr>
              <a:t>9.786± </a:t>
            </a:r>
            <a:r>
              <a:rPr lang="en-US" sz="1600" dirty="0" smtClean="0">
                <a:latin typeface="Calibri"/>
              </a:rPr>
              <a:t>0.12 mm</a:t>
            </a:r>
          </a:p>
          <a:p>
            <a:pPr lvl="1"/>
            <a:r>
              <a:rPr lang="en-US" sz="1600" dirty="0" smtClean="0">
                <a:latin typeface="Calibri"/>
              </a:rPr>
              <a:t>Weight: </a:t>
            </a:r>
            <a:r>
              <a:rPr lang="en-US" sz="1600" dirty="0" smtClean="0">
                <a:latin typeface="Calibri"/>
              </a:rPr>
              <a:t>0.2481± </a:t>
            </a:r>
            <a:r>
              <a:rPr lang="en-US" sz="1600" dirty="0" smtClean="0">
                <a:latin typeface="Calibri"/>
              </a:rPr>
              <a:t>0.0001 g</a:t>
            </a:r>
          </a:p>
          <a:p>
            <a:r>
              <a:rPr lang="en-US" dirty="0" smtClean="0">
                <a:latin typeface="Calibri"/>
              </a:rPr>
              <a:t>Beam On: </a:t>
            </a:r>
            <a:r>
              <a:rPr lang="en-US" dirty="0" smtClean="0">
                <a:latin typeface="Calibri"/>
              </a:rPr>
              <a:t>2:40:30 </a:t>
            </a:r>
            <a:r>
              <a:rPr lang="en-US" dirty="0" smtClean="0">
                <a:latin typeface="Calibri"/>
              </a:rPr>
              <a:t>PM</a:t>
            </a:r>
          </a:p>
          <a:p>
            <a:r>
              <a:rPr lang="en-US" dirty="0" smtClean="0">
                <a:latin typeface="Calibri"/>
              </a:rPr>
              <a:t>Beam Off: </a:t>
            </a:r>
            <a:r>
              <a:rPr lang="en-US" dirty="0" smtClean="0">
                <a:latin typeface="Calibri"/>
              </a:rPr>
              <a:t>6:02:00 </a:t>
            </a:r>
            <a:r>
              <a:rPr lang="en-US" dirty="0" smtClean="0">
                <a:latin typeface="Calibri"/>
              </a:rPr>
              <a:t>PM</a:t>
            </a:r>
          </a:p>
          <a:p>
            <a:r>
              <a:rPr lang="en-US" dirty="0" smtClean="0">
                <a:latin typeface="Calibri"/>
              </a:rPr>
              <a:t>Start of Counting: </a:t>
            </a:r>
            <a:r>
              <a:rPr lang="en-US" dirty="0" smtClean="0">
                <a:latin typeface="Calibri"/>
              </a:rPr>
              <a:t>6:37:25 </a:t>
            </a:r>
            <a:r>
              <a:rPr lang="en-US" dirty="0" smtClean="0">
                <a:latin typeface="Calibri"/>
              </a:rPr>
              <a:t>PM</a:t>
            </a:r>
            <a:endParaRPr lang="en-US" dirty="0" smtClean="0"/>
          </a:p>
          <a:p>
            <a:pPr lvl="1"/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22 Feb 2016</a:t>
            </a:r>
            <a:r>
              <a:rPr lang="cs-CZ" dirty="0" smtClean="0"/>
              <a:t>| </a:t>
            </a:r>
            <a:r>
              <a:rPr lang="en-US" dirty="0" smtClean="0"/>
              <a:t>A S Voyles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037610" y="2658093"/>
            <a:ext cx="5106390" cy="2329543"/>
            <a:chOff x="3277589" y="2658093"/>
            <a:chExt cx="5106390" cy="2329543"/>
          </a:xfrm>
        </p:grpSpPr>
        <p:sp>
          <p:nvSpPr>
            <p:cNvPr id="7" name="Flowchart: Process 6"/>
            <p:cNvSpPr/>
            <p:nvPr/>
          </p:nvSpPr>
          <p:spPr>
            <a:xfrm>
              <a:off x="3277589" y="2671948"/>
              <a:ext cx="5106390" cy="2315688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 smtClean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 smtClean="0">
                <a:solidFill>
                  <a:sysClr val="windowText" lastClr="000000"/>
                </a:solidFill>
              </a:endParaRPr>
            </a:p>
            <a:p>
              <a:pPr algn="ctr"/>
              <a:endParaRPr lang="en-US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Polyethylene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Flowchart: Process 7"/>
            <p:cNvSpPr/>
            <p:nvPr/>
          </p:nvSpPr>
          <p:spPr>
            <a:xfrm>
              <a:off x="4417620" y="3431969"/>
              <a:ext cx="2636322" cy="439388"/>
            </a:xfrm>
            <a:prstGeom prst="flowChartProcess">
              <a:avLst/>
            </a:prstGeom>
            <a:gradFill>
              <a:gsLst>
                <a:gs pos="0">
                  <a:srgbClr val="FFFFFF"/>
                </a:gs>
                <a:gs pos="16000">
                  <a:srgbClr val="1F1F1F"/>
                </a:gs>
                <a:gs pos="17999">
                  <a:srgbClr val="FFFFFF"/>
                </a:gs>
                <a:gs pos="42000">
                  <a:srgbClr val="636363"/>
                </a:gs>
                <a:gs pos="53000">
                  <a:srgbClr val="CFCFCF"/>
                </a:gs>
                <a:gs pos="66000">
                  <a:srgbClr val="CFCFCF"/>
                </a:gs>
                <a:gs pos="75999">
                  <a:srgbClr val="1F1F1F"/>
                </a:gs>
                <a:gs pos="78999">
                  <a:srgbClr val="FFFFFF"/>
                </a:gs>
                <a:gs pos="100000">
                  <a:srgbClr val="7F7F7F"/>
                </a:gs>
              </a:gsLst>
              <a:lin ang="16200000" scaled="0"/>
            </a:gra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Indium</a:t>
              </a:r>
              <a:endParaRPr lang="en-US" dirty="0"/>
            </a:p>
          </p:txBody>
        </p:sp>
        <p:sp>
          <p:nvSpPr>
            <p:cNvPr id="9" name="Flowchart: Process 8"/>
            <p:cNvSpPr/>
            <p:nvPr/>
          </p:nvSpPr>
          <p:spPr>
            <a:xfrm>
              <a:off x="4415642" y="2658093"/>
              <a:ext cx="2636322" cy="760021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Zinc</a:t>
              </a:r>
              <a:endParaRPr lang="en-US" dirty="0"/>
            </a:p>
          </p:txBody>
        </p:sp>
      </p:grpSp>
      <p:pic>
        <p:nvPicPr>
          <p:cNvPr id="12" name="Picture 1" descr="D:\Downloads\IMG_035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 flipV="1">
            <a:off x="3847604" y="2078180"/>
            <a:ext cx="5296395" cy="3972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erkeley_herit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1787</TotalTime>
  <Words>574</Words>
  <Application>Microsoft Office PowerPoint</Application>
  <PresentationFormat>On-screen Show (4:3)</PresentationFormat>
  <Paragraphs>171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1_Berkeley_heritage</vt:lpstr>
      <vt:lpstr>PDF</vt:lpstr>
      <vt:lpstr>Foxit PDF Document</vt:lpstr>
      <vt:lpstr>Preliminary Zn(n,p)Cu Data</vt:lpstr>
      <vt:lpstr>Experimental Setup – 03 Nov 2015</vt:lpstr>
      <vt:lpstr>Slide 3</vt:lpstr>
      <vt:lpstr>Slide 4</vt:lpstr>
      <vt:lpstr>Fitting to Model</vt:lpstr>
      <vt:lpstr>Slide 6</vt:lpstr>
      <vt:lpstr>Results</vt:lpstr>
      <vt:lpstr>Slide 8</vt:lpstr>
      <vt:lpstr>Experimental Setup – 11 Feb 2016</vt:lpstr>
      <vt:lpstr>Slide 10</vt:lpstr>
      <vt:lpstr>Slide 11</vt:lpstr>
      <vt:lpstr>Slide 12</vt:lpstr>
      <vt:lpstr>Results – Removal of 511 Contamination</vt:lpstr>
      <vt:lpstr>67Cu Peaks – 80 hrs into count </vt:lpstr>
      <vt:lpstr>Next Steps</vt:lpstr>
    </vt:vector>
  </TitlesOfParts>
  <Company>UC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Steven Voyles</dc:creator>
  <cp:lastModifiedBy>Andrew Steven Voyles</cp:lastModifiedBy>
  <cp:revision>224</cp:revision>
  <dcterms:created xsi:type="dcterms:W3CDTF">2013-01-04T23:59:15Z</dcterms:created>
  <dcterms:modified xsi:type="dcterms:W3CDTF">2016-02-22T19:06:41Z</dcterms:modified>
</cp:coreProperties>
</file>