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9" r:id="rId1"/>
  </p:sldMasterIdLst>
  <p:notesMasterIdLst>
    <p:notesMasterId r:id="rId9"/>
  </p:notesMasterIdLst>
  <p:handoutMasterIdLst>
    <p:handoutMasterId r:id="rId10"/>
  </p:handoutMasterIdLst>
  <p:sldIdLst>
    <p:sldId id="259" r:id="rId2"/>
    <p:sldId id="282" r:id="rId3"/>
    <p:sldId id="281" r:id="rId4"/>
    <p:sldId id="283" r:id="rId5"/>
    <p:sldId id="284" r:id="rId6"/>
    <p:sldId id="285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D3B6"/>
    <a:srgbClr val="C2B9A7"/>
    <a:srgbClr val="D8661F"/>
    <a:srgbClr val="003262"/>
    <a:srgbClr val="D84900"/>
    <a:srgbClr val="D86600"/>
    <a:srgbClr val="D5893E"/>
    <a:srgbClr val="2D637F"/>
    <a:srgbClr val="53626F"/>
    <a:srgbClr val="FDB51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473" autoAdjust="0"/>
  </p:normalViewPr>
  <p:slideViewPr>
    <p:cSldViewPr snapToGrid="0">
      <p:cViewPr>
        <p:scale>
          <a:sx n="80" d="100"/>
          <a:sy n="80" d="100"/>
        </p:scale>
        <p:origin x="-1926" y="-7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-3780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B0447-16F7-234F-A67A-00B099208B6B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F4B62-C2D6-B643-ABA2-C64FF8808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26708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C1458-292F-3847-8603-B82856C6141D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E644B-9D12-D440-B002-B1721AD7B1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86774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438980"/>
            <a:ext cx="7399867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5" y="2983087"/>
            <a:ext cx="7433733" cy="968023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40901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77408"/>
            <a:ext cx="8229600" cy="11430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4805"/>
            <a:ext cx="8229600" cy="252641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16782"/>
            <a:ext cx="3451578" cy="488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FDB51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EDIT MASTER  |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797031" y="312434"/>
            <a:ext cx="2238375" cy="49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113889" y="6406444"/>
            <a:ext cx="1030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ACBFA4-9F9F-3F42-9348-CEF387879029}" type="slidenum">
              <a:rPr lang="en-US" sz="1200" smtClean="0">
                <a:solidFill>
                  <a:srgbClr val="FFFFFF"/>
                </a:solidFill>
                <a:latin typeface="Lucida Grande"/>
                <a:cs typeface="Lucida Grande"/>
              </a:rPr>
              <a:pPr/>
              <a:t>‹#›</a:t>
            </a:fld>
            <a:endParaRPr lang="en-US" sz="12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3288" y="6340824"/>
            <a:ext cx="2348159" cy="37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30 Nov 2015</a:t>
            </a:r>
            <a:r>
              <a:rPr lang="cs-CZ" dirty="0" smtClean="0"/>
              <a:t>| </a:t>
            </a:r>
            <a:r>
              <a:rPr lang="en-US" dirty="0" smtClean="0"/>
              <a:t>A S Voyles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7565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58327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91489"/>
            <a:ext cx="4877506" cy="425662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47983"/>
            <a:ext cx="3008313" cy="37860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16782"/>
            <a:ext cx="3451578" cy="488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FDB51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EDIT MASTER  |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797031" y="312434"/>
            <a:ext cx="2238375" cy="49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8113889" y="6406444"/>
            <a:ext cx="1030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ACBFA4-9F9F-3F42-9348-CEF387879029}" type="slidenum">
              <a:rPr lang="en-US" sz="1200" smtClean="0">
                <a:solidFill>
                  <a:srgbClr val="FFFFFF"/>
                </a:solidFill>
                <a:latin typeface="Lucida Grande"/>
                <a:cs typeface="Lucida Grande"/>
              </a:rPr>
              <a:pPr/>
              <a:t>‹#›</a:t>
            </a:fld>
            <a:endParaRPr lang="en-US" sz="12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3288" y="6340824"/>
            <a:ext cx="2348159" cy="37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30 Nov 2015</a:t>
            </a:r>
            <a:r>
              <a:rPr lang="cs-CZ" dirty="0" smtClean="0"/>
              <a:t>| </a:t>
            </a:r>
            <a:r>
              <a:rPr lang="en-US" dirty="0" smtClean="0"/>
              <a:t>A S Voyles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3369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377049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288" y="330552"/>
            <a:ext cx="6462712" cy="3394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286" y="4351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13889" y="6406444"/>
            <a:ext cx="1030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ACBFA4-9F9F-3F42-9348-CEF387879029}" type="slidenum">
              <a:rPr lang="en-US" sz="1200" smtClean="0">
                <a:solidFill>
                  <a:srgbClr val="FFFFFF"/>
                </a:solidFill>
                <a:latin typeface="Lucida Grande"/>
                <a:cs typeface="Lucida Grande"/>
              </a:rPr>
              <a:pPr/>
              <a:t>‹#›</a:t>
            </a:fld>
            <a:endParaRPr lang="en-US" sz="12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3288" y="6340824"/>
            <a:ext cx="2348159" cy="37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30 Nov 2015</a:t>
            </a:r>
            <a:r>
              <a:rPr lang="cs-CZ" dirty="0" smtClean="0"/>
              <a:t>| </a:t>
            </a:r>
            <a:r>
              <a:rPr lang="en-US" dirty="0" smtClean="0"/>
              <a:t>A S Voyles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3341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2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7063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9138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4305" y="624204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cs-CZ" smtClean="0"/>
              <a:t>11/15/13 | Lorem Ipsum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632" y="6081534"/>
            <a:ext cx="1745673" cy="533400"/>
          </a:xfrm>
          <a:prstGeom prst="rect">
            <a:avLst/>
          </a:prstGeom>
        </p:spPr>
      </p:pic>
      <p:pic>
        <p:nvPicPr>
          <p:cNvPr id="6" name="Picture 5" descr="Structures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778" y="0"/>
            <a:ext cx="9271000" cy="687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10632" y="6081534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3792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DB515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1480"/>
            <a:ext cx="8161317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Preliminary Zn(</a:t>
            </a:r>
            <a:r>
              <a:rPr lang="en-US" dirty="0" err="1" smtClean="0"/>
              <a:t>n,p</a:t>
            </a:r>
            <a:r>
              <a:rPr lang="en-US" dirty="0" smtClean="0"/>
              <a:t>)Cu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156" y="3595268"/>
            <a:ext cx="7377288" cy="130669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Andrew Voyles</a:t>
            </a:r>
          </a:p>
          <a:p>
            <a:r>
              <a:rPr lang="en-US" sz="2200" dirty="0" smtClean="0"/>
              <a:t>30 November </a:t>
            </a:r>
            <a:r>
              <a:rPr lang="en-US" sz="2200" dirty="0" smtClean="0"/>
              <a:t>2015</a:t>
            </a:r>
          </a:p>
          <a:p>
            <a:r>
              <a:rPr lang="en-US" sz="2200" dirty="0" smtClean="0"/>
              <a:t>HFNG Meeting </a:t>
            </a:r>
            <a:r>
              <a:rPr lang="en-US" sz="2200" dirty="0" smtClean="0"/>
              <a:t>Update</a:t>
            </a: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35936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Experimental Setup – 03 Nov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95" y="2208810"/>
            <a:ext cx="3627913" cy="363385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Zinc</a:t>
            </a:r>
          </a:p>
          <a:p>
            <a:pPr lvl="1"/>
            <a:r>
              <a:rPr lang="en-US" sz="1600" dirty="0" smtClean="0"/>
              <a:t>Thickness: 1.03 </a:t>
            </a:r>
            <a:r>
              <a:rPr lang="en-US" sz="1600" dirty="0" smtClean="0">
                <a:latin typeface="Calibri"/>
              </a:rPr>
              <a:t>± 0.01 mm</a:t>
            </a:r>
          </a:p>
          <a:p>
            <a:pPr lvl="1"/>
            <a:r>
              <a:rPr lang="en-US" sz="1600" dirty="0" smtClean="0">
                <a:latin typeface="Calibri"/>
              </a:rPr>
              <a:t>Diameter: 9.90 ± </a:t>
            </a:r>
            <a:r>
              <a:rPr lang="en-US" sz="1600" dirty="0" smtClean="0">
                <a:latin typeface="Calibri"/>
              </a:rPr>
              <a:t>0.15 mm</a:t>
            </a:r>
          </a:p>
          <a:p>
            <a:pPr lvl="1"/>
            <a:r>
              <a:rPr lang="en-US" sz="1600" dirty="0" smtClean="0">
                <a:latin typeface="Calibri"/>
              </a:rPr>
              <a:t>Weight: 0.5375 </a:t>
            </a:r>
            <a:r>
              <a:rPr lang="en-US" sz="1600" dirty="0" smtClean="0">
                <a:latin typeface="Calibri"/>
              </a:rPr>
              <a:t>± </a:t>
            </a:r>
            <a:r>
              <a:rPr lang="en-US" sz="1600" dirty="0" smtClean="0">
                <a:latin typeface="Calibri"/>
              </a:rPr>
              <a:t>0.0001 g</a:t>
            </a:r>
            <a:endParaRPr lang="en-US" sz="1600" dirty="0" smtClean="0"/>
          </a:p>
          <a:p>
            <a:r>
              <a:rPr lang="en-US" sz="1800" dirty="0" smtClean="0"/>
              <a:t>Indium</a:t>
            </a:r>
          </a:p>
          <a:p>
            <a:pPr lvl="1"/>
            <a:r>
              <a:rPr lang="en-US" sz="1600" dirty="0" smtClean="0"/>
              <a:t>Thickness: </a:t>
            </a:r>
            <a:r>
              <a:rPr lang="en-US" sz="1600" dirty="0" smtClean="0"/>
              <a:t>0.48 </a:t>
            </a:r>
            <a:r>
              <a:rPr lang="en-US" sz="1600" dirty="0" smtClean="0">
                <a:latin typeface="Calibri"/>
              </a:rPr>
              <a:t>± </a:t>
            </a:r>
            <a:r>
              <a:rPr lang="en-US" sz="1600" dirty="0" smtClean="0">
                <a:latin typeface="Calibri"/>
              </a:rPr>
              <a:t>0.02 </a:t>
            </a:r>
            <a:r>
              <a:rPr lang="en-US" sz="1600" dirty="0" smtClean="0">
                <a:latin typeface="Calibri"/>
              </a:rPr>
              <a:t>mm</a:t>
            </a:r>
          </a:p>
          <a:p>
            <a:pPr lvl="1"/>
            <a:r>
              <a:rPr lang="en-US" sz="1600" dirty="0" smtClean="0">
                <a:latin typeface="Calibri"/>
              </a:rPr>
              <a:t>Diameter: </a:t>
            </a:r>
            <a:r>
              <a:rPr lang="en-US" sz="1600" dirty="0" smtClean="0">
                <a:latin typeface="Calibri"/>
              </a:rPr>
              <a:t>9.77 </a:t>
            </a:r>
            <a:r>
              <a:rPr lang="en-US" sz="1600" dirty="0" smtClean="0">
                <a:latin typeface="Calibri"/>
              </a:rPr>
              <a:t>± </a:t>
            </a:r>
            <a:r>
              <a:rPr lang="en-US" sz="1600" dirty="0" smtClean="0">
                <a:latin typeface="Calibri"/>
              </a:rPr>
              <a:t>0.12 </a:t>
            </a:r>
            <a:r>
              <a:rPr lang="en-US" sz="1600" dirty="0" smtClean="0">
                <a:latin typeface="Calibri"/>
              </a:rPr>
              <a:t>mm</a:t>
            </a:r>
          </a:p>
          <a:p>
            <a:pPr lvl="1"/>
            <a:r>
              <a:rPr lang="en-US" sz="1600" dirty="0" smtClean="0">
                <a:latin typeface="Calibri"/>
              </a:rPr>
              <a:t>Weight: </a:t>
            </a:r>
            <a:r>
              <a:rPr lang="en-US" sz="1600" dirty="0" smtClean="0">
                <a:latin typeface="Calibri"/>
              </a:rPr>
              <a:t>0.2475 </a:t>
            </a:r>
            <a:r>
              <a:rPr lang="en-US" sz="1600" dirty="0" smtClean="0">
                <a:latin typeface="Calibri"/>
              </a:rPr>
              <a:t>± 0.0001 </a:t>
            </a:r>
            <a:r>
              <a:rPr lang="en-US" sz="1600" dirty="0" smtClean="0">
                <a:latin typeface="Calibri"/>
              </a:rPr>
              <a:t>g</a:t>
            </a:r>
          </a:p>
          <a:p>
            <a:r>
              <a:rPr lang="en-US" dirty="0" smtClean="0">
                <a:latin typeface="Calibri"/>
              </a:rPr>
              <a:t>Beam On: 2:13:16 PM</a:t>
            </a:r>
          </a:p>
          <a:p>
            <a:r>
              <a:rPr lang="en-US" dirty="0" smtClean="0">
                <a:latin typeface="Calibri"/>
              </a:rPr>
              <a:t>Beam Off: 5:13:16 PM</a:t>
            </a:r>
          </a:p>
          <a:p>
            <a:r>
              <a:rPr lang="en-US" dirty="0" smtClean="0">
                <a:latin typeface="Calibri"/>
              </a:rPr>
              <a:t>Start of Counting: 5:43:01 PM</a:t>
            </a:r>
            <a:endParaRPr lang="en-US" dirty="0" smtClean="0"/>
          </a:p>
          <a:p>
            <a:pPr lvl="1"/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30 Nov 2015</a:t>
            </a:r>
            <a:r>
              <a:rPr lang="cs-CZ" smtClean="0"/>
              <a:t>| </a:t>
            </a:r>
            <a:r>
              <a:rPr lang="en-US" smtClean="0"/>
              <a:t>A S Voyles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037610" y="2373085"/>
            <a:ext cx="5106390" cy="2329543"/>
            <a:chOff x="3277589" y="2658093"/>
            <a:chExt cx="5106390" cy="2329543"/>
          </a:xfrm>
        </p:grpSpPr>
        <p:sp>
          <p:nvSpPr>
            <p:cNvPr id="7" name="Flowchart: Process 6"/>
            <p:cNvSpPr/>
            <p:nvPr/>
          </p:nvSpPr>
          <p:spPr>
            <a:xfrm>
              <a:off x="3277589" y="2671948"/>
              <a:ext cx="5106390" cy="2315688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 smtClean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 smtClean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Polyethylene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4417620" y="3431969"/>
              <a:ext cx="2636322" cy="439388"/>
            </a:xfrm>
            <a:prstGeom prst="flowChartProcess">
              <a:avLst/>
            </a:prstGeom>
            <a:gradFill>
              <a:gsLst>
                <a:gs pos="0">
                  <a:srgbClr val="FFFFFF"/>
                </a:gs>
                <a:gs pos="16000">
                  <a:srgbClr val="1F1F1F"/>
                </a:gs>
                <a:gs pos="17999">
                  <a:srgbClr val="FFFFFF"/>
                </a:gs>
                <a:gs pos="42000">
                  <a:srgbClr val="636363"/>
                </a:gs>
                <a:gs pos="53000">
                  <a:srgbClr val="CFCFCF"/>
                </a:gs>
                <a:gs pos="66000">
                  <a:srgbClr val="CFCFCF"/>
                </a:gs>
                <a:gs pos="75999">
                  <a:srgbClr val="1F1F1F"/>
                </a:gs>
                <a:gs pos="78999">
                  <a:srgbClr val="FFFFFF"/>
                </a:gs>
                <a:gs pos="100000">
                  <a:srgbClr val="7F7F7F"/>
                </a:gs>
              </a:gsLst>
              <a:lin ang="16200000" scaled="0"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Indium</a:t>
              </a:r>
              <a:endParaRPr lang="en-US" dirty="0"/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4415642" y="2658093"/>
              <a:ext cx="2636322" cy="760021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Zinc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 Mar 2015</a:t>
            </a:r>
            <a:r>
              <a:rPr lang="cs-CZ" smtClean="0"/>
              <a:t>| </a:t>
            </a:r>
            <a:r>
              <a:rPr lang="en-US" smtClean="0"/>
              <a:t>A S Voyles</a:t>
            </a:r>
            <a:endParaRPr lang="en-US" dirty="0"/>
          </a:p>
        </p:txBody>
      </p:sp>
      <p:pic>
        <p:nvPicPr>
          <p:cNvPr id="7" name="Picture 6" descr="zn_first_results.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48" t="38999" r="3424" b="4233"/>
          <a:stretch/>
        </p:blipFill>
        <p:spPr>
          <a:xfrm>
            <a:off x="-1457708" y="534390"/>
            <a:ext cx="12327004" cy="581890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6121730" y="1498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336 keV - 115m In IT Decay</a:t>
            </a:r>
          </a:p>
          <a:p>
            <a:r>
              <a:rPr lang="en-US" dirty="0" smtClean="0"/>
              <a:t>391 keV - 113m In IT Decay</a:t>
            </a:r>
          </a:p>
          <a:p>
            <a:r>
              <a:rPr lang="en-US" dirty="0" smtClean="0"/>
              <a:t>417 keV - 116 In β- Decay</a:t>
            </a:r>
          </a:p>
          <a:p>
            <a:r>
              <a:rPr lang="en-US" dirty="0" smtClean="0"/>
              <a:t>511 keV - 64 Cu β+ Decay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878286" y="1579418"/>
            <a:ext cx="201881" cy="201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54925" y="1031174"/>
            <a:ext cx="201881" cy="201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5854536" y="1852552"/>
            <a:ext cx="261732" cy="225631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2135580" y="2420589"/>
            <a:ext cx="261732" cy="225631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/>
          <p:cNvSpPr/>
          <p:nvPr/>
        </p:nvSpPr>
        <p:spPr>
          <a:xfrm>
            <a:off x="3348841" y="2054431"/>
            <a:ext cx="273133" cy="273133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/>
          <p:cNvSpPr/>
          <p:nvPr/>
        </p:nvSpPr>
        <p:spPr>
          <a:xfrm>
            <a:off x="5852555" y="2135579"/>
            <a:ext cx="273133" cy="273133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5807034" y="2422566"/>
            <a:ext cx="344385" cy="344385"/>
          </a:xfrm>
          <a:prstGeom prst="star5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5555672" y="2693720"/>
            <a:ext cx="344385" cy="344385"/>
          </a:xfrm>
          <a:prstGeom prst="star5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74" y="861772"/>
            <a:ext cx="8229600" cy="1143000"/>
          </a:xfrm>
        </p:spPr>
        <p:txBody>
          <a:bodyPr/>
          <a:lstStyle/>
          <a:p>
            <a:r>
              <a:rPr lang="en-US" dirty="0" smtClean="0"/>
              <a:t>Fitting to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30 Nov 2015</a:t>
            </a:r>
            <a:r>
              <a:rPr lang="cs-CZ" smtClean="0"/>
              <a:t>| </a:t>
            </a:r>
            <a:r>
              <a:rPr lang="en-US" smtClean="0"/>
              <a:t>A S Voyles</a:t>
            </a:r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793709" y="1685864"/>
          <a:ext cx="5763353" cy="4518993"/>
        </p:xfrm>
        <a:graphic>
          <a:graphicData uri="http://schemas.openxmlformats.org/presentationml/2006/ole">
            <p:oleObj spid="_x0000_s1026" name="PDF" r:id="rId3" imgW="0" imgH="0" progId="FoxitReader.Document">
              <p:embed/>
            </p:oleObj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2505694" y="4607626"/>
            <a:ext cx="0" cy="13419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30039" y="2029170"/>
            <a:ext cx="5813961" cy="517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83143" y="4996158"/>
            <a:ext cx="1960109" cy="476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&quot;No&quot; Symbol 17"/>
          <p:cNvSpPr/>
          <p:nvPr/>
        </p:nvSpPr>
        <p:spPr>
          <a:xfrm>
            <a:off x="2470067" y="4560125"/>
            <a:ext cx="2505694" cy="1520041"/>
          </a:xfrm>
          <a:prstGeom prst="noSmoking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30 Nov 2015</a:t>
            </a:r>
            <a:r>
              <a:rPr lang="cs-CZ" smtClean="0"/>
              <a:t>| </a:t>
            </a:r>
            <a:r>
              <a:rPr lang="en-US" smtClean="0"/>
              <a:t>A S Voyles</a:t>
            </a:r>
            <a:endParaRPr 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-59400" y="0"/>
          <a:ext cx="4327542" cy="3408218"/>
        </p:xfrm>
        <a:graphic>
          <a:graphicData uri="http://schemas.openxmlformats.org/presentationml/2006/ole">
            <p:oleObj spid="_x0000_s2050" name="PDF" r:id="rId3" imgW="0" imgH="0" progId="FoxitReader.Document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940135" y="0"/>
          <a:ext cx="4203865" cy="3363092"/>
        </p:xfrm>
        <a:graphic>
          <a:graphicData uri="http://schemas.openxmlformats.org/presentationml/2006/ole">
            <p:oleObj spid="_x0000_s2051" name="PDF" r:id="rId4" imgW="0" imgH="0" progId="FoxitReader.Document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-71250" y="3361905"/>
          <a:ext cx="4370118" cy="3496095"/>
        </p:xfrm>
        <a:graphic>
          <a:graphicData uri="http://schemas.openxmlformats.org/presentationml/2006/ole">
            <p:oleObj spid="_x0000_s2052" name="PDF" r:id="rId5" imgW="0" imgH="0" progId="FoxitReader.Document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4785756" y="3371405"/>
          <a:ext cx="4358244" cy="3486595"/>
        </p:xfrm>
        <a:graphic>
          <a:graphicData uri="http://schemas.openxmlformats.org/presentationml/2006/ole">
            <p:oleObj spid="_x0000_s2053" name="PDF" r:id="rId6" imgW="0" imgH="0" progId="FoxitReader.Document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96883" y="2553195"/>
          <a:ext cx="8609610" cy="2042555"/>
        </p:xfrm>
        <a:graphic>
          <a:graphicData uri="http://schemas.openxmlformats.org/drawingml/2006/table">
            <a:tbl>
              <a:tblPr/>
              <a:tblGrid>
                <a:gridCol w="1202193"/>
                <a:gridCol w="1363463"/>
                <a:gridCol w="908976"/>
                <a:gridCol w="1297489"/>
                <a:gridCol w="645079"/>
                <a:gridCol w="1242511"/>
                <a:gridCol w="659740"/>
                <a:gridCol w="1290159"/>
              </a:tblGrid>
              <a:tr h="408511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latin typeface="Arial"/>
                        </a:rPr>
                        <a:t>T ½ (ENSDF)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latin typeface="Arial"/>
                        </a:rPr>
                        <a:t>T ½ (Measured)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000" b="1" i="0" u="none" strike="noStrike">
                          <a:latin typeface="Ubuntu"/>
                        </a:rPr>
                        <a:t>Χ^2/</a:t>
                      </a:r>
                      <a:r>
                        <a:rPr lang="en-US" sz="1000" b="1" i="0" u="none" strike="noStrike">
                          <a:latin typeface="Ubuntu"/>
                        </a:rPr>
                        <a:t>DoF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408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latin typeface="Arial"/>
                        </a:rPr>
                        <a:t>115m In IT Decay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latin typeface="Arial"/>
                        </a:rPr>
                        <a:t>Counts (336 keV)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latin typeface="Arial"/>
                        </a:rPr>
                        <a:t>4.486 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4.519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latin typeface="Arial"/>
                        </a:rPr>
                        <a:t>±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0.0457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latin typeface="Arial"/>
                        </a:rPr>
                        <a:t>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1.7286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408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latin typeface="Arial"/>
                        </a:rPr>
                        <a:t>113m In IT Decay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latin typeface="Arial"/>
                        </a:rPr>
                        <a:t>Counts (391 keV)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latin typeface="Arial"/>
                        </a:rPr>
                        <a:t>99.476 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104.5208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latin typeface="Arial"/>
                        </a:rPr>
                        <a:t>±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5.6701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latin typeface="Arial"/>
                        </a:rPr>
                        <a:t>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1.721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408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latin typeface="Arial"/>
                        </a:rPr>
                        <a:t>116 In </a:t>
                      </a:r>
                      <a:r>
                        <a:rPr lang="el-GR" sz="1000" b="1" i="0" u="none" strike="noStrike">
                          <a:latin typeface="Ubuntu"/>
                        </a:rPr>
                        <a:t>β</a:t>
                      </a:r>
                      <a:r>
                        <a:rPr lang="el-GR" sz="1000" b="1" i="0" u="none" strike="noStrike">
                          <a:latin typeface="Arial"/>
                        </a:rPr>
                        <a:t> </a:t>
                      </a:r>
                      <a:r>
                        <a:rPr lang="en-US" sz="1000" b="1" i="0" u="none" strike="noStrike">
                          <a:latin typeface="Arial"/>
                        </a:rPr>
                        <a:t>Decay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latin typeface="Arial"/>
                        </a:rPr>
                        <a:t>Counts (417 keV)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latin typeface="Arial"/>
                        </a:rPr>
                        <a:t>54.29 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55.9695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latin typeface="Arial"/>
                        </a:rPr>
                        <a:t>±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1.0524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latin typeface="Arial"/>
                        </a:rPr>
                        <a:t>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1.0927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408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latin typeface="Arial"/>
                        </a:rPr>
                        <a:t>64 Cu </a:t>
                      </a:r>
                      <a:r>
                        <a:rPr lang="el-GR" sz="1000" b="1" i="0" u="none" strike="noStrike">
                          <a:latin typeface="Arial"/>
                        </a:rPr>
                        <a:t>β+ </a:t>
                      </a:r>
                      <a:r>
                        <a:rPr lang="en-US" sz="1000" b="1" i="0" u="none" strike="noStrike">
                          <a:latin typeface="Arial"/>
                        </a:rPr>
                        <a:t>Decay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latin typeface="Arial"/>
                        </a:rPr>
                        <a:t>Counts (511 keV)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latin typeface="Arial"/>
                        </a:rPr>
                        <a:t>12.701 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11.8183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latin typeface="Arial"/>
                        </a:rPr>
                        <a:t>±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0.7027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latin typeface="Arial"/>
                        </a:rPr>
                        <a:t>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1.6785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30 Nov 2015</a:t>
            </a:r>
            <a:r>
              <a:rPr lang="cs-CZ" smtClean="0"/>
              <a:t>| </a:t>
            </a:r>
            <a:r>
              <a:rPr lang="en-US" smtClean="0"/>
              <a:t>A S Voyles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3033"/>
            <a:ext cx="844929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Commentary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10430"/>
            <a:ext cx="8229600" cy="3862858"/>
          </a:xfrm>
        </p:spPr>
        <p:txBody>
          <a:bodyPr>
            <a:normAutofit fontScale="85000" lnSpcReduction="20000"/>
          </a:bodyPr>
          <a:lstStyle/>
          <a:p>
            <a:pPr marL="0" lvl="0" indent="0"/>
            <a:r>
              <a:rPr lang="en-US" sz="2400" dirty="0" smtClean="0"/>
              <a:t>Assumed z</a:t>
            </a:r>
            <a:r>
              <a:rPr lang="en-US" sz="2400" dirty="0" smtClean="0"/>
              <a:t>ero baseline counts, to minimize </a:t>
            </a:r>
            <a:r>
              <a:rPr lang="el-GR" sz="2400" dirty="0" smtClean="0">
                <a:latin typeface="Calibri"/>
              </a:rPr>
              <a:t>χ</a:t>
            </a:r>
            <a:r>
              <a:rPr lang="en-US" sz="2400" baseline="30000" dirty="0" smtClean="0">
                <a:latin typeface="Calibri"/>
              </a:rPr>
              <a:t>2</a:t>
            </a:r>
            <a:r>
              <a:rPr lang="en-US" sz="2400" dirty="0" smtClean="0">
                <a:latin typeface="Calibri"/>
              </a:rPr>
              <a:t>  </a:t>
            </a:r>
          </a:p>
          <a:p>
            <a:pPr marL="0" lvl="0" indent="0"/>
            <a:r>
              <a:rPr lang="en-US" sz="2400" dirty="0" smtClean="0"/>
              <a:t>~0.5-1.0 keV drift of the peak </a:t>
            </a:r>
            <a:r>
              <a:rPr lang="en-US" sz="2400" dirty="0" err="1" smtClean="0"/>
              <a:t>centroids</a:t>
            </a:r>
            <a:r>
              <a:rPr lang="en-US" sz="2400" dirty="0" smtClean="0"/>
              <a:t> from expected energies, even after energy </a:t>
            </a:r>
            <a:r>
              <a:rPr lang="en-US" sz="2400" dirty="0" smtClean="0"/>
              <a:t>calibration.</a:t>
            </a:r>
          </a:p>
          <a:p>
            <a:pPr marL="0" lvl="0" indent="0"/>
            <a:r>
              <a:rPr lang="en-US" sz="2400" dirty="0" smtClean="0"/>
              <a:t>Broad 511 peak</a:t>
            </a:r>
          </a:p>
          <a:p>
            <a:pPr marL="400050" lvl="1" indent="0"/>
            <a:r>
              <a:rPr lang="en-US" sz="2200" dirty="0" smtClean="0"/>
              <a:t>FWHM: 3.1-3.6 keV, others have 1.5-1.6 keV</a:t>
            </a:r>
          </a:p>
          <a:p>
            <a:pPr marL="0" lvl="0" indent="0"/>
            <a:r>
              <a:rPr lang="en-US" sz="2400" dirty="0" smtClean="0"/>
              <a:t>3/4 </a:t>
            </a:r>
            <a:r>
              <a:rPr lang="en-US" sz="2400" dirty="0" smtClean="0"/>
              <a:t>of the ENSDF half-lives not falling within 1 standard deviation (95% CI) of the measured values</a:t>
            </a:r>
            <a:r>
              <a:rPr lang="en-US" sz="2400" dirty="0" smtClean="0"/>
              <a:t>.</a:t>
            </a:r>
          </a:p>
          <a:p>
            <a:pPr marL="400050" lvl="1" indent="0"/>
            <a:r>
              <a:rPr lang="en-US" sz="2200" dirty="0" smtClean="0"/>
              <a:t>But just barely…</a:t>
            </a:r>
          </a:p>
          <a:p>
            <a:pPr marL="0" indent="0"/>
            <a:r>
              <a:rPr lang="en-US" sz="2400" dirty="0" smtClean="0"/>
              <a:t>Need to apply detector efficiency calibration</a:t>
            </a:r>
          </a:p>
          <a:p>
            <a:pPr marL="400050" lvl="1" indent="0"/>
            <a:r>
              <a:rPr lang="en-US" sz="2200" dirty="0" smtClean="0"/>
              <a:t>Will not affect half lives of peaks, just XS calculations</a:t>
            </a:r>
          </a:p>
          <a:p>
            <a:pPr marL="0" indent="0"/>
            <a:r>
              <a:rPr lang="en-US" sz="2400" dirty="0" smtClean="0"/>
              <a:t>Next priority: Calculate </a:t>
            </a:r>
            <a:r>
              <a:rPr lang="en-US" sz="2400" baseline="30000" dirty="0" smtClean="0"/>
              <a:t>64</a:t>
            </a:r>
            <a:r>
              <a:rPr lang="en-US" sz="2400" dirty="0" smtClean="0"/>
              <a:t>Cu production XS, relative to In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dirty="0" smtClean="0"/>
              <a:t>0 Nov </a:t>
            </a:r>
            <a:r>
              <a:rPr lang="en-US" dirty="0" smtClean="0"/>
              <a:t>2015</a:t>
            </a:r>
            <a:r>
              <a:rPr lang="cs-CZ" dirty="0" smtClean="0"/>
              <a:t>| </a:t>
            </a:r>
            <a:r>
              <a:rPr lang="en-US" dirty="0" smtClean="0"/>
              <a:t>A S Voyles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erkeley_herit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1615</TotalTime>
  <Words>308</Words>
  <Application>Microsoft Office PowerPoint</Application>
  <PresentationFormat>On-screen Show (4:3)</PresentationFormat>
  <Paragraphs>81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1_Berkeley_heritage</vt:lpstr>
      <vt:lpstr>Foxit PDF Document</vt:lpstr>
      <vt:lpstr>Preliminary Zn(n,p)Cu Data</vt:lpstr>
      <vt:lpstr>Experimental Setup – 03 Nov 2015</vt:lpstr>
      <vt:lpstr>Slide 3</vt:lpstr>
      <vt:lpstr>Fitting to Model</vt:lpstr>
      <vt:lpstr>Slide 5</vt:lpstr>
      <vt:lpstr>Results</vt:lpstr>
      <vt:lpstr>Commentary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Steven Voyles</dc:creator>
  <cp:lastModifiedBy>Andrew Steven Voyles</cp:lastModifiedBy>
  <cp:revision>183</cp:revision>
  <dcterms:created xsi:type="dcterms:W3CDTF">2013-01-04T23:59:15Z</dcterms:created>
  <dcterms:modified xsi:type="dcterms:W3CDTF">2015-11-30T23:01:11Z</dcterms:modified>
</cp:coreProperties>
</file>