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77" r:id="rId4"/>
    <p:sldId id="279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75" r:id="rId14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76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713" autoAdjust="0"/>
  </p:normalViewPr>
  <p:slideViewPr>
    <p:cSldViewPr>
      <p:cViewPr varScale="1">
        <p:scale>
          <a:sx n="108" d="100"/>
          <a:sy n="108" d="100"/>
        </p:scale>
        <p:origin x="45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443E7-00A0-485B-A30D-3A9414803FD8}" type="datetimeFigureOut">
              <a:rPr lang="en-US" smtClean="0"/>
              <a:pPr/>
              <a:t>4/5/2018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54063"/>
            <a:ext cx="50292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7330C-D32D-4BAB-BE8E-75AA2E49BA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330C-D32D-4BAB-BE8E-75AA2E49BA5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330C-D32D-4BAB-BE8E-75AA2E49BA5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58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330C-D32D-4BAB-BE8E-75AA2E49BA5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53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330C-D32D-4BAB-BE8E-75AA2E49BA5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48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330C-D32D-4BAB-BE8E-75AA2E49BA5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6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330C-D32D-4BAB-BE8E-75AA2E49BA5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72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330C-D32D-4BAB-BE8E-75AA2E49BA5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32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330C-D32D-4BAB-BE8E-75AA2E49BA5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330C-D32D-4BAB-BE8E-75AA2E49BA5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330C-D32D-4BAB-BE8E-75AA2E49BA5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9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47330C-D32D-4BAB-BE8E-75AA2E49BA5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3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38980"/>
            <a:ext cx="7399867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0155" y="2983087"/>
            <a:ext cx="7433733" cy="968023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Sed</a:t>
            </a:r>
            <a:r>
              <a:rPr lang="en-US" dirty="0"/>
              <a:t> un </a:t>
            </a:r>
            <a:r>
              <a:rPr lang="en-US" dirty="0" err="1"/>
              <a:t>molestias</a:t>
            </a:r>
            <a:r>
              <a:rPr lang="en-US" dirty="0"/>
              <a:t> </a:t>
            </a:r>
            <a:r>
              <a:rPr lang="en-US" dirty="0" err="1"/>
              <a:t>excepture</a:t>
            </a:r>
            <a:r>
              <a:rPr lang="en-US" dirty="0"/>
              <a:t> </a:t>
            </a:r>
            <a:r>
              <a:rPr lang="en-US" dirty="0" err="1"/>
              <a:t>sint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1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77408"/>
            <a:ext cx="8229600" cy="1143000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4805"/>
            <a:ext cx="8229600" cy="252641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 MASTER  |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pPr/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06 Apr 2018| A S Voyles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65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58327"/>
            <a:ext cx="3008313" cy="40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575050" y="1091489"/>
            <a:ext cx="4877506" cy="425662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547983"/>
            <a:ext cx="3008313" cy="37860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16782"/>
            <a:ext cx="3451578" cy="4880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FDB515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 MASTER  |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797031" y="312434"/>
            <a:ext cx="2238375" cy="49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pPr/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06 Apr 2018| A S Voyles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9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88" y="377049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288" y="330552"/>
            <a:ext cx="6462712" cy="33947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286" y="4351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13889" y="6406444"/>
            <a:ext cx="1030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CACBFA4-9F9F-3F42-9348-CEF387879029}" type="slidenum">
              <a:rPr lang="en-US" sz="1200" smtClean="0">
                <a:solidFill>
                  <a:srgbClr val="FFFFFF"/>
                </a:solidFill>
                <a:latin typeface="Lucida Grande"/>
                <a:cs typeface="Lucida Grande"/>
              </a:rPr>
              <a:pPr/>
              <a:t>‹#›</a:t>
            </a:fld>
            <a:endParaRPr lang="en-US" sz="1200" dirty="0">
              <a:solidFill>
                <a:srgbClr val="FFFFFF"/>
              </a:solidFill>
              <a:latin typeface="Lucida Grande"/>
              <a:cs typeface="Lucida Grande"/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06 Apr 2018| A S Voyles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1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52B89B-9779-4A1D-B0B1-2E62D4391D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tructures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778" y="0"/>
            <a:ext cx="9271000" cy="68707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7063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89138"/>
            <a:ext cx="8229600" cy="2526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0632" y="6081534"/>
            <a:ext cx="1745673" cy="533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0632" y="6081534"/>
            <a:ext cx="1745673" cy="5334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52B89B-9779-4A1D-B0B1-2E62D4391D2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53288" y="6340824"/>
            <a:ext cx="2348159" cy="37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lnSpc>
                <a:spcPct val="10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06 Apr 2018| A S Voyles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2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7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5000" kern="1200">
          <a:solidFill>
            <a:srgbClr val="FDB515"/>
          </a:solidFill>
          <a:latin typeface="Georgia"/>
          <a:ea typeface="+mj-ea"/>
          <a:cs typeface="Georgi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bg1"/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bg1"/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bg1"/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bg1"/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1201320"/>
            <a:ext cx="8160840" cy="146952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80156" y="4191000"/>
            <a:ext cx="7377288" cy="1306690"/>
          </a:xfrm>
        </p:spPr>
        <p:txBody>
          <a:bodyPr>
            <a:normAutofit/>
          </a:bodyPr>
          <a:lstStyle/>
          <a:p>
            <a:r>
              <a:rPr lang="en-US" sz="2200" dirty="0"/>
              <a:t>Andrew Voyles</a:t>
            </a:r>
          </a:p>
          <a:p>
            <a:r>
              <a:rPr lang="en-US" sz="2200"/>
              <a:t>06 </a:t>
            </a:r>
            <a:r>
              <a:rPr lang="en-US" sz="2200" dirty="0"/>
              <a:t>April 2018</a:t>
            </a:r>
          </a:p>
          <a:p>
            <a:r>
              <a:rPr lang="en-US" sz="2200" dirty="0" err="1"/>
              <a:t>UiO</a:t>
            </a:r>
            <a:r>
              <a:rPr lang="en-US" sz="2200" dirty="0"/>
              <a:t>  NEP Journal Club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30388-F2D4-4085-832D-C49C66003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352" y="234048"/>
            <a:ext cx="7377288" cy="39531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A2C3BC-62D7-43A4-96E1-700E4573D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800" y="4189424"/>
            <a:ext cx="4476750" cy="600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5334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200" dirty="0">
                <a:solidFill>
                  <a:srgbClr val="FDB515"/>
                </a:solidFill>
                <a:latin typeface="Georgia"/>
              </a:rPr>
              <a:t>Methods</a:t>
            </a:r>
            <a:endParaRPr dirty="0"/>
          </a:p>
        </p:txBody>
      </p:sp>
      <p:sp>
        <p:nvSpPr>
          <p:cNvPr id="86" name="TextShape 3"/>
          <p:cNvSpPr txBox="1"/>
          <p:nvPr/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TextShape 4"/>
          <p:cNvSpPr txBox="1"/>
          <p:nvPr/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52B89B-9779-4A1D-B0B1-2E62D4391D2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Shape 5">
            <a:extLst>
              <a:ext uri="{FF2B5EF4-FFF2-40B4-BE49-F238E27FC236}">
                <a16:creationId xmlns:a16="http://schemas.microsoft.com/office/drawing/2014/main" id="{96FA7BCD-B427-4297-BF02-4100ED747448}"/>
              </a:ext>
            </a:extLst>
          </p:cNvPr>
          <p:cNvSpPr txBox="1"/>
          <p:nvPr/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06 Apr 2018| A S Voyles</a:t>
            </a: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3203A-CDD1-41B0-B231-DA76404B5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381743"/>
            <a:ext cx="7611533" cy="534291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E86FA10-02D3-407D-A16F-9AACD6AF5D7D}"/>
              </a:ext>
            </a:extLst>
          </p:cNvPr>
          <p:cNvSpPr/>
          <p:nvPr/>
        </p:nvSpPr>
        <p:spPr>
          <a:xfrm>
            <a:off x="3581400" y="3013321"/>
            <a:ext cx="838200" cy="1981200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F75CD8-CCE1-4AE8-93C1-FA7E5978DF71}"/>
              </a:ext>
            </a:extLst>
          </p:cNvPr>
          <p:cNvSpPr/>
          <p:nvPr/>
        </p:nvSpPr>
        <p:spPr>
          <a:xfrm>
            <a:off x="3377820" y="1725500"/>
            <a:ext cx="838200" cy="1239841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FF9D3-AE5B-478C-AF12-612DE91A1BCA}"/>
              </a:ext>
            </a:extLst>
          </p:cNvPr>
          <p:cNvSpPr txBox="1"/>
          <p:nvPr/>
        </p:nvSpPr>
        <p:spPr>
          <a:xfrm>
            <a:off x="-51047" y="2590245"/>
            <a:ext cx="1981200" cy="1477328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Stable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 unstable phase transition induced by increasing laser power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CD34C5-1AB6-4CE4-870B-72D7291306C6}"/>
              </a:ext>
            </a:extLst>
          </p:cNvPr>
          <p:cNvSpPr txBox="1"/>
          <p:nvPr/>
        </p:nvSpPr>
        <p:spPr>
          <a:xfrm>
            <a:off x="6520639" y="533400"/>
            <a:ext cx="2544900" cy="1200329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Nitrobenzene-rich fraction w/ 4.5um FWHM, depletion region w/ ~10 um radius</a:t>
            </a:r>
          </a:p>
        </p:txBody>
      </p:sp>
    </p:spTree>
    <p:extLst>
      <p:ext uri="{BB962C8B-B14F-4D97-AF65-F5344CB8AC3E}">
        <p14:creationId xmlns:p14="http://schemas.microsoft.com/office/powerpoint/2010/main" val="4017099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5334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200" dirty="0">
                <a:solidFill>
                  <a:srgbClr val="FDB515"/>
                </a:solidFill>
                <a:latin typeface="Georgia"/>
              </a:rPr>
              <a:t>Methods</a:t>
            </a:r>
            <a:endParaRPr dirty="0"/>
          </a:p>
        </p:txBody>
      </p:sp>
      <p:sp>
        <p:nvSpPr>
          <p:cNvPr id="86" name="TextShape 3"/>
          <p:cNvSpPr txBox="1"/>
          <p:nvPr/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TextShape 4"/>
          <p:cNvSpPr txBox="1"/>
          <p:nvPr/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52B89B-9779-4A1D-B0B1-2E62D4391D2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Shape 5">
            <a:extLst>
              <a:ext uri="{FF2B5EF4-FFF2-40B4-BE49-F238E27FC236}">
                <a16:creationId xmlns:a16="http://schemas.microsoft.com/office/drawing/2014/main" id="{96FA7BCD-B427-4297-BF02-4100ED747448}"/>
              </a:ext>
            </a:extLst>
          </p:cNvPr>
          <p:cNvSpPr txBox="1"/>
          <p:nvPr/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06 Apr 2018| A S Voyles</a:t>
            </a:r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BD0F7-4C38-4771-8A3F-304200C09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81" y="533400"/>
            <a:ext cx="7577678" cy="56543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34E6E5-B124-4F7A-9108-C82D96A43ED0}"/>
              </a:ext>
            </a:extLst>
          </p:cNvPr>
          <p:cNvSpPr txBox="1"/>
          <p:nvPr/>
        </p:nvSpPr>
        <p:spPr>
          <a:xfrm>
            <a:off x="-152400" y="820136"/>
            <a:ext cx="2013012" cy="1754326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Evolution of phase transition is time-dependent.  Established within ~1s, stabilizes around 30s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044593-976C-40F8-BBE2-561A10C501FC}"/>
              </a:ext>
            </a:extLst>
          </p:cNvPr>
          <p:cNvSpPr txBox="1"/>
          <p:nvPr/>
        </p:nvSpPr>
        <p:spPr>
          <a:xfrm>
            <a:off x="7185246" y="919817"/>
            <a:ext cx="1981200" cy="1477328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Fluorescence confirms “tweezed” droplet is nitrobenzene-rich component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0124A5-F6D3-4CB8-AA7F-57069DE0D4FB}"/>
              </a:ext>
            </a:extLst>
          </p:cNvPr>
          <p:cNvSpPr txBox="1"/>
          <p:nvPr/>
        </p:nvSpPr>
        <p:spPr>
          <a:xfrm>
            <a:off x="-51047" y="2590245"/>
            <a:ext cx="1981200" cy="2031325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Phase separation enhanced by lower-temperatures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 dampening of diffusion, which counteracts LIPS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7652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5334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200" dirty="0">
                <a:solidFill>
                  <a:srgbClr val="FDB515"/>
                </a:solidFill>
                <a:latin typeface="Georgia"/>
              </a:rPr>
              <a:t>Methods</a:t>
            </a:r>
            <a:endParaRPr dirty="0"/>
          </a:p>
        </p:txBody>
      </p:sp>
      <p:sp>
        <p:nvSpPr>
          <p:cNvPr id="86" name="TextShape 3"/>
          <p:cNvSpPr txBox="1"/>
          <p:nvPr/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TextShape 4"/>
          <p:cNvSpPr txBox="1"/>
          <p:nvPr/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52B89B-9779-4A1D-B0B1-2E62D4391D2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Shape 5">
            <a:extLst>
              <a:ext uri="{FF2B5EF4-FFF2-40B4-BE49-F238E27FC236}">
                <a16:creationId xmlns:a16="http://schemas.microsoft.com/office/drawing/2014/main" id="{96FA7BCD-B427-4297-BF02-4100ED747448}"/>
              </a:ext>
            </a:extLst>
          </p:cNvPr>
          <p:cNvSpPr txBox="1"/>
          <p:nvPr/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06 Apr 2018| A S Voyles</a:t>
            </a:r>
            <a:endParaRPr lang="en-US" sz="1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0A9317-59AB-4372-9572-B200030BD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93" y="353915"/>
            <a:ext cx="8229240" cy="51309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D4C433-73FF-4E6D-8942-4D7A722C9D23}"/>
              </a:ext>
            </a:extLst>
          </p:cNvPr>
          <p:cNvSpPr txBox="1"/>
          <p:nvPr/>
        </p:nvSpPr>
        <p:spPr>
          <a:xfrm>
            <a:off x="914400" y="70346"/>
            <a:ext cx="1682400" cy="52322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Laser on: potential induction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672106-DBC6-4DF2-9D29-94F3FE286A5E}"/>
              </a:ext>
            </a:extLst>
          </p:cNvPr>
          <p:cNvSpPr txBox="1"/>
          <p:nvPr/>
        </p:nvSpPr>
        <p:spPr>
          <a:xfrm>
            <a:off x="2916834" y="62617"/>
            <a:ext cx="1682400" cy="954107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Laser off: temperature drops, crashing mixture below bimodal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3B1CF6-6AB3-4797-AF91-09D5DBA4A573}"/>
              </a:ext>
            </a:extLst>
          </p:cNvPr>
          <p:cNvSpPr txBox="1"/>
          <p:nvPr/>
        </p:nvSpPr>
        <p:spPr>
          <a:xfrm>
            <a:off x="4859747" y="100356"/>
            <a:ext cx="1682400" cy="307777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Nucleation induced!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CB8861-FB36-467F-9010-BB6FDC354C9B}"/>
              </a:ext>
            </a:extLst>
          </p:cNvPr>
          <p:cNvSpPr txBox="1"/>
          <p:nvPr/>
        </p:nvSpPr>
        <p:spPr>
          <a:xfrm>
            <a:off x="6915126" y="87350"/>
            <a:ext cx="1682400" cy="738664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Stable after ~30s, remains stable for 10’s of minutes</a:t>
            </a:r>
          </a:p>
        </p:txBody>
      </p:sp>
    </p:spTree>
    <p:extLst>
      <p:ext uri="{BB962C8B-B14F-4D97-AF65-F5344CB8AC3E}">
        <p14:creationId xmlns:p14="http://schemas.microsoft.com/office/powerpoint/2010/main" val="13968449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3048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200" dirty="0">
                <a:solidFill>
                  <a:srgbClr val="FDB515"/>
                </a:solidFill>
                <a:latin typeface="Georgia"/>
              </a:rPr>
              <a:t>Conclusions</a:t>
            </a:r>
            <a:endParaRPr dirty="0"/>
          </a:p>
        </p:txBody>
      </p:sp>
      <p:sp>
        <p:nvSpPr>
          <p:cNvPr id="90" name="TextShape 2"/>
          <p:cNvSpPr txBox="1"/>
          <p:nvPr/>
        </p:nvSpPr>
        <p:spPr>
          <a:xfrm>
            <a:off x="314640" y="1143000"/>
            <a:ext cx="8143560" cy="4699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latin typeface="Lucida Grande"/>
              </a:rPr>
              <a:t>“This is a </a:t>
            </a:r>
            <a:r>
              <a:rPr lang="en-US" sz="1400" b="1" dirty="0">
                <a:solidFill>
                  <a:schemeClr val="bg1"/>
                </a:solidFill>
                <a:latin typeface="Lucida Grande"/>
              </a:rPr>
              <a:t>generic effect that does not only apply to poorly mixing liquids but to any mixture or solution</a:t>
            </a:r>
            <a:r>
              <a:rPr lang="en-US" sz="1400" dirty="0">
                <a:solidFill>
                  <a:schemeClr val="bg1"/>
                </a:solidFill>
                <a:latin typeface="Lucida Grande"/>
              </a:rPr>
              <a:t>. However, the ease with which the laser-tweezing potential can initiate phase separation is enhanced near a liquid–liquid </a:t>
            </a:r>
            <a:r>
              <a:rPr lang="en-US" sz="1400" dirty="0" err="1">
                <a:solidFill>
                  <a:schemeClr val="bg1"/>
                </a:solidFill>
                <a:latin typeface="Lucida Grande"/>
              </a:rPr>
              <a:t>demixing</a:t>
            </a:r>
            <a:r>
              <a:rPr lang="en-US" sz="1400" dirty="0">
                <a:solidFill>
                  <a:schemeClr val="bg1"/>
                </a:solidFill>
                <a:latin typeface="Lucida Grande"/>
              </a:rPr>
              <a:t> critical point or </a:t>
            </a:r>
            <a:r>
              <a:rPr lang="en-US" sz="1400" dirty="0" err="1">
                <a:solidFill>
                  <a:schemeClr val="bg1"/>
                </a:solidFill>
                <a:latin typeface="Lucida Grande"/>
              </a:rPr>
              <a:t>binodal</a:t>
            </a:r>
            <a:r>
              <a:rPr lang="en-US" sz="1400" dirty="0">
                <a:solidFill>
                  <a:schemeClr val="bg1"/>
                </a:solidFill>
                <a:latin typeface="Lucida Grande"/>
              </a:rPr>
              <a:t> line. Phase manipulation and </a:t>
            </a:r>
            <a:r>
              <a:rPr lang="en-US" sz="1400" b="1" dirty="0">
                <a:solidFill>
                  <a:schemeClr val="bg1"/>
                </a:solidFill>
                <a:latin typeface="Lucida Grande"/>
              </a:rPr>
              <a:t>nucleation can be induced with a straightforward low-power laser diode</a:t>
            </a:r>
            <a:r>
              <a:rPr lang="en-US" sz="1400" dirty="0">
                <a:solidFill>
                  <a:schemeClr val="bg1"/>
                </a:solidFill>
                <a:latin typeface="Lucida Grande"/>
              </a:rPr>
              <a:t>. This suggests that this </a:t>
            </a:r>
            <a:r>
              <a:rPr lang="en-US" sz="1400" b="1" dirty="0">
                <a:solidFill>
                  <a:schemeClr val="bg1"/>
                </a:solidFill>
                <a:latin typeface="Lucida Grande"/>
              </a:rPr>
              <a:t>effect can be used to control matter in a range of practical applications</a:t>
            </a:r>
            <a:r>
              <a:rPr lang="en-US" sz="1400" dirty="0">
                <a:solidFill>
                  <a:schemeClr val="bg1"/>
                </a:solidFill>
                <a:latin typeface="Lucida Grande"/>
              </a:rPr>
              <a:t>.”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Lucida Grande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latin typeface="Lucida Grande"/>
              </a:rPr>
              <a:t>Mostly applicable for solutions already close to critical / phase transition point!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1400" dirty="0">
              <a:solidFill>
                <a:schemeClr val="bg1"/>
              </a:solidFill>
              <a:latin typeface="Lucida Grande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latin typeface="Lucida Grande"/>
              </a:rPr>
              <a:t>Way to “reverse” entropy and cause phase separations, and isn’t that energy intensive!</a:t>
            </a:r>
            <a:br>
              <a:rPr lang="en-US" sz="1400" dirty="0">
                <a:solidFill>
                  <a:schemeClr val="bg1"/>
                </a:solidFill>
                <a:latin typeface="Lucida Grande"/>
              </a:rPr>
            </a:br>
            <a:endParaRPr lang="en-US" sz="1400" dirty="0">
              <a:solidFill>
                <a:schemeClr val="bg1"/>
              </a:solidFill>
              <a:latin typeface="Lucida Grande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latin typeface="Lucida Grande"/>
              </a:rPr>
              <a:t>Interesting potential applications for difficult separations of exotic/small-scale systems</a:t>
            </a:r>
          </a:p>
          <a:p>
            <a:pPr lvl="1">
              <a:buFont typeface="Arial"/>
              <a:buChar char="•"/>
            </a:pPr>
            <a:r>
              <a:rPr lang="en-US" sz="1400" dirty="0">
                <a:solidFill>
                  <a:schemeClr val="bg1"/>
                </a:solidFill>
                <a:latin typeface="Lucida Grande"/>
              </a:rPr>
              <a:t>Isotopic separation?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sz="1400" dirty="0">
              <a:solidFill>
                <a:schemeClr val="bg1"/>
              </a:solidFill>
              <a:latin typeface="Lucida Grande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TextShape 4"/>
          <p:cNvSpPr txBox="1"/>
          <p:nvPr/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52B89B-9779-4A1D-B0B1-2E62D4391D2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Shape 5">
            <a:extLst>
              <a:ext uri="{FF2B5EF4-FFF2-40B4-BE49-F238E27FC236}">
                <a16:creationId xmlns:a16="http://schemas.microsoft.com/office/drawing/2014/main" id="{4D954A00-32FB-41DF-9891-B8EDC277971E}"/>
              </a:ext>
            </a:extLst>
          </p:cNvPr>
          <p:cNvSpPr txBox="1"/>
          <p:nvPr/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06 Apr 2018| A S Voyles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5334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200" dirty="0">
                <a:solidFill>
                  <a:srgbClr val="FDB515"/>
                </a:solidFill>
                <a:latin typeface="Georgia"/>
              </a:rPr>
              <a:t>Background</a:t>
            </a:r>
            <a:endParaRPr dirty="0"/>
          </a:p>
        </p:txBody>
      </p:sp>
      <p:sp>
        <p:nvSpPr>
          <p:cNvPr id="86" name="TextShape 3"/>
          <p:cNvSpPr txBox="1"/>
          <p:nvPr/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TextShape 4"/>
          <p:cNvSpPr txBox="1"/>
          <p:nvPr/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" name="TextShape 5"/>
          <p:cNvSpPr txBox="1"/>
          <p:nvPr/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06 Apr 2018| A S Voyles</a:t>
            </a:r>
            <a:endParaRPr lang="en-US" sz="1000" dirty="0"/>
          </a:p>
        </p:txBody>
      </p:sp>
      <p:sp>
        <p:nvSpPr>
          <p:cNvPr id="7" name="TextShape 2"/>
          <p:cNvSpPr txBox="1"/>
          <p:nvPr/>
        </p:nvSpPr>
        <p:spPr>
          <a:xfrm>
            <a:off x="304800" y="1676400"/>
            <a:ext cx="7924800" cy="36334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</a:rPr>
              <a:t>Crystallization is one of the “voodoo” arts of Chemistry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</a:rPr>
              <a:t>Massively sensitive multi-parameter phase transition:</a:t>
            </a:r>
          </a:p>
          <a:p>
            <a:pPr lvl="2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</a:rPr>
              <a:t>Solvent (and a near-infinite choice of mixtures of solvents)</a:t>
            </a:r>
          </a:p>
          <a:p>
            <a:pPr lvl="2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</a:rPr>
              <a:t>Temperature</a:t>
            </a:r>
          </a:p>
          <a:p>
            <a:pPr lvl="2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</a:rPr>
              <a:t>Heating and cooling rates </a:t>
            </a:r>
          </a:p>
          <a:p>
            <a:pPr lvl="2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</a:rPr>
              <a:t>Concentration</a:t>
            </a:r>
          </a:p>
          <a:p>
            <a:pPr lvl="2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</a:rPr>
              <a:t>Stirring rate</a:t>
            </a:r>
          </a:p>
          <a:p>
            <a:pPr lvl="2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</a:rPr>
              <a:t>Size and material of the vessel </a:t>
            </a:r>
          </a:p>
          <a:p>
            <a:pPr lvl="2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</a:rPr>
              <a:t>Traces of water or other impurities</a:t>
            </a:r>
          </a:p>
          <a:p>
            <a:pPr lvl="1">
              <a:buFont typeface="Arial"/>
              <a:buChar char="•"/>
            </a:pPr>
            <a:endParaRPr dirty="0">
              <a:solidFill>
                <a:srgbClr val="FFFFFF"/>
              </a:solidFill>
              <a:latin typeface="Lucida Grande"/>
            </a:endParaRPr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52B89B-9779-4A1D-B0B1-2E62D4391D2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5334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200" dirty="0">
                <a:solidFill>
                  <a:srgbClr val="FDB515"/>
                </a:solidFill>
                <a:latin typeface="Georgia"/>
              </a:rPr>
              <a:t>Background</a:t>
            </a:r>
            <a:endParaRPr dirty="0"/>
          </a:p>
        </p:txBody>
      </p:sp>
      <p:sp>
        <p:nvSpPr>
          <p:cNvPr id="86" name="TextShape 3"/>
          <p:cNvSpPr txBox="1"/>
          <p:nvPr/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TextShape 4"/>
          <p:cNvSpPr txBox="1"/>
          <p:nvPr/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TextShape 2"/>
          <p:cNvSpPr txBox="1"/>
          <p:nvPr/>
        </p:nvSpPr>
        <p:spPr>
          <a:xfrm>
            <a:off x="304800" y="1676400"/>
            <a:ext cx="7924800" cy="363348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</a:rPr>
              <a:t>Thermodynamics of solid </a:t>
            </a: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 liquid phase transitions are extremely complex, and not fully understood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No </a:t>
            </a:r>
            <a:r>
              <a:rPr lang="en-US" i="1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a priori</a:t>
            </a: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 models for predicting melting points exist!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Along with poorly-understood crystallization, this indicates a lack of understanding of transitions to (or out of) an ordered solid phase</a:t>
            </a:r>
          </a:p>
          <a:p>
            <a:pPr lvl="1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Lucida Grande"/>
              <a:sym typeface="Wingdings" panose="05000000000000000000" pitchFamily="2" charset="2"/>
            </a:endParaRPr>
          </a:p>
          <a:p>
            <a:pPr lvl="1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Lucida Grande"/>
              <a:sym typeface="Wingdings" panose="05000000000000000000" pitchFamily="2" charset="2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This has major consequences for separations processes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Protein crystallography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Azeotropic cracking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Pharmaceutical purification</a:t>
            </a:r>
          </a:p>
          <a:p>
            <a:pPr lvl="1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Lucida Grande"/>
              <a:sym typeface="Wingdings" panose="05000000000000000000" pitchFamily="2" charset="2"/>
            </a:endParaRPr>
          </a:p>
          <a:p>
            <a:pPr lvl="1">
              <a:buFont typeface="Arial"/>
              <a:buChar char="•"/>
            </a:pPr>
            <a:endParaRPr dirty="0">
              <a:solidFill>
                <a:srgbClr val="FFFFFF"/>
              </a:solidFill>
              <a:latin typeface="Lucida Grande"/>
            </a:endParaRPr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52B89B-9779-4A1D-B0B1-2E62D4391D2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Shape 5">
            <a:extLst>
              <a:ext uri="{FF2B5EF4-FFF2-40B4-BE49-F238E27FC236}">
                <a16:creationId xmlns:a16="http://schemas.microsoft.com/office/drawing/2014/main" id="{96FA7BCD-B427-4297-BF02-4100ED747448}"/>
              </a:ext>
            </a:extLst>
          </p:cNvPr>
          <p:cNvSpPr txBox="1"/>
          <p:nvPr/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06 Apr 2018| A S Voyles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13453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5334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200" dirty="0">
                <a:solidFill>
                  <a:srgbClr val="FDB515"/>
                </a:solidFill>
                <a:latin typeface="Georgia"/>
              </a:rPr>
              <a:t>Background</a:t>
            </a:r>
            <a:endParaRPr dirty="0"/>
          </a:p>
        </p:txBody>
      </p:sp>
      <p:sp>
        <p:nvSpPr>
          <p:cNvPr id="86" name="TextShape 3"/>
          <p:cNvSpPr txBox="1"/>
          <p:nvPr/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TextShape 4"/>
          <p:cNvSpPr txBox="1"/>
          <p:nvPr/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TextShape 2"/>
          <p:cNvSpPr txBox="1"/>
          <p:nvPr/>
        </p:nvSpPr>
        <p:spPr>
          <a:xfrm>
            <a:off x="304800" y="4666158"/>
            <a:ext cx="7924800" cy="205740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</a:rPr>
              <a:t>Discovered in 1996 that shining a small, bright laser beam into a concentrated solution can induce crystallization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</a:rPr>
              <a:t>Long-standing disagreement over how that works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Originally proposed to be example of Kerr-like Effect</a:t>
            </a:r>
          </a:p>
          <a:p>
            <a:pPr lvl="1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Lucida Grande"/>
              <a:sym typeface="Wingdings" panose="05000000000000000000" pitchFamily="2" charset="2"/>
            </a:endParaRPr>
          </a:p>
          <a:p>
            <a:pPr lvl="1">
              <a:buFont typeface="Arial"/>
              <a:buChar char="•"/>
            </a:pPr>
            <a:endParaRPr dirty="0">
              <a:solidFill>
                <a:srgbClr val="FFFFFF"/>
              </a:solidFill>
              <a:latin typeface="Lucida Grande"/>
            </a:endParaRPr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52B89B-9779-4A1D-B0B1-2E62D4391D2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Shape 5">
            <a:extLst>
              <a:ext uri="{FF2B5EF4-FFF2-40B4-BE49-F238E27FC236}">
                <a16:creationId xmlns:a16="http://schemas.microsoft.com/office/drawing/2014/main" id="{96FA7BCD-B427-4297-BF02-4100ED747448}"/>
              </a:ext>
            </a:extLst>
          </p:cNvPr>
          <p:cNvSpPr txBox="1"/>
          <p:nvPr/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06 Apr 2018| A S Voyles</a:t>
            </a: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C7729-B2FC-4B91-8F90-5D4BC4FA4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548" y="1578385"/>
            <a:ext cx="6717243" cy="261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750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5334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200" dirty="0">
                <a:solidFill>
                  <a:srgbClr val="FDB515"/>
                </a:solidFill>
                <a:latin typeface="Georgia"/>
              </a:rPr>
              <a:t>Kerr Effect</a:t>
            </a:r>
            <a:endParaRPr dirty="0"/>
          </a:p>
        </p:txBody>
      </p:sp>
      <p:sp>
        <p:nvSpPr>
          <p:cNvPr id="86" name="TextShape 3"/>
          <p:cNvSpPr txBox="1"/>
          <p:nvPr/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TextShape 4"/>
          <p:cNvSpPr txBox="1"/>
          <p:nvPr/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TextShape 2"/>
          <p:cNvSpPr txBox="1"/>
          <p:nvPr/>
        </p:nvSpPr>
        <p:spPr>
          <a:xfrm>
            <a:off x="304800" y="1605846"/>
            <a:ext cx="7924800" cy="90427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Lucida Grande"/>
              </a:rPr>
              <a:t>Enhancement of media refractive index due to susceptibility to external electric field</a:t>
            </a:r>
            <a:endParaRPr lang="en-US" dirty="0">
              <a:solidFill>
                <a:srgbClr val="FFFFFF"/>
              </a:solidFill>
              <a:latin typeface="Lucida Grande"/>
              <a:sym typeface="Wingdings" panose="05000000000000000000" pitchFamily="2" charset="2"/>
            </a:endParaRPr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52B89B-9779-4A1D-B0B1-2E62D4391D2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Shape 5">
            <a:extLst>
              <a:ext uri="{FF2B5EF4-FFF2-40B4-BE49-F238E27FC236}">
                <a16:creationId xmlns:a16="http://schemas.microsoft.com/office/drawing/2014/main" id="{7CA9133F-F4BD-413B-BD60-0F6A407F7EB7}"/>
              </a:ext>
            </a:extLst>
          </p:cNvPr>
          <p:cNvSpPr txBox="1"/>
          <p:nvPr/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06 Apr 2018| A S Voyles</a:t>
            </a:r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9B8CE-334C-42C1-843E-D3D6EEF48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938" y="2050845"/>
            <a:ext cx="4352925" cy="447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702A36-FF58-4580-97D7-12315CCF2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220620"/>
            <a:ext cx="1457325" cy="36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D4A5FF-6C3D-48C5-A1BA-2F33C99C2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965" y="3086100"/>
            <a:ext cx="3533775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030F80-6352-4B51-AA0C-A81C6B3CB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167" y="4625450"/>
            <a:ext cx="2647950" cy="5524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2DD66F-EF0E-4904-B2AD-51261EBC286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367" b="7066"/>
          <a:stretch/>
        </p:blipFill>
        <p:spPr>
          <a:xfrm>
            <a:off x="1371600" y="4623220"/>
            <a:ext cx="3609975" cy="552449"/>
          </a:xfrm>
          <a:prstGeom prst="rect">
            <a:avLst/>
          </a:prstGeom>
        </p:spPr>
      </p:pic>
      <p:sp>
        <p:nvSpPr>
          <p:cNvPr id="18" name="TextShape 2">
            <a:extLst>
              <a:ext uri="{FF2B5EF4-FFF2-40B4-BE49-F238E27FC236}">
                <a16:creationId xmlns:a16="http://schemas.microsoft.com/office/drawing/2014/main" id="{48E36D83-66F6-476C-8307-1DB4BB09886F}"/>
              </a:ext>
            </a:extLst>
          </p:cNvPr>
          <p:cNvSpPr txBox="1"/>
          <p:nvPr/>
        </p:nvSpPr>
        <p:spPr>
          <a:xfrm>
            <a:off x="304800" y="2643345"/>
            <a:ext cx="7924800" cy="90427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Lucida Grande"/>
              </a:rPr>
              <a:t>In the case of a laser, the monochromatic wave acts as this field:</a:t>
            </a:r>
            <a:endParaRPr lang="en-US" dirty="0">
              <a:solidFill>
                <a:srgbClr val="FFFFFF"/>
              </a:solidFill>
              <a:latin typeface="Lucida Grande"/>
              <a:sym typeface="Wingdings" panose="05000000000000000000" pitchFamily="2" charset="2"/>
            </a:endParaRPr>
          </a:p>
        </p:txBody>
      </p:sp>
      <p:sp>
        <p:nvSpPr>
          <p:cNvPr id="19" name="TextShape 2">
            <a:extLst>
              <a:ext uri="{FF2B5EF4-FFF2-40B4-BE49-F238E27FC236}">
                <a16:creationId xmlns:a16="http://schemas.microsoft.com/office/drawing/2014/main" id="{B7F6E03B-0CBF-4ABA-BE8D-8E40962D40B8}"/>
              </a:ext>
            </a:extLst>
          </p:cNvPr>
          <p:cNvSpPr txBox="1"/>
          <p:nvPr/>
        </p:nvSpPr>
        <p:spPr>
          <a:xfrm>
            <a:off x="304800" y="4032633"/>
            <a:ext cx="7924800" cy="904278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Lucida Grande"/>
              </a:rPr>
              <a:t>Leads to a laser intensity-dependent refractive index</a:t>
            </a:r>
            <a:endParaRPr lang="en-US" dirty="0">
              <a:solidFill>
                <a:srgbClr val="FFFFFF"/>
              </a:solidFill>
              <a:latin typeface="Lucida Grande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6315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5334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200" dirty="0">
                <a:solidFill>
                  <a:srgbClr val="FDB515"/>
                </a:solidFill>
                <a:latin typeface="Georgia"/>
              </a:rPr>
              <a:t>Background</a:t>
            </a:r>
            <a:endParaRPr dirty="0"/>
          </a:p>
        </p:txBody>
      </p:sp>
      <p:sp>
        <p:nvSpPr>
          <p:cNvPr id="86" name="TextShape 3"/>
          <p:cNvSpPr txBox="1"/>
          <p:nvPr/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TextShape 4"/>
          <p:cNvSpPr txBox="1"/>
          <p:nvPr/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TextShape 2"/>
          <p:cNvSpPr txBox="1"/>
          <p:nvPr/>
        </p:nvSpPr>
        <p:spPr>
          <a:xfrm>
            <a:off x="304800" y="1676400"/>
            <a:ext cx="7924800" cy="396240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</a:rPr>
              <a:t>Evidence for Kerr-like effects in crystallization have been inconsistent and inconclusive</a:t>
            </a:r>
          </a:p>
          <a:p>
            <a:pPr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Lucida Grande"/>
              <a:sym typeface="Wingdings" panose="05000000000000000000" pitchFamily="2" charset="2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Present work asserts that laser-induced crystallization is due not to polarization effects, but by the formation of concentration/depletion zones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Crystallization separations typically done on saturated/supersaturated solutions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In this solution, solid crystal phase is the thermodynamic ground state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Phase transition still has energetic / potential barrier, typically overcome by addition of nucleation seed / external perturbation </a:t>
            </a:r>
          </a:p>
          <a:p>
            <a:pPr lvl="1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Lucida Grande"/>
              <a:sym typeface="Wingdings" panose="05000000000000000000" pitchFamily="2" charset="2"/>
            </a:endParaRPr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52B89B-9779-4A1D-B0B1-2E62D4391D2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Shape 5">
            <a:extLst>
              <a:ext uri="{FF2B5EF4-FFF2-40B4-BE49-F238E27FC236}">
                <a16:creationId xmlns:a16="http://schemas.microsoft.com/office/drawing/2014/main" id="{96FA7BCD-B427-4297-BF02-4100ED747448}"/>
              </a:ext>
            </a:extLst>
          </p:cNvPr>
          <p:cNvSpPr txBox="1"/>
          <p:nvPr/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06 Apr 2018| A S Voyles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744823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5334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200" dirty="0">
                <a:solidFill>
                  <a:srgbClr val="FDB515"/>
                </a:solidFill>
                <a:latin typeface="Georgia"/>
              </a:rPr>
              <a:t>Background</a:t>
            </a:r>
            <a:endParaRPr dirty="0"/>
          </a:p>
        </p:txBody>
      </p:sp>
      <p:sp>
        <p:nvSpPr>
          <p:cNvPr id="86" name="TextShape 3"/>
          <p:cNvSpPr txBox="1"/>
          <p:nvPr/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TextShape 4"/>
          <p:cNvSpPr txBox="1"/>
          <p:nvPr/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TextShape 2"/>
          <p:cNvSpPr txBox="1"/>
          <p:nvPr/>
        </p:nvSpPr>
        <p:spPr>
          <a:xfrm>
            <a:off x="304800" y="1676040"/>
            <a:ext cx="7924800" cy="396240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Authors propose that formation of concentration/depletion zones is capable of inducing crystallization </a:t>
            </a:r>
            <a:r>
              <a:rPr lang="en-US" b="1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in solutions near transition</a:t>
            </a:r>
          </a:p>
          <a:p>
            <a:pPr>
              <a:buFont typeface="Arial"/>
              <a:buChar char="•"/>
            </a:pPr>
            <a:endParaRPr lang="en-US" b="1" dirty="0">
              <a:solidFill>
                <a:srgbClr val="FFFFFF"/>
              </a:solidFill>
              <a:latin typeface="Lucida Grande"/>
              <a:sym typeface="Wingdings" panose="05000000000000000000" pitchFamily="2" charset="2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Application as separation technique for highly miscible solutions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Concentrating one component together, and “skimming” it off 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Not unlike selectively separating cream from coffee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Or </a:t>
            </a:r>
            <a:r>
              <a:rPr lang="en-US" dirty="0" err="1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rosiner</a:t>
            </a: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 from </a:t>
            </a:r>
            <a:r>
              <a:rPr lang="en-US" dirty="0" err="1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boller</a:t>
            </a: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….</a:t>
            </a:r>
          </a:p>
          <a:p>
            <a:pPr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Lucida Grande"/>
              <a:sym typeface="Wingdings" panose="05000000000000000000" pitchFamily="2" charset="2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Paper deals with easier test case – miscible liquid/liquid solution of nitrobenzene / </a:t>
            </a:r>
            <a:r>
              <a:rPr lang="en-US" dirty="0" err="1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decane</a:t>
            </a:r>
            <a:endParaRPr lang="en-US" dirty="0">
              <a:solidFill>
                <a:srgbClr val="FFFFFF"/>
              </a:solidFill>
              <a:latin typeface="Lucida Grande"/>
              <a:sym typeface="Wingdings" panose="05000000000000000000" pitchFamily="2" charset="2"/>
            </a:endParaRPr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52B89B-9779-4A1D-B0B1-2E62D4391D2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Shape 5">
            <a:extLst>
              <a:ext uri="{FF2B5EF4-FFF2-40B4-BE49-F238E27FC236}">
                <a16:creationId xmlns:a16="http://schemas.microsoft.com/office/drawing/2014/main" id="{96FA7BCD-B427-4297-BF02-4100ED747448}"/>
              </a:ext>
            </a:extLst>
          </p:cNvPr>
          <p:cNvSpPr txBox="1"/>
          <p:nvPr/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06 Apr 2018| A S Voyles</a:t>
            </a:r>
            <a:endParaRPr lang="en-US" sz="1000" dirty="0"/>
          </a:p>
        </p:txBody>
      </p:sp>
      <p:pic>
        <p:nvPicPr>
          <p:cNvPr id="2050" name="Picture 2" descr="Nitrobenzene">
            <a:extLst>
              <a:ext uri="{FF2B5EF4-FFF2-40B4-BE49-F238E27FC236}">
                <a16:creationId xmlns:a16="http://schemas.microsoft.com/office/drawing/2014/main" id="{A1A989E5-7527-4CF6-86E5-E81C18557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733951"/>
            <a:ext cx="762000" cy="12477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2" name="Picture 4" descr="Skeletal formula of decane">
            <a:extLst>
              <a:ext uri="{FF2B5EF4-FFF2-40B4-BE49-F238E27FC236}">
                <a16:creationId xmlns:a16="http://schemas.microsoft.com/office/drawing/2014/main" id="{89E35E18-7AE0-4991-A059-77100E6DB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20" y="5148288"/>
            <a:ext cx="2381250" cy="4191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889530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5334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200" dirty="0">
                <a:solidFill>
                  <a:srgbClr val="FDB515"/>
                </a:solidFill>
                <a:latin typeface="Georgia"/>
              </a:rPr>
              <a:t>Mixing Model</a:t>
            </a:r>
            <a:endParaRPr dirty="0"/>
          </a:p>
        </p:txBody>
      </p:sp>
      <p:sp>
        <p:nvSpPr>
          <p:cNvPr id="86" name="TextShape 3"/>
          <p:cNvSpPr txBox="1"/>
          <p:nvPr/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TextShape 4"/>
          <p:cNvSpPr txBox="1"/>
          <p:nvPr/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TextShape 2"/>
          <p:cNvSpPr txBox="1"/>
          <p:nvPr/>
        </p:nvSpPr>
        <p:spPr>
          <a:xfrm>
            <a:off x="304800" y="1676040"/>
            <a:ext cx="7924800" cy="396240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Binary nitrobenzene / </a:t>
            </a:r>
            <a:r>
              <a:rPr lang="en-US" dirty="0" err="1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decane</a:t>
            </a: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 solution modeled as </a:t>
            </a:r>
            <a:r>
              <a:rPr lang="en-US" i="1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regular solution</a:t>
            </a: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 (non-ideal)</a:t>
            </a:r>
          </a:p>
          <a:p>
            <a:pPr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Lucida Grande"/>
              <a:sym typeface="Wingdings" panose="05000000000000000000" pitchFamily="2" charset="2"/>
            </a:endParaRPr>
          </a:p>
          <a:p>
            <a:pPr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Lucida Grande"/>
              <a:sym typeface="Wingdings" panose="05000000000000000000" pitchFamily="2" charset="2"/>
            </a:endParaRPr>
          </a:p>
          <a:p>
            <a:pPr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Lucida Grande"/>
              <a:sym typeface="Wingdings" panose="05000000000000000000" pitchFamily="2" charset="2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Free energy of system is function of mole fractional composition </a:t>
            </a:r>
            <a:r>
              <a:rPr lang="en-US" i="1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x</a:t>
            </a:r>
            <a:r>
              <a:rPr lang="en-US" i="1" baseline="-25000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i</a:t>
            </a:r>
            <a:endParaRPr lang="en-US" baseline="-25000" dirty="0">
              <a:solidFill>
                <a:srgbClr val="FFFFFF"/>
              </a:solidFill>
              <a:latin typeface="Lucida Grande"/>
              <a:sym typeface="Wingdings" panose="05000000000000000000" pitchFamily="2" charset="2"/>
            </a:endParaRPr>
          </a:p>
          <a:p>
            <a:pPr>
              <a:buFont typeface="Arial"/>
              <a:buChar char="•"/>
            </a:pPr>
            <a:endParaRPr lang="en-US" i="1" dirty="0">
              <a:solidFill>
                <a:srgbClr val="FFFFFF"/>
              </a:solidFill>
              <a:latin typeface="Lucida Grande"/>
              <a:sym typeface="Wingdings" panose="05000000000000000000" pitchFamily="2" charset="2"/>
            </a:endParaRPr>
          </a:p>
          <a:p>
            <a:pPr>
              <a:buFont typeface="Arial"/>
              <a:buChar char="•"/>
            </a:pPr>
            <a:endParaRPr lang="en-US" i="1" dirty="0">
              <a:solidFill>
                <a:srgbClr val="FFFFFF"/>
              </a:solidFill>
              <a:latin typeface="Lucida Grande"/>
              <a:sym typeface="Wingdings" panose="05000000000000000000" pitchFamily="2" charset="2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Laser adds additional enthalpy term for the added electromagnetic energy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Lowers system free energy, “trapping” highest </a:t>
            </a:r>
            <a:r>
              <a:rPr lang="en-US" i="1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n</a:t>
            </a: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 component</a:t>
            </a:r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52B89B-9779-4A1D-B0B1-2E62D4391D2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Shape 5">
            <a:extLst>
              <a:ext uri="{FF2B5EF4-FFF2-40B4-BE49-F238E27FC236}">
                <a16:creationId xmlns:a16="http://schemas.microsoft.com/office/drawing/2014/main" id="{96FA7BCD-B427-4297-BF02-4100ED747448}"/>
              </a:ext>
            </a:extLst>
          </p:cNvPr>
          <p:cNvSpPr txBox="1"/>
          <p:nvPr/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06 Apr 2018| A S Voyles</a:t>
            </a:r>
            <a:endParaRPr lang="en-US" sz="1000" dirty="0"/>
          </a:p>
        </p:txBody>
      </p:sp>
      <p:pic>
        <p:nvPicPr>
          <p:cNvPr id="3074" name="Picture 2" descr="http://rkt.chem.ox.ac.uk/lectures/liqsolns/equations/lecSolnsE4.gif">
            <a:extLst>
              <a:ext uri="{FF2B5EF4-FFF2-40B4-BE49-F238E27FC236}">
                <a16:creationId xmlns:a16="http://schemas.microsoft.com/office/drawing/2014/main" id="{64081EB5-42E6-476D-8811-2B6E1895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305" y="2223630"/>
            <a:ext cx="1590675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rkt.chem.ox.ac.uk/lectures/liqsolns/equations/lecSolnsE5.gif">
            <a:extLst>
              <a:ext uri="{FF2B5EF4-FFF2-40B4-BE49-F238E27FC236}">
                <a16:creationId xmlns:a16="http://schemas.microsoft.com/office/drawing/2014/main" id="{32DEECDB-8801-4BB7-9528-E67BAB9CC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7" y="2739686"/>
            <a:ext cx="4352925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E16A03-0B2A-4F9E-9C30-1DB005A94CFC}"/>
              </a:ext>
            </a:extLst>
          </p:cNvPr>
          <p:cNvSpPr txBox="1"/>
          <p:nvPr/>
        </p:nvSpPr>
        <p:spPr>
          <a:xfrm>
            <a:off x="4079289" y="29784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021BCF0-0BFF-4D5C-B918-204B72FBB1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855213"/>
              </p:ext>
            </p:extLst>
          </p:nvPr>
        </p:nvGraphicFramePr>
        <p:xfrm>
          <a:off x="3363161" y="3429000"/>
          <a:ext cx="1817919" cy="486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6" imgW="901440" imgH="241200" progId="Equation.DSMT4">
                  <p:embed/>
                </p:oleObj>
              </mc:Choice>
              <mc:Fallback>
                <p:oleObj name="Equation" r:id="rId6" imgW="901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63161" y="3429000"/>
                        <a:ext cx="1817919" cy="4864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37921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5334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4200" dirty="0">
                <a:solidFill>
                  <a:srgbClr val="FDB515"/>
                </a:solidFill>
                <a:latin typeface="Georgia"/>
              </a:rPr>
              <a:t>Methods</a:t>
            </a:r>
            <a:endParaRPr dirty="0"/>
          </a:p>
        </p:txBody>
      </p:sp>
      <p:sp>
        <p:nvSpPr>
          <p:cNvPr id="86" name="TextShape 3"/>
          <p:cNvSpPr txBox="1"/>
          <p:nvPr/>
        </p:nvSpPr>
        <p:spPr>
          <a:xfrm>
            <a:off x="457200" y="316800"/>
            <a:ext cx="3451320" cy="487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7" name="TextShape 4"/>
          <p:cNvSpPr txBox="1"/>
          <p:nvPr/>
        </p:nvSpPr>
        <p:spPr>
          <a:xfrm>
            <a:off x="3796920" y="312480"/>
            <a:ext cx="2238120" cy="492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52B89B-9779-4A1D-B0B1-2E62D4391D2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Shape 5">
            <a:extLst>
              <a:ext uri="{FF2B5EF4-FFF2-40B4-BE49-F238E27FC236}">
                <a16:creationId xmlns:a16="http://schemas.microsoft.com/office/drawing/2014/main" id="{96FA7BCD-B427-4297-BF02-4100ED747448}"/>
              </a:ext>
            </a:extLst>
          </p:cNvPr>
          <p:cNvSpPr txBox="1"/>
          <p:nvPr/>
        </p:nvSpPr>
        <p:spPr>
          <a:xfrm>
            <a:off x="5553360" y="6340680"/>
            <a:ext cx="2347920" cy="37584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1000" dirty="0">
                <a:solidFill>
                  <a:srgbClr val="FFFFFF"/>
                </a:solidFill>
              </a:rPr>
              <a:t>06 Apr 2018| A S Voyles</a:t>
            </a:r>
            <a:endParaRPr lang="en-US" sz="1000" dirty="0"/>
          </a:p>
        </p:txBody>
      </p:sp>
      <p:sp>
        <p:nvSpPr>
          <p:cNvPr id="13" name="TextShape 2">
            <a:extLst>
              <a:ext uri="{FF2B5EF4-FFF2-40B4-BE49-F238E27FC236}">
                <a16:creationId xmlns:a16="http://schemas.microsoft.com/office/drawing/2014/main" id="{35DE3518-D284-4CFF-8286-30C10BF5DF5A}"/>
              </a:ext>
            </a:extLst>
          </p:cNvPr>
          <p:cNvSpPr txBox="1"/>
          <p:nvPr/>
        </p:nvSpPr>
        <p:spPr>
          <a:xfrm>
            <a:off x="304800" y="1676040"/>
            <a:ext cx="7924800" cy="396240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Used 785 nm (near-infrared) laser to stimulate a ~12um thick sample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Laser power ranged 0 &lt; </a:t>
            </a:r>
            <a:r>
              <a:rPr lang="en-US" i="1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P</a:t>
            </a: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 &lt; 200 </a:t>
            </a:r>
            <a:r>
              <a:rPr lang="en-US" dirty="0" err="1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mW</a:t>
            </a:r>
            <a:endParaRPr lang="en-US" dirty="0">
              <a:solidFill>
                <a:srgbClr val="FFFFFF"/>
              </a:solidFill>
              <a:latin typeface="Lucida Grande"/>
              <a:sym typeface="Wingdings" panose="05000000000000000000" pitchFamily="2" charset="2"/>
            </a:endParaRP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Sample mixture held on dual-cryo-cooled stage of microscope</a:t>
            </a:r>
          </a:p>
          <a:p>
            <a:pPr lvl="2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Temperature held 280 – 300 K, to maintain stable mixture  (miscible solution)</a:t>
            </a:r>
          </a:p>
          <a:p>
            <a:pPr lvl="1">
              <a:buFont typeface="Arial"/>
              <a:buChar char="•"/>
            </a:pPr>
            <a:endParaRPr lang="en-US" dirty="0">
              <a:solidFill>
                <a:srgbClr val="FFFFFF"/>
              </a:solidFill>
              <a:latin typeface="Lucida Grande"/>
              <a:sym typeface="Wingdings" panose="05000000000000000000" pitchFamily="2" charset="2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Impact of laser-induced phase separation (LIPS) verified by: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Phase-contrast microscopy – converts optical path length  intensity, used to “image” refractive index</a:t>
            </a:r>
          </a:p>
          <a:p>
            <a:pPr lvl="1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Fluorescence imaging – methylene blue dye added to mixture</a:t>
            </a:r>
          </a:p>
          <a:p>
            <a:pPr lvl="2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Dye’s fluorescence quenched ∝ nitrobenzene concentration</a:t>
            </a:r>
          </a:p>
          <a:p>
            <a:pPr lvl="2"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  <a:t>Visual highlighting of phase composition</a:t>
            </a:r>
            <a:br>
              <a:rPr lang="en-US" dirty="0">
                <a:solidFill>
                  <a:srgbClr val="FFFFFF"/>
                </a:solidFill>
                <a:latin typeface="Lucida Grande"/>
                <a:sym typeface="Wingdings" panose="05000000000000000000" pitchFamily="2" charset="2"/>
              </a:rPr>
            </a:br>
            <a:endParaRPr lang="en-US" dirty="0">
              <a:solidFill>
                <a:srgbClr val="FFFFFF"/>
              </a:solidFill>
              <a:latin typeface="Lucida Grande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168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erkeley_heritage">
  <a:themeElements>
    <a:clrScheme name="Berkeley heritage">
      <a:dk1>
        <a:srgbClr val="FDB515"/>
      </a:dk1>
      <a:lt1>
        <a:sysClr val="window" lastClr="FFFFFF"/>
      </a:lt1>
      <a:dk2>
        <a:srgbClr val="003262"/>
      </a:dk2>
      <a:lt2>
        <a:srgbClr val="C2B9A7"/>
      </a:lt2>
      <a:accent1>
        <a:srgbClr val="FDB500"/>
      </a:accent1>
      <a:accent2>
        <a:srgbClr val="D8661F"/>
      </a:accent2>
      <a:accent3>
        <a:srgbClr val="B9D3B6"/>
      </a:accent3>
      <a:accent4>
        <a:srgbClr val="584F29"/>
      </a:accent4>
      <a:accent5>
        <a:srgbClr val="00B2A5"/>
      </a:accent5>
      <a:accent6>
        <a:srgbClr val="F79646"/>
      </a:accent6>
      <a:hlink>
        <a:srgbClr val="00B0DA"/>
      </a:hlink>
      <a:folHlink>
        <a:srgbClr val="EE1F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</TotalTime>
  <Words>783</Words>
  <Application>Microsoft Office PowerPoint</Application>
  <PresentationFormat>On-screen Show (4:3)</PresentationFormat>
  <Paragraphs>123</Paragraphs>
  <Slides>13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Georgia</vt:lpstr>
      <vt:lpstr>Lucida Grande</vt:lpstr>
      <vt:lpstr>Wingdings</vt:lpstr>
      <vt:lpstr>1_Berkeley_heritage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</dc:creator>
  <cp:lastModifiedBy>Andrew Steven Voyles</cp:lastModifiedBy>
  <cp:revision>150</cp:revision>
  <dcterms:modified xsi:type="dcterms:W3CDTF">2018-04-06T08:57:12Z</dcterms:modified>
</cp:coreProperties>
</file>