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7" r:id="rId2"/>
    <p:sldId id="532" r:id="rId3"/>
    <p:sldId id="535" r:id="rId4"/>
    <p:sldId id="534" r:id="rId5"/>
    <p:sldId id="496" r:id="rId6"/>
    <p:sldId id="514" r:id="rId7"/>
    <p:sldId id="522" r:id="rId8"/>
    <p:sldId id="389" r:id="rId9"/>
    <p:sldId id="521" r:id="rId10"/>
    <p:sldId id="536" r:id="rId11"/>
    <p:sldId id="383" r:id="rId12"/>
    <p:sldId id="372" r:id="rId13"/>
    <p:sldId id="376" r:id="rId14"/>
    <p:sldId id="377" r:id="rId15"/>
    <p:sldId id="527" r:id="rId16"/>
    <p:sldId id="528" r:id="rId17"/>
    <p:sldId id="529" r:id="rId18"/>
    <p:sldId id="539" r:id="rId19"/>
    <p:sldId id="538" r:id="rId20"/>
    <p:sldId id="540" r:id="rId21"/>
    <p:sldId id="549" r:id="rId22"/>
    <p:sldId id="553" r:id="rId23"/>
    <p:sldId id="555" r:id="rId24"/>
    <p:sldId id="556" r:id="rId25"/>
    <p:sldId id="557" r:id="rId26"/>
    <p:sldId id="533" r:id="rId27"/>
  </p:sldIdLst>
  <p:sldSz cx="12161838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64" y="-126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42" y="14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ndrew\Documents\School%20Work\Spring%202011\Neutron%20Engineering\c7\c7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dk1" tx1="lt1" bg2="dk2" tx2="lt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Dose vs Number of Particles Fired (6.700 · 106 neutrons/[cm^2*sec] Flux)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7.6456987820342992E-2"/>
                  <c:y val="2.3484423997562006E-2"/>
                </c:manualLayout>
              </c:layout>
              <c:numFmt formatCode="General" sourceLinked="0"/>
            </c:trendlineLbl>
          </c:trendline>
          <c:xVal>
            <c:numRef>
              <c:f>Sheet1!$B$2:$B$50</c:f>
              <c:numCache>
                <c:formatCode>General</c:formatCode>
                <c:ptCount val="49"/>
                <c:pt idx="0">
                  <c:v>1000</c:v>
                </c:pt>
                <c:pt idx="2">
                  <c:v>1000</c:v>
                </c:pt>
                <c:pt idx="4">
                  <c:v>1000</c:v>
                </c:pt>
                <c:pt idx="6">
                  <c:v>1000</c:v>
                </c:pt>
                <c:pt idx="8">
                  <c:v>1000</c:v>
                </c:pt>
                <c:pt idx="10">
                  <c:v>1000</c:v>
                </c:pt>
                <c:pt idx="12">
                  <c:v>1000</c:v>
                </c:pt>
                <c:pt idx="14">
                  <c:v>1000</c:v>
                </c:pt>
                <c:pt idx="16">
                  <c:v>1000</c:v>
                </c:pt>
                <c:pt idx="18">
                  <c:v>1000</c:v>
                </c:pt>
                <c:pt idx="20">
                  <c:v>2000</c:v>
                </c:pt>
                <c:pt idx="22">
                  <c:v>2000</c:v>
                </c:pt>
                <c:pt idx="24">
                  <c:v>2000</c:v>
                </c:pt>
                <c:pt idx="26">
                  <c:v>2000</c:v>
                </c:pt>
                <c:pt idx="28">
                  <c:v>2000</c:v>
                </c:pt>
                <c:pt idx="30">
                  <c:v>2000</c:v>
                </c:pt>
                <c:pt idx="32">
                  <c:v>5000</c:v>
                </c:pt>
                <c:pt idx="34">
                  <c:v>5000</c:v>
                </c:pt>
                <c:pt idx="36">
                  <c:v>5000</c:v>
                </c:pt>
                <c:pt idx="38">
                  <c:v>5000</c:v>
                </c:pt>
                <c:pt idx="40">
                  <c:v>5000</c:v>
                </c:pt>
                <c:pt idx="42">
                  <c:v>10000</c:v>
                </c:pt>
                <c:pt idx="44">
                  <c:v>10000</c:v>
                </c:pt>
                <c:pt idx="46">
                  <c:v>10000</c:v>
                </c:pt>
                <c:pt idx="48">
                  <c:v>10000</c:v>
                </c:pt>
              </c:numCache>
            </c:numRef>
          </c:xVal>
          <c:yVal>
            <c:numRef>
              <c:f>Sheet1!$A$2:$A$50</c:f>
              <c:numCache>
                <c:formatCode>General</c:formatCode>
                <c:ptCount val="49"/>
                <c:pt idx="0" formatCode="0.00E+00">
                  <c:v>1.6239230000000111E-15</c:v>
                </c:pt>
                <c:pt idx="1">
                  <c:v>0</c:v>
                </c:pt>
                <c:pt idx="2" formatCode="0.00E+00">
                  <c:v>1.9254620000000114E-15</c:v>
                </c:pt>
                <c:pt idx="3">
                  <c:v>0</c:v>
                </c:pt>
                <c:pt idx="4" formatCode="0.00E+00">
                  <c:v>1.8544630000000115E-15</c:v>
                </c:pt>
                <c:pt idx="5">
                  <c:v>0</c:v>
                </c:pt>
                <c:pt idx="6" formatCode="0.00E+00">
                  <c:v>1.7589760000000114E-15</c:v>
                </c:pt>
                <c:pt idx="7">
                  <c:v>0</c:v>
                </c:pt>
                <c:pt idx="8" formatCode="0.00E+00">
                  <c:v>1.8356400000000114E-15</c:v>
                </c:pt>
                <c:pt idx="9">
                  <c:v>0</c:v>
                </c:pt>
                <c:pt idx="10" formatCode="0.00E+00">
                  <c:v>1.7056130000000112E-15</c:v>
                </c:pt>
                <c:pt idx="11">
                  <c:v>0</c:v>
                </c:pt>
                <c:pt idx="12" formatCode="0.00E+00">
                  <c:v>1.8701800000000118E-15</c:v>
                </c:pt>
                <c:pt idx="13">
                  <c:v>0</c:v>
                </c:pt>
                <c:pt idx="14" formatCode="0.00E+00">
                  <c:v>1.7112780000000113E-15</c:v>
                </c:pt>
                <c:pt idx="15">
                  <c:v>0</c:v>
                </c:pt>
                <c:pt idx="16" formatCode="0.00E+00">
                  <c:v>1.6088460000000113E-15</c:v>
                </c:pt>
                <c:pt idx="17">
                  <c:v>0</c:v>
                </c:pt>
                <c:pt idx="18" formatCode="0.00E+00">
                  <c:v>1.9103850000000118E-15</c:v>
                </c:pt>
                <c:pt idx="19">
                  <c:v>0</c:v>
                </c:pt>
                <c:pt idx="20" formatCode="0.00E+00">
                  <c:v>3.6442330000000236E-15</c:v>
                </c:pt>
                <c:pt idx="21">
                  <c:v>0</c:v>
                </c:pt>
                <c:pt idx="22" formatCode="0.00E+00">
                  <c:v>3.4425680000000223E-15</c:v>
                </c:pt>
                <c:pt idx="23">
                  <c:v>0</c:v>
                </c:pt>
                <c:pt idx="24" formatCode="0.00E+00">
                  <c:v>3.4834120000000228E-15</c:v>
                </c:pt>
                <c:pt idx="25">
                  <c:v>0</c:v>
                </c:pt>
                <c:pt idx="26" formatCode="0.00E+00">
                  <c:v>3.5142060000000228E-15</c:v>
                </c:pt>
                <c:pt idx="27">
                  <c:v>0</c:v>
                </c:pt>
                <c:pt idx="28" formatCode="0.00E+00">
                  <c:v>3.5430800000000232E-15</c:v>
                </c:pt>
                <c:pt idx="29">
                  <c:v>0</c:v>
                </c:pt>
                <c:pt idx="30" formatCode="0.00E+00">
                  <c:v>3.5349480000000224E-15</c:v>
                </c:pt>
                <c:pt idx="31">
                  <c:v>0</c:v>
                </c:pt>
                <c:pt idx="32" formatCode="0.00E+00">
                  <c:v>8.8125160000000795E-15</c:v>
                </c:pt>
                <c:pt idx="33">
                  <c:v>0</c:v>
                </c:pt>
                <c:pt idx="34" formatCode="0.00E+00">
                  <c:v>8.5424100000000575E-15</c:v>
                </c:pt>
                <c:pt idx="35">
                  <c:v>0</c:v>
                </c:pt>
                <c:pt idx="36" formatCode="0.00E+00">
                  <c:v>8.2792490000000568E-15</c:v>
                </c:pt>
                <c:pt idx="37">
                  <c:v>0</c:v>
                </c:pt>
                <c:pt idx="38" formatCode="0.00E+00">
                  <c:v>9.2416140000000552E-15</c:v>
                </c:pt>
                <c:pt idx="39">
                  <c:v>0</c:v>
                </c:pt>
                <c:pt idx="40" formatCode="0.00E+00">
                  <c:v>8.6197130000000553E-15</c:v>
                </c:pt>
                <c:pt idx="41">
                  <c:v>0</c:v>
                </c:pt>
                <c:pt idx="42" formatCode="0.00E+00">
                  <c:v>1.7101820000000115E-14</c:v>
                </c:pt>
                <c:pt idx="43">
                  <c:v>0</c:v>
                </c:pt>
                <c:pt idx="44" formatCode="0.00E+00">
                  <c:v>1.6422800000000115E-14</c:v>
                </c:pt>
                <c:pt idx="45">
                  <c:v>0</c:v>
                </c:pt>
                <c:pt idx="46" formatCode="0.00E+00">
                  <c:v>1.7222430000000113E-14</c:v>
                </c:pt>
                <c:pt idx="47">
                  <c:v>0</c:v>
                </c:pt>
                <c:pt idx="48" formatCode="0.00E+00">
                  <c:v>1.7652100000000113E-14</c:v>
                </c:pt>
              </c:numCache>
            </c:numRef>
          </c:yVal>
        </c:ser>
        <c:axId val="148556800"/>
        <c:axId val="148927616"/>
      </c:scatterChart>
      <c:valAx>
        <c:axId val="148556800"/>
        <c:scaling>
          <c:logBase val="10"/>
          <c:orientation val="minMax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Particles Generated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48927616"/>
        <c:crosses val="autoZero"/>
        <c:crossBetween val="midCat"/>
      </c:valAx>
      <c:valAx>
        <c:axId val="148927616"/>
        <c:scaling>
          <c:logBase val="10"/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Dose at 30 cm (Gray)</a:t>
                </a:r>
              </a:p>
            </c:rich>
          </c:tx>
          <c:layout/>
        </c:title>
        <c:numFmt formatCode="0.00E+00" sourceLinked="1"/>
        <c:majorTickMark val="none"/>
        <c:tickLblPos val="nextTo"/>
        <c:crossAx val="148556800"/>
        <c:crosses val="autoZero"/>
        <c:crossBetween val="midCat"/>
      </c:valAx>
    </c:plotArea>
    <c:legend>
      <c:legendPos val="r"/>
      <c:layout/>
    </c:legend>
    <c:plotVisOnly val="1"/>
  </c:chart>
  <c:spPr>
    <a:gradFill rotWithShape="1">
      <a:gsLst>
        <a:gs pos="0">
          <a:schemeClr val="dk1">
            <a:tint val="1000"/>
          </a:schemeClr>
        </a:gs>
        <a:gs pos="68000">
          <a:schemeClr val="dk1">
            <a:tint val="77000"/>
          </a:schemeClr>
        </a:gs>
        <a:gs pos="81000">
          <a:schemeClr val="dk1">
            <a:tint val="79000"/>
          </a:schemeClr>
        </a:gs>
        <a:gs pos="86000">
          <a:schemeClr val="dk1">
            <a:tint val="73000"/>
          </a:schemeClr>
        </a:gs>
        <a:gs pos="100000">
          <a:schemeClr val="dk1">
            <a:tint val="35000"/>
          </a:schemeClr>
        </a:gs>
      </a:gsLst>
      <a:lin ang="5400000" scaled="1"/>
    </a:gradFill>
    <a:ln w="9525" cap="flat" cmpd="sng" algn="ctr">
      <a:solidFill>
        <a:schemeClr val="dk1">
          <a:shade val="60000"/>
          <a:satMod val="300000"/>
        </a:schemeClr>
      </a:solidFill>
      <a:prstDash val="solid"/>
    </a:ln>
    <a:effectLst>
      <a:glow rad="63500">
        <a:schemeClr val="dk1">
          <a:tint val="30000"/>
          <a:shade val="95000"/>
          <a:satMod val="300000"/>
          <a:alpha val="50000"/>
        </a:schemeClr>
      </a:glo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43772FE-B8D2-4D54-8352-D3F2264ED4CF}" type="datetime1">
              <a:rPr lang="en-US"/>
              <a:pPr/>
              <a:t>5/1/2011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A3E9B9B-D31D-4FB9-9B10-A548009606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C35990-1E31-458C-9A7C-8E95EBE4A312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56CBB1-2FCB-4C6E-BED4-D5C7B5727C7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12161838" cy="2112962"/>
          </a:xfrm>
          <a:custGeom>
            <a:avLst/>
            <a:gdLst>
              <a:gd name="T0" fmla="*/ 0 w 5760"/>
              <a:gd name="T1" fmla="*/ 1692275 h 1331"/>
              <a:gd name="T2" fmla="*/ 0 w 5760"/>
              <a:gd name="T3" fmla="*/ 2112962 h 1331"/>
              <a:gd name="T4" fmla="*/ 12161838 w 5760"/>
              <a:gd name="T5" fmla="*/ 2112962 h 1331"/>
              <a:gd name="T6" fmla="*/ 12161838 w 5760"/>
              <a:gd name="T7" fmla="*/ 0 h 1331"/>
              <a:gd name="T8" fmla="*/ 0 w 5760"/>
              <a:gd name="T9" fmla="*/ 1692275 h 1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0"/>
              <a:gd name="T16" fmla="*/ 0 h 1331"/>
              <a:gd name="T17" fmla="*/ 5760 w 5760"/>
              <a:gd name="T18" fmla="*/ 1331 h 13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EC5656">
              <a:alpha val="45097"/>
            </a:srgb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4450" dir="16200000" algn="ctr" rotWithShape="0">
              <a:srgbClr val="000000">
                <a:alpha val="3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Arial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8120063" y="0"/>
            <a:ext cx="4041775" cy="6858000"/>
          </a:xfrm>
          <a:custGeom>
            <a:avLst/>
            <a:gdLst>
              <a:gd name="T0" fmla="*/ 2147483647 w 1914"/>
              <a:gd name="T1" fmla="*/ 22587514 h 4329"/>
              <a:gd name="T2" fmla="*/ 2147483647 w 1914"/>
              <a:gd name="T3" fmla="*/ 2147483647 h 4329"/>
              <a:gd name="T4" fmla="*/ 909572566 w 1914"/>
              <a:gd name="T5" fmla="*/ 2147483647 h 4329"/>
              <a:gd name="T6" fmla="*/ 0 w 1914"/>
              <a:gd name="T7" fmla="*/ 0 h 4329"/>
              <a:gd name="T8" fmla="*/ 2147483647 w 1914"/>
              <a:gd name="T9" fmla="*/ 22587514 h 4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4"/>
              <a:gd name="T16" fmla="*/ 0 h 4329"/>
              <a:gd name="T17" fmla="*/ 1914 w 1914"/>
              <a:gd name="T18" fmla="*/ 4329 h 4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FF0000">
              <a:alpha val="39999"/>
            </a:srgb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50800" dir="10800000" algn="ctr" rotWithShape="0">
              <a:srgbClr val="000000">
                <a:alpha val="45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0670" y="3337560"/>
            <a:ext cx="8618689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5973" y="1544812"/>
            <a:ext cx="8618689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3FEDC-9604-4D6B-BAF1-FFFC9E37AF91}" type="datetime1">
              <a:rPr lang="en-US"/>
              <a:pPr/>
              <a:t>5/1/2011</a:t>
            </a:fld>
            <a:endParaRPr lang="en-US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E63FC-D2A5-4C43-82A6-14CB46D0A9D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458B1E-DF08-4CF3-9521-B9BC50867F81}" type="datetime1">
              <a:rPr lang="en-US"/>
              <a:pPr/>
              <a:t>5/1/2011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88586-7852-49E6-B7C2-3AFCE89A8E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8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8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B0BD9-0F3C-4B5E-85FF-AA2E45D0A6C2}" type="datetime1">
              <a:rPr lang="en-US"/>
              <a:pPr/>
              <a:t>5/1/2011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12806-D09D-4F52-9651-9B4D77099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5E698A-EF0D-41CC-9244-0C5426F62EB0}" type="datetime1">
              <a:rPr lang="en-US"/>
              <a:pPr/>
              <a:t>5/1/2011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F2659-9848-479F-B036-DD709025F2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12161838" cy="2112962"/>
          </a:xfrm>
          <a:custGeom>
            <a:avLst/>
            <a:gdLst>
              <a:gd name="T0" fmla="*/ 0 w 5760"/>
              <a:gd name="T1" fmla="*/ 1692275 h 1331"/>
              <a:gd name="T2" fmla="*/ 0 w 5760"/>
              <a:gd name="T3" fmla="*/ 2112962 h 1331"/>
              <a:gd name="T4" fmla="*/ 12161838 w 5760"/>
              <a:gd name="T5" fmla="*/ 2112962 h 1331"/>
              <a:gd name="T6" fmla="*/ 12161838 w 5760"/>
              <a:gd name="T7" fmla="*/ 0 h 1331"/>
              <a:gd name="T8" fmla="*/ 0 w 5760"/>
              <a:gd name="T9" fmla="*/ 1692275 h 1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0"/>
              <a:gd name="T16" fmla="*/ 0 h 1331"/>
              <a:gd name="T17" fmla="*/ 5760 w 5760"/>
              <a:gd name="T18" fmla="*/ 1331 h 13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EC5656">
              <a:alpha val="45097"/>
            </a:srgb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4450" dir="16200000" algn="ctr" rotWithShape="0">
              <a:srgbClr val="000000">
                <a:alpha val="3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Arial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8120063" y="0"/>
            <a:ext cx="4041775" cy="6858000"/>
          </a:xfrm>
          <a:custGeom>
            <a:avLst/>
            <a:gdLst>
              <a:gd name="T0" fmla="*/ 2147483647 w 1914"/>
              <a:gd name="T1" fmla="*/ 22587514 h 4329"/>
              <a:gd name="T2" fmla="*/ 2147483647 w 1914"/>
              <a:gd name="T3" fmla="*/ 2147483647 h 4329"/>
              <a:gd name="T4" fmla="*/ 909572566 w 1914"/>
              <a:gd name="T5" fmla="*/ 2147483647 h 4329"/>
              <a:gd name="T6" fmla="*/ 0 w 1914"/>
              <a:gd name="T7" fmla="*/ 0 h 4329"/>
              <a:gd name="T8" fmla="*/ 2147483647 w 1914"/>
              <a:gd name="T9" fmla="*/ 22587514 h 4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4"/>
              <a:gd name="T16" fmla="*/ 0 h 4329"/>
              <a:gd name="T17" fmla="*/ 1914 w 1914"/>
              <a:gd name="T18" fmla="*/ 4329 h 4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FF0000">
              <a:alpha val="39999"/>
            </a:srgb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50800" dir="10800000" algn="ctr" rotWithShape="0">
              <a:srgbClr val="000000">
                <a:alpha val="45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139" y="3583846"/>
            <a:ext cx="8817333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139" y="2485800"/>
            <a:ext cx="8817333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C4C278-64E4-4EB6-9167-05A8058C740C}" type="datetime1">
              <a:rPr lang="en-US"/>
              <a:pPr/>
              <a:t>5/1/2011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42E52-30EA-481E-8A10-DA95D1FEE80B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9"/>
            <a:ext cx="993216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6"/>
            <a:ext cx="4864735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5527" y="1600206"/>
            <a:ext cx="4864735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DB89F-B46D-4403-8D47-80A3D4E8085A}" type="datetime1">
              <a:rPr lang="en-US"/>
              <a:pPr/>
              <a:t>5/1/2011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EE1C1-4BE9-45F7-809A-2CCF77C340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3051"/>
            <a:ext cx="1094565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5486400"/>
            <a:ext cx="5373591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78054" y="5486400"/>
            <a:ext cx="5375701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8093" y="1516913"/>
            <a:ext cx="537359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4" y="1516913"/>
            <a:ext cx="537570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8B3A85-DD68-4ACC-B69D-C9C359AAF351}" type="datetime1">
              <a:rPr lang="en-US"/>
              <a:pPr/>
              <a:t>5/1/2011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D5EBB-4266-4582-91AB-D2D77478CA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320"/>
            <a:ext cx="9936222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265741-204F-46C9-8A27-D320EDAB673C}" type="datetime1">
              <a:rPr lang="en-US"/>
              <a:pPr/>
              <a:t>5/1/2011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325FD-CB6F-44A9-AF23-926B2F470F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9559DF-5B31-4E96-B978-3917BC1FFE86}" type="datetime1">
              <a:rPr lang="en-US"/>
              <a:pPr/>
              <a:t>5/1/2011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FB97A-FAFF-488B-A4A0-BD51797005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1185537"/>
            <a:ext cx="4256643" cy="730251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8092" y="214424"/>
            <a:ext cx="3648551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8092" y="1981200"/>
            <a:ext cx="9425424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2625A-1C83-497C-9F0C-F770CD5F1EAD}" type="datetime1">
              <a:rPr lang="en-US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48975" y="6421438"/>
            <a:ext cx="1012825" cy="365125"/>
          </a:xfrm>
        </p:spPr>
        <p:txBody>
          <a:bodyPr/>
          <a:lstStyle>
            <a:lvl1pPr>
              <a:defRPr/>
            </a:lvl1pPr>
          </a:lstStyle>
          <a:p>
            <a:fld id="{9152D2D4-BFC6-4FC0-B58E-36CB2147A9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648" y="1705709"/>
            <a:ext cx="4061751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7322" y="1019907"/>
            <a:ext cx="5472827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0649" y="2998774"/>
            <a:ext cx="4061748" cy="2663483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B1A173-2572-4780-A476-68423F7FA6CE}" type="datetime1">
              <a:rPr lang="en-US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A3C80-A29F-4515-B186-E609C1B4B0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12161838" cy="2112962"/>
          </a:xfrm>
          <a:custGeom>
            <a:avLst/>
            <a:gdLst>
              <a:gd name="T0" fmla="*/ 0 w 5760"/>
              <a:gd name="T1" fmla="*/ 1692275 h 1331"/>
              <a:gd name="T2" fmla="*/ 0 w 5760"/>
              <a:gd name="T3" fmla="*/ 2112962 h 1331"/>
              <a:gd name="T4" fmla="*/ 12161838 w 5760"/>
              <a:gd name="T5" fmla="*/ 2112962 h 1331"/>
              <a:gd name="T6" fmla="*/ 12161838 w 5760"/>
              <a:gd name="T7" fmla="*/ 0 h 1331"/>
              <a:gd name="T8" fmla="*/ 0 w 5760"/>
              <a:gd name="T9" fmla="*/ 1692275 h 1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0"/>
              <a:gd name="T16" fmla="*/ 0 h 1331"/>
              <a:gd name="T17" fmla="*/ 5760 w 5760"/>
              <a:gd name="T18" fmla="*/ 1331 h 13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EC5656">
              <a:alpha val="45097"/>
            </a:srgb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4450" dir="16200000" algn="ctr" rotWithShape="0">
              <a:srgbClr val="000000">
                <a:alpha val="3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Arial" charset="0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29788" y="0"/>
            <a:ext cx="2432050" cy="6858000"/>
          </a:xfrm>
          <a:custGeom>
            <a:avLst/>
            <a:gdLst>
              <a:gd name="T0" fmla="*/ 2147483647 w 1914"/>
              <a:gd name="T1" fmla="*/ 22587514 h 4329"/>
              <a:gd name="T2" fmla="*/ 2147483647 w 1914"/>
              <a:gd name="T3" fmla="*/ 2147483647 h 4329"/>
              <a:gd name="T4" fmla="*/ 329418245 w 1914"/>
              <a:gd name="T5" fmla="*/ 2147483647 h 4329"/>
              <a:gd name="T6" fmla="*/ 0 w 1914"/>
              <a:gd name="T7" fmla="*/ 0 h 4329"/>
              <a:gd name="T8" fmla="*/ 2147483647 w 1914"/>
              <a:gd name="T9" fmla="*/ 22587514 h 4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4"/>
              <a:gd name="T16" fmla="*/ 0 h 4329"/>
              <a:gd name="T17" fmla="*/ 1914 w 1914"/>
              <a:gd name="T18" fmla="*/ 4329 h 4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FF0000">
              <a:alpha val="39999"/>
            </a:srgb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50800" dir="10800000" algn="ctr" rotWithShape="0">
              <a:srgbClr val="000000">
                <a:alpha val="45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Arial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8013" y="274638"/>
            <a:ext cx="99329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8013" y="1600200"/>
            <a:ext cx="99329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8013" y="6421438"/>
            <a:ext cx="2838450" cy="365125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40000"/>
                </a:solidFill>
              </a:defRPr>
            </a:lvl1pPr>
          </a:lstStyle>
          <a:p>
            <a:fld id="{30DAA889-FC7D-4396-BDBC-FF5A0AB976CC}" type="datetime1">
              <a:rPr lang="en-US"/>
              <a:pPr/>
              <a:t>5/1/2011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56075" y="6421438"/>
            <a:ext cx="3849688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44213" y="6421438"/>
            <a:ext cx="1012825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40000"/>
                </a:solidFill>
              </a:defRPr>
            </a:lvl1pPr>
          </a:lstStyle>
          <a:p>
            <a:fld id="{DFFAC6EC-022A-4C47-9C17-85DF3E1EEA4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18575" y="0"/>
            <a:ext cx="8874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 r="44986"/>
          <a:stretch>
            <a:fillRect/>
          </a:stretch>
        </p:blipFill>
        <p:spPr bwMode="auto">
          <a:xfrm>
            <a:off x="9729788" y="0"/>
            <a:ext cx="24320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eant4.cern.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8618689" cy="230124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800" dirty="0" smtClean="0">
                <a:ea typeface="+mj-ea"/>
                <a:cs typeface="+mj-cs"/>
              </a:rPr>
              <a:t>GEANT4 Simulation of Irradiation Facilities and Neutron Sources at </a:t>
            </a:r>
            <a:br>
              <a:rPr sz="4800" dirty="0" smtClean="0">
                <a:ea typeface="+mj-ea"/>
                <a:cs typeface="+mj-cs"/>
              </a:rPr>
            </a:br>
            <a:r>
              <a:rPr sz="4800" dirty="0" smtClean="0">
                <a:ea typeface="+mj-ea"/>
                <a:cs typeface="+mj-cs"/>
              </a:rPr>
              <a:t>University of Utah TRIGA  for Nuclear Forensics and Detection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8618538" cy="22860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endParaRPr lang="en-US" sz="17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ANDREW VOYLES</a:t>
            </a:r>
          </a:p>
          <a:p>
            <a:pPr eaLnBrk="1" hangingPunct="1">
              <a:lnSpc>
                <a:spcPct val="70000"/>
              </a:lnSpc>
            </a:pPr>
            <a:endParaRPr lang="en-US" sz="17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700" dirty="0" smtClean="0">
                <a:ea typeface="ＭＳ Ｐゴシック" pitchFamily="34" charset="-128"/>
              </a:rPr>
              <a:t>University of Utah Nuclear Engineering Program:</a:t>
            </a:r>
          </a:p>
          <a:p>
            <a:pPr eaLnBrk="1" hangingPunct="1">
              <a:lnSpc>
                <a:spcPct val="70000"/>
              </a:lnSpc>
            </a:pPr>
            <a:r>
              <a:rPr lang="en-US" sz="1700" dirty="0" smtClean="0">
                <a:ea typeface="ＭＳ Ｐゴシック" pitchFamily="34" charset="-128"/>
              </a:rPr>
              <a:t>Advanced Radiation Simulation Laboratory</a:t>
            </a:r>
          </a:p>
          <a:p>
            <a:pPr eaLnBrk="1" hangingPunct="1">
              <a:lnSpc>
                <a:spcPct val="70000"/>
              </a:lnSpc>
            </a:pPr>
            <a:endParaRPr lang="en-US" sz="17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700" dirty="0" smtClean="0">
                <a:ea typeface="ＭＳ Ｐゴシック" pitchFamily="34" charset="-128"/>
              </a:rPr>
              <a:t>Presented at 2</a:t>
            </a:r>
            <a:r>
              <a:rPr lang="en-US" sz="1700" baseline="30000" dirty="0" smtClean="0">
                <a:ea typeface="ＭＳ Ｐゴシック" pitchFamily="34" charset="-128"/>
              </a:rPr>
              <a:t>nd</a:t>
            </a:r>
            <a:r>
              <a:rPr lang="en-US" sz="1700" dirty="0" smtClean="0">
                <a:ea typeface="ＭＳ Ｐゴシック" pitchFamily="34" charset="-128"/>
              </a:rPr>
              <a:t> National Conference in Advancing Tools and Solutions for Nuclear Material Detection</a:t>
            </a:r>
          </a:p>
          <a:p>
            <a:pPr eaLnBrk="1" hangingPunct="1">
              <a:lnSpc>
                <a:spcPct val="70000"/>
              </a:lnSpc>
            </a:pPr>
            <a:r>
              <a:rPr lang="en-US" sz="1700" dirty="0" smtClean="0">
                <a:ea typeface="ＭＳ Ｐゴシック" pitchFamily="34" charset="-128"/>
              </a:rPr>
              <a:t>Salt Lake City, UT,  2 May 2011</a:t>
            </a:r>
          </a:p>
          <a:p>
            <a:pPr eaLnBrk="1" hangingPunct="1">
              <a:lnSpc>
                <a:spcPct val="70000"/>
              </a:lnSpc>
            </a:pPr>
            <a:endParaRPr lang="en-US" sz="1700" dirty="0" smtClean="0">
              <a:ea typeface="ＭＳ Ｐゴシック" pitchFamily="34" charset="-128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8575" y="0"/>
            <a:ext cx="8874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4" cstate="print"/>
          <a:srcRect r="44986"/>
          <a:stretch>
            <a:fillRect/>
          </a:stretch>
        </p:blipFill>
        <p:spPr bwMode="auto">
          <a:xfrm>
            <a:off x="9729788" y="0"/>
            <a:ext cx="24320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113" y="1295400"/>
            <a:ext cx="7823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42999"/>
              </a:srgbClr>
            </a:outerShdw>
          </a:effec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ea typeface="ＭＳ Ｐゴシック" pitchFamily="34" charset="-128"/>
              </a:rPr>
              <a:t>University of Utah TRIGA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95613" y="2552700"/>
            <a:ext cx="6172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10800000" algn="l" rotWithShape="0">
              <a:srgbClr val="808080">
                <a:alpha val="42998"/>
              </a:srgbClr>
            </a:outerShdw>
          </a:effectLst>
        </p:spPr>
        <p:txBody>
          <a:bodyPr lIns="45720" rIns="45720" anchor="ctr"/>
          <a:lstStyle/>
          <a:p>
            <a:pPr algn="ctr"/>
            <a:r>
              <a:rPr lang="en-US" sz="4400">
                <a:solidFill>
                  <a:srgbClr val="F9E98E"/>
                </a:solidFill>
                <a:latin typeface="Franklin Gothic Book" pitchFamily="34" charset="0"/>
              </a:rPr>
              <a:t>GEANT4 –</a:t>
            </a:r>
            <a:r>
              <a:rPr lang="en-US" sz="3200">
                <a:solidFill>
                  <a:srgbClr val="F9E98E"/>
                </a:solidFill>
                <a:latin typeface="Franklin Gothic Book" pitchFamily="34" charset="0"/>
              </a:rPr>
              <a:t> </a:t>
            </a:r>
          </a:p>
          <a:p>
            <a:pPr algn="ctr"/>
            <a:r>
              <a:rPr lang="en-US" sz="3200">
                <a:solidFill>
                  <a:srgbClr val="F9E98E"/>
                </a:solidFill>
                <a:latin typeface="Franklin Gothic Book" pitchFamily="34" charset="0"/>
              </a:rPr>
              <a:t>Modeling of TRIGA Thermal Irradiation Facility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519113" y="152400"/>
            <a:ext cx="9931400" cy="1143000"/>
          </a:xfrm>
          <a:effectLst>
            <a:outerShdw dist="38100" dir="5400000" rotWithShape="0">
              <a:srgbClr val="000000">
                <a:alpha val="42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3200" smtClean="0">
                <a:cs typeface="+mj-cs"/>
              </a:rPr>
              <a:t>TRIGA Thermal Irradiator Facility - GEANT4 Model</a:t>
            </a:r>
          </a:p>
        </p:txBody>
      </p:sp>
      <p:pic>
        <p:nvPicPr>
          <p:cNvPr id="38915" name="Picture 28" descr="front2.jpg"/>
          <p:cNvPicPr>
            <a:picLocks noChangeAspect="1"/>
          </p:cNvPicPr>
          <p:nvPr/>
        </p:nvPicPr>
        <p:blipFill>
          <a:blip r:embed="rId2" cstate="print"/>
          <a:srcRect l="26471" t="7892" r="26469" b="10074"/>
          <a:stretch>
            <a:fillRect/>
          </a:stretch>
        </p:blipFill>
        <p:spPr bwMode="auto">
          <a:xfrm>
            <a:off x="1357313" y="1752600"/>
            <a:ext cx="365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42999"/>
              </a:srgbClr>
            </a:outerShdw>
          </a:effectLst>
        </p:spPr>
      </p:pic>
      <p:pic>
        <p:nvPicPr>
          <p:cNvPr id="38916" name="Picture 2" descr="C:\Users\Andrew\Documents\School Work\Jevremovic Work\thermal\top2.jpg"/>
          <p:cNvPicPr>
            <a:picLocks noChangeAspect="1" noChangeArrowheads="1"/>
          </p:cNvPicPr>
          <p:nvPr/>
        </p:nvPicPr>
        <p:blipFill>
          <a:blip r:embed="rId3" cstate="print"/>
          <a:srcRect l="18446" r="11650"/>
          <a:stretch>
            <a:fillRect/>
          </a:stretch>
        </p:blipFill>
        <p:spPr bwMode="auto">
          <a:xfrm>
            <a:off x="5700713" y="1314450"/>
            <a:ext cx="54864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42999"/>
              </a:srgbClr>
            </a:outerShdw>
          </a:effectLst>
        </p:spPr>
      </p:pic>
      <p:sp>
        <p:nvSpPr>
          <p:cNvPr id="26629" name="TextBox 30"/>
          <p:cNvSpPr txBox="1">
            <a:spLocks noChangeArrowheads="1"/>
          </p:cNvSpPr>
          <p:nvPr/>
        </p:nvSpPr>
        <p:spPr bwMode="auto">
          <a:xfrm>
            <a:off x="9129713" y="1524000"/>
            <a:ext cx="2057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Top view of thermal irradiator facility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Content Placeholder 32" descr="to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57275" y="1600200"/>
            <a:ext cx="9032875" cy="4525963"/>
          </a:xfrm>
          <a:effectLst>
            <a:outerShdw sx="102000" sy="102000" algn="ctr" rotWithShape="0">
              <a:srgbClr val="000000">
                <a:alpha val="42998"/>
              </a:srgbClr>
            </a:outerShdw>
          </a:effectLst>
        </p:spPr>
      </p:pic>
      <p:sp>
        <p:nvSpPr>
          <p:cNvPr id="27651" name="TextBox 33"/>
          <p:cNvSpPr txBox="1">
            <a:spLocks noChangeArrowheads="1"/>
          </p:cNvSpPr>
          <p:nvPr/>
        </p:nvSpPr>
        <p:spPr bwMode="auto">
          <a:xfrm>
            <a:off x="3851275" y="6248400"/>
            <a:ext cx="476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Achieved planar neutron source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9113" y="457200"/>
            <a:ext cx="9931400" cy="1143000"/>
          </a:xfrm>
          <a:effectLst>
            <a:outerShdw dist="38100" dir="5400000" rotWithShape="0">
              <a:srgbClr val="000000">
                <a:alpha val="42998"/>
              </a:srgbClr>
            </a:outerShdw>
          </a:effectLst>
        </p:spPr>
        <p:txBody>
          <a:bodyPr/>
          <a:lstStyle/>
          <a:p>
            <a:pPr algn="ctr" eaLnBrk="1" hangingPunct="1"/>
            <a:r>
              <a:rPr lang="en-US" sz="3200" dirty="0" smtClean="0">
                <a:ea typeface="ＭＳ Ｐゴシック" pitchFamily="34" charset="-128"/>
              </a:rPr>
              <a:t>TRIGA Thermal Irradiator Facility - GEANT4 Model</a:t>
            </a:r>
            <a:br>
              <a:rPr lang="en-US" sz="3200" dirty="0" smtClean="0">
                <a:ea typeface="ＭＳ Ｐゴシック" pitchFamily="34" charset="-128"/>
              </a:rPr>
            </a:br>
            <a:r>
              <a:rPr lang="en-US" sz="3200" i="1" dirty="0" smtClean="0">
                <a:ea typeface="ＭＳ Ｐゴシック" pitchFamily="34" charset="-128"/>
              </a:rPr>
              <a:t>Particle Tracks</a:t>
            </a:r>
            <a:endParaRPr lang="en-US" sz="32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9932987" cy="132556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100" smtClean="0">
                <a:cs typeface="+mj-cs"/>
              </a:rPr>
              <a:t>Neutron Energy Distributions in GEANT4</a:t>
            </a:r>
            <a:br>
              <a:rPr lang="en-US" sz="4100" smtClean="0">
                <a:cs typeface="+mj-cs"/>
              </a:rPr>
            </a:br>
            <a:r>
              <a:rPr lang="en-US" sz="4100" smtClean="0">
                <a:cs typeface="+mj-cs"/>
              </a:rPr>
              <a:t>Models for CI and TI in TRIGA</a:t>
            </a:r>
          </a:p>
        </p:txBody>
      </p:sp>
      <p:pic>
        <p:nvPicPr>
          <p:cNvPr id="471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84450" y="2211388"/>
            <a:ext cx="6992938" cy="3305175"/>
          </a:xfrm>
          <a:effectLst>
            <a:outerShdw sx="102000" sy="102000" algn="ctr" rotWithShape="0">
              <a:srgbClr val="000000">
                <a:alpha val="42998"/>
              </a:srgbClr>
            </a:outerShdw>
          </a:effectLst>
        </p:spPr>
      </p:pic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2692400" y="5638800"/>
            <a:ext cx="67770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Watt model of thermal fission neutron energy spectrum.</a:t>
            </a:r>
          </a:p>
          <a:p>
            <a:r>
              <a:rPr lang="en-US"/>
              <a:t>Source: Tatjana Jevremovic, “Nuclear Principles in Engineering”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effectLst>
            <a:outerShdw dist="38100" dir="5400000" rotWithShape="0">
              <a:srgbClr val="000000">
                <a:alpha val="42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3600" smtClean="0">
                <a:cs typeface="+mj-cs"/>
              </a:rPr>
              <a:t>GEANT4 Detectors: Scoring / Dose Deposition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08013" y="1189038"/>
            <a:ext cx="9932987" cy="4525962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ＭＳ Ｐゴシック" pitchFamily="34" charset="-128"/>
              </a:rPr>
              <a:t>Using sensitive detectors (sensitive to only gammas) to calculate dose deposition at various distances from sample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Set up concentric tube detectors at various distances from center of sample, to calculate dose at various distances</a:t>
            </a:r>
          </a:p>
        </p:txBody>
      </p:sp>
      <p:pic>
        <p:nvPicPr>
          <p:cNvPr id="48132" name="Picture 2" descr="C:\Users\Andrew\Documents\School Work\Jevremovic Work\poster\d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975" y="2895600"/>
            <a:ext cx="53752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42999"/>
              </a:srgbClr>
            </a:outerShdw>
          </a:effectLst>
        </p:spPr>
      </p:pic>
      <p:sp>
        <p:nvSpPr>
          <p:cNvPr id="48133" name="Content Placeholder 2"/>
          <p:cNvSpPr txBox="1">
            <a:spLocks/>
          </p:cNvSpPr>
          <p:nvPr/>
        </p:nvSpPr>
        <p:spPr bwMode="auto">
          <a:xfrm>
            <a:off x="7300913" y="3581400"/>
            <a:ext cx="4724400" cy="1828800"/>
          </a:xfrm>
          <a:prstGeom prst="rect">
            <a:avLst/>
          </a:prstGeom>
          <a:solidFill>
            <a:srgbClr val="880000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42999"/>
              </a:srgbClr>
            </a:outerShdw>
          </a:effectLst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charset="2"/>
              <a:buChar char=""/>
              <a:defRPr/>
            </a:pPr>
            <a:r>
              <a:rPr lang="en-US" sz="2000" dirty="0">
                <a:ea typeface="Arial" charset="0"/>
              </a:rPr>
              <a:t>Example detector array, for central irradiator model</a:t>
            </a:r>
          </a:p>
          <a:p>
            <a:pPr marL="876300" lvl="1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charset="2"/>
              <a:buChar char=""/>
              <a:defRPr/>
            </a:pPr>
            <a:r>
              <a:rPr lang="en-US" sz="2000" dirty="0">
                <a:ea typeface="Arial" charset="0"/>
              </a:rPr>
              <a:t>Array is same for thermal model, other than geometry of the actual irradiation facility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6" descr="thermaldose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618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1747" name="Content Placeholder 3" descr="centraldos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8350" cy="68580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 descr="centralsurf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61896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42999"/>
              </a:srgbClr>
            </a:outerShdw>
          </a:effectLst>
        </p:spPr>
      </p:pic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823913" y="914400"/>
            <a:ext cx="4416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5400000" rotWithShape="0">
              <a:srgbClr val="808080">
                <a:alpha val="42998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5B0000"/>
                </a:solidFill>
              </a:rPr>
              <a:t>GEANT4 Dose plot for central irradiator</a:t>
            </a:r>
          </a:p>
        </p:txBody>
      </p:sp>
      <p:pic>
        <p:nvPicPr>
          <p:cNvPr id="4" name="Picture 3" descr="thermalsurf.e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3" y="838200"/>
            <a:ext cx="6232525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42999"/>
              </a:srgbClr>
            </a:outerShdw>
          </a:effec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45263" y="844550"/>
            <a:ext cx="464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5400000" rotWithShape="0">
              <a:srgbClr val="808080">
                <a:alpha val="42998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5B0000"/>
                </a:solidFill>
              </a:rPr>
              <a:t>GEANT4 dose plot for thermal irradiator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ea typeface="ＭＳ Ｐゴシック" pitchFamily="34" charset="-128"/>
              </a:rPr>
              <a:t>Example Dose Results</a:t>
            </a:r>
          </a:p>
        </p:txBody>
      </p:sp>
      <p:sp>
        <p:nvSpPr>
          <p:cNvPr id="33795" name="Content Placeholder 3"/>
          <p:cNvSpPr>
            <a:spLocks noGrp="1"/>
          </p:cNvSpPr>
          <p:nvPr>
            <p:ph idx="1"/>
          </p:nvPr>
        </p:nvSpPr>
        <p:spPr>
          <a:xfrm>
            <a:off x="608013" y="1600200"/>
            <a:ext cx="9932987" cy="5337175"/>
          </a:xfrm>
        </p:spPr>
        <p:txBody>
          <a:bodyPr>
            <a:spAutoFit/>
          </a:bodyPr>
          <a:lstStyle/>
          <a:p>
            <a:r>
              <a:rPr lang="en-US" sz="2400" dirty="0" smtClean="0">
                <a:ea typeface="ＭＳ Ｐゴシック" pitchFamily="34" charset="-128"/>
              </a:rPr>
              <a:t>At 25cm from the irradiated sample, absorbed dose for 0.154 </a:t>
            </a:r>
            <a:r>
              <a:rPr lang="el-GR" sz="2400" dirty="0" smtClean="0">
                <a:ea typeface="ＭＳ Ｐゴシック" pitchFamily="34" charset="-128"/>
              </a:rPr>
              <a:t>μ</a:t>
            </a:r>
            <a:r>
              <a:rPr lang="en-US" sz="2400" dirty="0" smtClean="0">
                <a:ea typeface="ＭＳ Ｐゴシック" pitchFamily="34" charset="-128"/>
              </a:rPr>
              <a:t>s irradiation time of aluminum sample from thermal irradiator is 5.995 · 10</a:t>
            </a:r>
            <a:r>
              <a:rPr lang="en-US" sz="2400" baseline="30000" dirty="0" smtClean="0">
                <a:ea typeface="ＭＳ Ｐゴシック" pitchFamily="34" charset="-128"/>
              </a:rPr>
              <a:t>-15</a:t>
            </a:r>
            <a:r>
              <a:rPr lang="en-US" sz="2400" dirty="0" smtClean="0">
                <a:ea typeface="ＭＳ Ｐゴシック" pitchFamily="34" charset="-128"/>
              </a:rPr>
              <a:t> Gray.  </a:t>
            </a:r>
          </a:p>
          <a:p>
            <a:r>
              <a:rPr lang="en-US" sz="2400" dirty="0" smtClean="0">
                <a:ea typeface="ＭＳ Ｐゴシック" pitchFamily="34" charset="-128"/>
              </a:rPr>
              <a:t>For a 2 hour irradiation time common for NAA, this equals a dose rate of 0.139 </a:t>
            </a:r>
            <a:r>
              <a:rPr lang="en-US" sz="2400" baseline="30000" dirty="0" err="1" smtClean="0">
                <a:ea typeface="ＭＳ Ｐゴシック" pitchFamily="34" charset="-128"/>
              </a:rPr>
              <a:t>Sv</a:t>
            </a:r>
            <a:r>
              <a:rPr lang="en-US" sz="2400" dirty="0" smtClean="0">
                <a:ea typeface="ＭＳ Ｐゴシック" pitchFamily="34" charset="-128"/>
              </a:rPr>
              <a:t>/</a:t>
            </a:r>
            <a:r>
              <a:rPr lang="en-US" sz="2400" baseline="-25000" dirty="0" smtClean="0">
                <a:ea typeface="ＭＳ Ｐゴシック" pitchFamily="34" charset="-128"/>
              </a:rPr>
              <a:t>hr</a:t>
            </a:r>
            <a:r>
              <a:rPr lang="en-US" sz="2400" dirty="0" smtClean="0">
                <a:ea typeface="ＭＳ Ｐゴシック" pitchFamily="34" charset="-128"/>
              </a:rPr>
              <a:t> = 1.39 · 10</a:t>
            </a:r>
            <a:r>
              <a:rPr lang="en-US" sz="2400" baseline="30000" dirty="0" smtClean="0">
                <a:ea typeface="ＭＳ Ｐゴシック" pitchFamily="34" charset="-128"/>
              </a:rPr>
              <a:t>4</a:t>
            </a:r>
            <a:r>
              <a:rPr lang="en-US" sz="2400" dirty="0" smtClean="0">
                <a:ea typeface="ＭＳ Ｐゴシック" pitchFamily="34" charset="-128"/>
              </a:rPr>
              <a:t> </a:t>
            </a:r>
            <a:r>
              <a:rPr lang="en-US" sz="2400" baseline="30000" dirty="0" err="1" smtClean="0">
                <a:ea typeface="ＭＳ Ｐゴシック" pitchFamily="34" charset="-128"/>
              </a:rPr>
              <a:t>mrem</a:t>
            </a:r>
            <a:r>
              <a:rPr lang="en-US" sz="2400" dirty="0" smtClean="0">
                <a:ea typeface="ＭＳ Ｐゴシック" pitchFamily="34" charset="-128"/>
              </a:rPr>
              <a:t>/</a:t>
            </a:r>
            <a:r>
              <a:rPr lang="en-US" sz="2400" baseline="-25000" dirty="0" smtClean="0">
                <a:ea typeface="ＭＳ Ｐゴシック" pitchFamily="34" charset="-128"/>
              </a:rPr>
              <a:t>hr</a:t>
            </a:r>
            <a:r>
              <a:rPr lang="en-US" sz="2400" dirty="0" smtClean="0">
                <a:ea typeface="ＭＳ Ｐゴシック" pitchFamily="34" charset="-128"/>
              </a:rPr>
              <a:t>.</a:t>
            </a:r>
          </a:p>
          <a:p>
            <a:pPr>
              <a:buFont typeface="Arial" charset="0"/>
              <a:buChar char="•"/>
            </a:pPr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At University of Utah TRIGA, Area Radiation Monitors SCRAM reactor for detection of &gt; 10 </a:t>
            </a:r>
            <a:r>
              <a:rPr lang="en-US" sz="2400" baseline="30000" dirty="0" err="1" smtClean="0">
                <a:ea typeface="ＭＳ Ｐゴシック" pitchFamily="34" charset="-128"/>
              </a:rPr>
              <a:t>mrem</a:t>
            </a:r>
            <a:r>
              <a:rPr lang="en-US" sz="2400" dirty="0" smtClean="0">
                <a:ea typeface="ＭＳ Ｐゴシック" pitchFamily="34" charset="-128"/>
              </a:rPr>
              <a:t>/</a:t>
            </a:r>
            <a:r>
              <a:rPr lang="en-US" sz="2400" baseline="-25000" dirty="0" smtClean="0">
                <a:ea typeface="ＭＳ Ｐゴシック" pitchFamily="34" charset="-128"/>
              </a:rPr>
              <a:t>hr</a:t>
            </a:r>
            <a:r>
              <a:rPr lang="en-US" sz="2400" dirty="0" smtClean="0">
                <a:ea typeface="ＭＳ Ｐゴシック" pitchFamily="34" charset="-128"/>
              </a:rPr>
              <a:t> dose rates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>
                <a:ea typeface="ＭＳ Ｐゴシック" pitchFamily="34" charset="-128"/>
              </a:rPr>
              <a:t>In this case, samples are suspended at half depth in reactor pool to cool until &lt; 10 </a:t>
            </a:r>
            <a:r>
              <a:rPr lang="en-US" sz="2400" baseline="30000" dirty="0" err="1" smtClean="0">
                <a:ea typeface="ＭＳ Ｐゴシック" pitchFamily="34" charset="-128"/>
              </a:rPr>
              <a:t>mrem</a:t>
            </a:r>
            <a:r>
              <a:rPr lang="en-US" sz="2400" dirty="0" smtClean="0">
                <a:ea typeface="ＭＳ Ｐゴシック" pitchFamily="34" charset="-128"/>
              </a:rPr>
              <a:t>/</a:t>
            </a:r>
            <a:r>
              <a:rPr lang="en-US" sz="2400" baseline="-25000" dirty="0" smtClean="0">
                <a:ea typeface="ＭＳ Ｐゴシック" pitchFamily="34" charset="-128"/>
              </a:rPr>
              <a:t>hr</a:t>
            </a:r>
            <a:endParaRPr lang="en-US" sz="2400" dirty="0" smtClean="0">
              <a:ea typeface="ＭＳ Ｐゴシック" pitchFamily="34" charset="-128"/>
            </a:endParaRPr>
          </a:p>
          <a:p>
            <a:pPr lvl="1">
              <a:buFont typeface="Arial" charset="0"/>
              <a:buChar char="•"/>
            </a:pPr>
            <a:r>
              <a:rPr lang="en-US" sz="2400" dirty="0" smtClean="0">
                <a:ea typeface="ＭＳ Ｐゴシック" pitchFamily="34" charset="-128"/>
              </a:rPr>
              <a:t>For 1 </a:t>
            </a:r>
            <a:r>
              <a:rPr lang="en-US" sz="2400" baseline="30000" dirty="0" err="1" smtClean="0">
                <a:ea typeface="ＭＳ Ｐゴシック" pitchFamily="34" charset="-128"/>
              </a:rPr>
              <a:t>mrem</a:t>
            </a:r>
            <a:r>
              <a:rPr lang="en-US" sz="2400" dirty="0" smtClean="0">
                <a:ea typeface="ＭＳ Ｐゴシック" pitchFamily="34" charset="-128"/>
              </a:rPr>
              <a:t>/</a:t>
            </a:r>
            <a:r>
              <a:rPr lang="en-US" sz="2400" baseline="-25000" dirty="0" smtClean="0">
                <a:ea typeface="ＭＳ Ｐゴシック" pitchFamily="34" charset="-128"/>
              </a:rPr>
              <a:t>hr</a:t>
            </a:r>
            <a:r>
              <a:rPr lang="en-US" sz="2400" dirty="0" smtClean="0">
                <a:ea typeface="ＭＳ Ｐゴシック" pitchFamily="34" charset="-128"/>
              </a:rPr>
              <a:t> &lt; dose rates &lt; 10 </a:t>
            </a:r>
            <a:r>
              <a:rPr lang="en-US" sz="2400" baseline="30000" dirty="0" err="1" smtClean="0">
                <a:ea typeface="ＭＳ Ｐゴシック" pitchFamily="34" charset="-128"/>
              </a:rPr>
              <a:t>mrem</a:t>
            </a:r>
            <a:r>
              <a:rPr lang="en-US" sz="2400" dirty="0" smtClean="0">
                <a:ea typeface="ＭＳ Ｐゴシック" pitchFamily="34" charset="-128"/>
              </a:rPr>
              <a:t>/</a:t>
            </a:r>
            <a:r>
              <a:rPr lang="en-US" sz="2400" baseline="-25000" dirty="0" smtClean="0">
                <a:ea typeface="ＭＳ Ｐゴシック" pitchFamily="34" charset="-128"/>
              </a:rPr>
              <a:t>hr</a:t>
            </a:r>
            <a:r>
              <a:rPr lang="en-US" sz="2400" dirty="0" smtClean="0">
                <a:ea typeface="ＭＳ Ｐゴシック" pitchFamily="34" charset="-128"/>
              </a:rPr>
              <a:t> , samples are cooled inside 4”-thick lead box until &lt; 1 </a:t>
            </a:r>
            <a:r>
              <a:rPr lang="en-US" sz="2400" baseline="30000" dirty="0" err="1" smtClean="0">
                <a:ea typeface="ＭＳ Ｐゴシック" pitchFamily="34" charset="-128"/>
              </a:rPr>
              <a:t>mrem</a:t>
            </a:r>
            <a:r>
              <a:rPr lang="en-US" sz="2400" dirty="0" smtClean="0">
                <a:ea typeface="ＭＳ Ｐゴシック" pitchFamily="34" charset="-128"/>
              </a:rPr>
              <a:t>/</a:t>
            </a:r>
            <a:r>
              <a:rPr lang="en-US" sz="2400" baseline="-25000" dirty="0" smtClean="0">
                <a:ea typeface="ＭＳ Ｐゴシック" pitchFamily="34" charset="-128"/>
              </a:rPr>
              <a:t>hr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>
                <a:ea typeface="ＭＳ Ｐゴシック" pitchFamily="34" charset="-128"/>
              </a:rPr>
              <a:t>Samples &lt; 1 </a:t>
            </a:r>
            <a:r>
              <a:rPr lang="en-US" sz="2400" baseline="30000" dirty="0" err="1" smtClean="0">
                <a:ea typeface="ＭＳ Ｐゴシック" pitchFamily="34" charset="-128"/>
              </a:rPr>
              <a:t>mrem</a:t>
            </a:r>
            <a:r>
              <a:rPr lang="en-US" sz="2400" dirty="0" smtClean="0">
                <a:ea typeface="ＭＳ Ｐゴシック" pitchFamily="34" charset="-128"/>
              </a:rPr>
              <a:t>/</a:t>
            </a:r>
            <a:r>
              <a:rPr lang="en-US" sz="2400" baseline="-25000" dirty="0" smtClean="0">
                <a:ea typeface="ＭＳ Ｐゴシック" pitchFamily="34" charset="-128"/>
              </a:rPr>
              <a:t>hr</a:t>
            </a:r>
            <a:r>
              <a:rPr lang="en-US" sz="2400" dirty="0" smtClean="0">
                <a:ea typeface="ＭＳ Ｐゴシック" pitchFamily="34" charset="-128"/>
              </a:rPr>
              <a:t> are deemed safe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08013" y="76200"/>
            <a:ext cx="9932987" cy="1143000"/>
          </a:xfrm>
        </p:spPr>
        <p:txBody>
          <a:bodyPr/>
          <a:lstStyle/>
          <a:p>
            <a:pPr algn="ctr" eaLnBrk="1" hangingPunct="1"/>
            <a:r>
              <a:rPr lang="en-US" smtClean="0">
                <a:ea typeface="ＭＳ Ｐゴシック" pitchFamily="34" charset="-128"/>
              </a:rPr>
              <a:t>University of Utah TRIGA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4113" y="1081088"/>
            <a:ext cx="73152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42999"/>
              </a:srgb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995613" y="2552700"/>
            <a:ext cx="6172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10800000" algn="l" rotWithShape="0">
              <a:srgbClr val="808080">
                <a:alpha val="42998"/>
              </a:srgbClr>
            </a:outerShdw>
          </a:effectLst>
        </p:spPr>
        <p:txBody>
          <a:bodyPr lIns="45720" rIns="45720" anchor="ctr"/>
          <a:lstStyle/>
          <a:p>
            <a:pPr algn="ctr"/>
            <a:r>
              <a:rPr lang="en-US" sz="4400">
                <a:solidFill>
                  <a:srgbClr val="F9E98E"/>
                </a:solidFill>
                <a:latin typeface="Franklin Gothic Book" pitchFamily="34" charset="0"/>
              </a:rPr>
              <a:t>GEANT4 –</a:t>
            </a:r>
            <a:r>
              <a:rPr lang="en-US" sz="3200">
                <a:solidFill>
                  <a:srgbClr val="F9E98E"/>
                </a:solidFill>
                <a:latin typeface="Franklin Gothic Book" pitchFamily="34" charset="0"/>
              </a:rPr>
              <a:t> </a:t>
            </a:r>
          </a:p>
          <a:p>
            <a:pPr algn="ctr"/>
            <a:r>
              <a:rPr lang="en-US" sz="3200"/>
              <a:t>Shielding Modeling of a Pu-Be Neutron Source</a:t>
            </a:r>
            <a:endParaRPr lang="en-US" sz="3200">
              <a:solidFill>
                <a:srgbClr val="F9E98E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8575" y="0"/>
            <a:ext cx="8874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 r="44986"/>
          <a:stretch>
            <a:fillRect/>
          </a:stretch>
        </p:blipFill>
        <p:spPr bwMode="auto">
          <a:xfrm>
            <a:off x="9729788" y="0"/>
            <a:ext cx="24320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594521" y="533400"/>
            <a:ext cx="9372599" cy="5715000"/>
          </a:xfrm>
          <a:prstGeom prst="roundRect">
            <a:avLst/>
          </a:prstGeom>
          <a:effectLst>
            <a:glow rad="63500">
              <a:schemeClr val="accent2">
                <a:tint val="30000"/>
                <a:shade val="95000"/>
                <a:satMod val="300000"/>
                <a:alpha val="50000"/>
              </a:schemeClr>
            </a:glow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/>
            <a:r>
              <a:rPr lang="en-US" sz="2800" b="1">
                <a:solidFill>
                  <a:srgbClr val="B5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Andrew Voyles</a:t>
            </a:r>
          </a:p>
          <a:p>
            <a:pPr algn="r"/>
            <a:r>
              <a:rPr lang="en-US" sz="2800">
                <a:solidFill>
                  <a:srgbClr val="B50000"/>
                </a:solidFill>
                <a:latin typeface="Calibri" pitchFamily="34" charset="0"/>
                <a:cs typeface="Calibri" pitchFamily="34" charset="0"/>
              </a:rPr>
              <a:t>Major: Chemical Engineering</a:t>
            </a:r>
          </a:p>
          <a:p>
            <a:pPr algn="r"/>
            <a:r>
              <a:rPr lang="en-US" sz="2800">
                <a:solidFill>
                  <a:srgbClr val="B50000"/>
                </a:solidFill>
                <a:latin typeface="Calibri" pitchFamily="34" charset="0"/>
                <a:cs typeface="Calibri" pitchFamily="34" charset="0"/>
              </a:rPr>
              <a:t>Minors: Nuclear Engineering, Chemistry</a:t>
            </a:r>
          </a:p>
          <a:p>
            <a:pPr algn="r"/>
            <a:r>
              <a:rPr lang="en-US" sz="2800">
                <a:solidFill>
                  <a:srgbClr val="B50000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pPr algn="r"/>
            <a:r>
              <a:rPr lang="en-US" sz="2800">
                <a:solidFill>
                  <a:srgbClr val="B5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>
                <a:solidFill>
                  <a:srgbClr val="B50000"/>
                </a:solidFill>
                <a:cs typeface="Arial" charset="0"/>
              </a:rPr>
              <a:t>As a young child, my only wish for</a:t>
            </a:r>
          </a:p>
          <a:p>
            <a:pPr algn="r"/>
            <a:r>
              <a:rPr lang="en-US" sz="2400">
                <a:solidFill>
                  <a:srgbClr val="B50000"/>
                </a:solidFill>
                <a:cs typeface="Arial" charset="0"/>
              </a:rPr>
              <a:t> my future was to someday be in a history </a:t>
            </a:r>
          </a:p>
          <a:p>
            <a:pPr algn="r"/>
            <a:r>
              <a:rPr lang="en-US" sz="2400">
                <a:solidFill>
                  <a:srgbClr val="B50000"/>
                </a:solidFill>
                <a:cs typeface="Arial" charset="0"/>
              </a:rPr>
              <a:t>textbook.  Now, I have the opportunity </a:t>
            </a:r>
            <a:br>
              <a:rPr lang="en-US" sz="2400">
                <a:solidFill>
                  <a:srgbClr val="B50000"/>
                </a:solidFill>
                <a:cs typeface="Arial" charset="0"/>
              </a:rPr>
            </a:br>
            <a:r>
              <a:rPr lang="en-US" sz="2400">
                <a:solidFill>
                  <a:srgbClr val="B50000"/>
                </a:solidFill>
                <a:cs typeface="Arial" charset="0"/>
              </a:rPr>
              <a:t>to be able to actually succeed in this effort: </a:t>
            </a:r>
          </a:p>
          <a:p>
            <a:pPr algn="r"/>
            <a:r>
              <a:rPr lang="en-US" sz="2400">
                <a:solidFill>
                  <a:srgbClr val="B50000"/>
                </a:solidFill>
                <a:cs typeface="Arial" charset="0"/>
              </a:rPr>
              <a:t>I want to be able to improve the </a:t>
            </a:r>
            <a:br>
              <a:rPr lang="en-US" sz="2400">
                <a:solidFill>
                  <a:srgbClr val="B50000"/>
                </a:solidFill>
                <a:cs typeface="Arial" charset="0"/>
              </a:rPr>
            </a:br>
            <a:r>
              <a:rPr lang="en-US" sz="2400">
                <a:solidFill>
                  <a:srgbClr val="B50000"/>
                </a:solidFill>
                <a:cs typeface="Arial" charset="0"/>
              </a:rPr>
              <a:t>	world through nuclear technologies, </a:t>
            </a:r>
          </a:p>
          <a:p>
            <a:pPr algn="r"/>
            <a:r>
              <a:rPr lang="en-US" sz="2400">
                <a:solidFill>
                  <a:srgbClr val="B50000"/>
                </a:solidFill>
                <a:cs typeface="Arial" charset="0"/>
              </a:rPr>
              <a:t>and my current dream is to be able to </a:t>
            </a:r>
            <a:br>
              <a:rPr lang="en-US" sz="2400">
                <a:solidFill>
                  <a:srgbClr val="B50000"/>
                </a:solidFill>
                <a:cs typeface="Arial" charset="0"/>
              </a:rPr>
            </a:br>
            <a:r>
              <a:rPr lang="en-US" sz="2400">
                <a:solidFill>
                  <a:srgbClr val="B50000"/>
                </a:solidFill>
                <a:cs typeface="Arial" charset="0"/>
              </a:rPr>
              <a:t>help develop sustainable fusion as a </a:t>
            </a:r>
            <a:br>
              <a:rPr lang="en-US" sz="2400">
                <a:solidFill>
                  <a:srgbClr val="B50000"/>
                </a:solidFill>
                <a:cs typeface="Arial" charset="0"/>
              </a:rPr>
            </a:br>
            <a:r>
              <a:rPr lang="en-US" sz="2400">
                <a:solidFill>
                  <a:srgbClr val="B50000"/>
                </a:solidFill>
                <a:cs typeface="Arial" charset="0"/>
              </a:rPr>
              <a:t>viable power source for the future.</a:t>
            </a:r>
            <a:endParaRPr lang="en-US" sz="2400">
              <a:solidFill>
                <a:srgbClr val="B5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DSC_0210.JPG"/>
          <p:cNvPicPr>
            <a:picLocks noChangeAspect="1"/>
          </p:cNvPicPr>
          <p:nvPr/>
        </p:nvPicPr>
        <p:blipFill>
          <a:blip r:embed="rId5" cstate="print"/>
          <a:srcRect l="11972" t="28090" r="73517" b="31492"/>
          <a:stretch>
            <a:fillRect/>
          </a:stretch>
        </p:blipFill>
        <p:spPr>
          <a:xfrm>
            <a:off x="746920" y="752342"/>
            <a:ext cx="2929653" cy="5419858"/>
          </a:xfrm>
          <a:prstGeom prst="roundRect">
            <a:avLst/>
          </a:prstGeom>
          <a:ln>
            <a:solidFill>
              <a:srgbClr val="000000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ea typeface="ＭＳ Ｐゴシック" pitchFamily="34" charset="-128"/>
              </a:rPr>
              <a:t>Pu-Be Source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08013" y="1600200"/>
            <a:ext cx="5626100" cy="4525963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Pu-Be neutron source at UNEP exhibits three different neutron flux values: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6.700 · 10</a:t>
            </a:r>
            <a:r>
              <a:rPr lang="en-US" baseline="30000" smtClean="0">
                <a:ea typeface="ＭＳ Ｐゴシック" pitchFamily="34" charset="-128"/>
              </a:rPr>
              <a:t>6 neutrons</a:t>
            </a:r>
            <a:r>
              <a:rPr lang="en-US" smtClean="0">
                <a:ea typeface="ＭＳ Ｐゴシック" pitchFamily="34" charset="-128"/>
              </a:rPr>
              <a:t> / </a:t>
            </a:r>
            <a:r>
              <a:rPr lang="en-US" baseline="-25000" smtClean="0">
                <a:ea typeface="ＭＳ Ｐゴシック" pitchFamily="34" charset="-128"/>
              </a:rPr>
              <a:t>cm^2 * sec 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3.350 · 10</a:t>
            </a:r>
            <a:r>
              <a:rPr lang="en-US" baseline="30000" smtClean="0">
                <a:ea typeface="ＭＳ Ｐゴシック" pitchFamily="34" charset="-128"/>
              </a:rPr>
              <a:t>6 neutrons</a:t>
            </a:r>
            <a:r>
              <a:rPr lang="en-US" smtClean="0">
                <a:ea typeface="ＭＳ Ｐゴシック" pitchFamily="34" charset="-128"/>
              </a:rPr>
              <a:t> / </a:t>
            </a:r>
            <a:r>
              <a:rPr lang="en-US" baseline="-25000" smtClean="0">
                <a:ea typeface="ＭＳ Ｐゴシック" pitchFamily="34" charset="-128"/>
              </a:rPr>
              <a:t>cm^2 * sec </a:t>
            </a:r>
            <a:endParaRPr lang="en-US" baseline="30000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1.675 · 10</a:t>
            </a:r>
            <a:r>
              <a:rPr lang="en-US" baseline="30000" smtClean="0">
                <a:ea typeface="ＭＳ Ｐゴシック" pitchFamily="34" charset="-128"/>
              </a:rPr>
              <a:t>6 neutrons</a:t>
            </a:r>
            <a:r>
              <a:rPr lang="en-US" smtClean="0">
                <a:ea typeface="ＭＳ Ｐゴシック" pitchFamily="34" charset="-128"/>
              </a:rPr>
              <a:t> / </a:t>
            </a:r>
            <a:r>
              <a:rPr lang="en-US" baseline="-25000" smtClean="0">
                <a:ea typeface="ＭＳ Ｐゴシック" pitchFamily="34" charset="-128"/>
              </a:rPr>
              <a:t>cm^2 * sec </a:t>
            </a: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The simulation is performed for each of these flux values, and the resulting absorbed doses are reported.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584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7319" y="595312"/>
            <a:ext cx="3541712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33519" y="1143000"/>
            <a:ext cx="342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aseline="30000" dirty="0">
                <a:solidFill>
                  <a:srgbClr val="880000"/>
                </a:solidFill>
              </a:rPr>
              <a:t>239</a:t>
            </a:r>
            <a:r>
              <a:rPr lang="en-US" dirty="0">
                <a:solidFill>
                  <a:srgbClr val="880000"/>
                </a:solidFill>
              </a:rPr>
              <a:t>Pu </a:t>
            </a:r>
            <a:r>
              <a:rPr lang="en-US" dirty="0">
                <a:solidFill>
                  <a:srgbClr val="880000"/>
                </a:solidFill>
                <a:sym typeface="Wingdings" charset="2"/>
              </a:rPr>
              <a:t> </a:t>
            </a:r>
            <a:r>
              <a:rPr lang="en-US" baseline="30000" dirty="0">
                <a:solidFill>
                  <a:srgbClr val="880000"/>
                </a:solidFill>
                <a:sym typeface="Wingdings" charset="2"/>
              </a:rPr>
              <a:t>235</a:t>
            </a:r>
            <a:r>
              <a:rPr lang="en-US" dirty="0">
                <a:solidFill>
                  <a:srgbClr val="880000"/>
                </a:solidFill>
                <a:sym typeface="Wingdings" charset="2"/>
              </a:rPr>
              <a:t>U + </a:t>
            </a:r>
            <a:r>
              <a:rPr lang="el-GR" dirty="0">
                <a:solidFill>
                  <a:srgbClr val="880000"/>
                </a:solidFill>
                <a:sym typeface="Wingdings" charset="2"/>
              </a:rPr>
              <a:t>α</a:t>
            </a:r>
            <a:endParaRPr lang="en-US" dirty="0">
              <a:solidFill>
                <a:srgbClr val="88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78082" y="1447800"/>
            <a:ext cx="2408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2"/>
                </a:solidFill>
              </a:rPr>
              <a:t>9</a:t>
            </a:r>
            <a:r>
              <a:rPr lang="en-US" dirty="0">
                <a:solidFill>
                  <a:schemeClr val="bg2"/>
                </a:solidFill>
              </a:rPr>
              <a:t>Be + </a:t>
            </a:r>
            <a:r>
              <a:rPr lang="el-GR" dirty="0">
                <a:solidFill>
                  <a:schemeClr val="bg2"/>
                </a:solidFill>
                <a:sym typeface="Wingdings" charset="2"/>
              </a:rPr>
              <a:t>α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  <a:sym typeface="Wingdings" charset="2"/>
              </a:rPr>
              <a:t> </a:t>
            </a:r>
            <a:r>
              <a:rPr lang="en-US" baseline="30000" dirty="0">
                <a:solidFill>
                  <a:schemeClr val="bg2"/>
                </a:solidFill>
                <a:sym typeface="Wingdings" charset="2"/>
              </a:rPr>
              <a:t>12</a:t>
            </a:r>
            <a:r>
              <a:rPr lang="en-US" dirty="0">
                <a:solidFill>
                  <a:schemeClr val="bg2"/>
                </a:solidFill>
                <a:sym typeface="Wingdings" charset="2"/>
              </a:rPr>
              <a:t>C + n + </a:t>
            </a:r>
            <a:r>
              <a:rPr lang="el-GR" dirty="0">
                <a:solidFill>
                  <a:schemeClr val="bg2"/>
                </a:solidFill>
                <a:sym typeface="Wingdings" charset="2"/>
              </a:rPr>
              <a:t>γ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919" y="4181475"/>
            <a:ext cx="51181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ea typeface="ＭＳ Ｐゴシック" pitchFamily="34" charset="-128"/>
              </a:rPr>
              <a:t>GEANT4 Simulation Geometry</a:t>
            </a:r>
          </a:p>
        </p:txBody>
      </p:sp>
      <p:pic>
        <p:nvPicPr>
          <p:cNvPr id="36867" name="Content Placeholder 3" descr="geo.em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98750" y="1143000"/>
            <a:ext cx="6764338" cy="4525963"/>
          </a:xfrm>
        </p:spPr>
      </p:pic>
      <p:sp>
        <p:nvSpPr>
          <p:cNvPr id="36868" name="TextBox 7"/>
          <p:cNvSpPr txBox="1">
            <a:spLocks noChangeArrowheads="1"/>
          </p:cNvSpPr>
          <p:nvPr/>
        </p:nvSpPr>
        <p:spPr bwMode="auto">
          <a:xfrm>
            <a:off x="304800" y="5791200"/>
            <a:ext cx="11452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HepRApp wireframe rendering of simulation geometry.  Innermost shell (white) is paraffin shell, next outer shell (yellow) is lead shell, next outer shell (purple) is sensitive gamma and neutron detector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9932987" cy="1325562"/>
          </a:xfrm>
        </p:spPr>
        <p:txBody>
          <a:bodyPr/>
          <a:lstStyle/>
          <a:p>
            <a:pPr algn="ctr"/>
            <a:r>
              <a:rPr lang="en-US" smtClean="0">
                <a:ea typeface="ＭＳ Ｐゴシック" pitchFamily="34" charset="-128"/>
              </a:rPr>
              <a:t>Neutron Energy Distributions</a:t>
            </a:r>
          </a:p>
        </p:txBody>
      </p:sp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1419225" y="5638800"/>
            <a:ext cx="93233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Pu-Be neutron energy spectrum</a:t>
            </a:r>
          </a:p>
          <a:p>
            <a:r>
              <a:rPr lang="en-US"/>
              <a:t>Source: New Neutron Source Algorithms In the ORIGEN-S Code, http://ornl.gov/sci/scale/papers/RPSD2002_Origen_Sources.pdf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1676400"/>
            <a:ext cx="6791325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8367713" y="1905000"/>
            <a:ext cx="29829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Used monoenergetic 3 MeV neutron source, as per project specifications</a:t>
            </a:r>
          </a:p>
        </p:txBody>
      </p:sp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08013" y="-76200"/>
            <a:ext cx="9932987" cy="1143000"/>
          </a:xfrm>
        </p:spPr>
        <p:txBody>
          <a:bodyPr/>
          <a:lstStyle/>
          <a:p>
            <a:pPr algn="ctr"/>
            <a:r>
              <a:rPr lang="en-US" smtClean="0">
                <a:ea typeface="ＭＳ Ｐゴシック" pitchFamily="34" charset="-128"/>
              </a:rPr>
              <a:t>Results</a:t>
            </a:r>
          </a:p>
        </p:txBody>
      </p:sp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7605713" y="1554163"/>
            <a:ext cx="4038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i="1" dirty="0"/>
              <a:t>Top-down view of experimental setup for 6.700 · 10</a:t>
            </a:r>
            <a:r>
              <a:rPr lang="en-US" i="1" baseline="30000" dirty="0"/>
              <a:t>6 </a:t>
            </a:r>
            <a:r>
              <a:rPr lang="en-US" i="1" baseline="30000" dirty="0" smtClean="0"/>
              <a:t> </a:t>
            </a:r>
            <a:r>
              <a:rPr lang="en-US" baseline="30000" dirty="0" smtClean="0">
                <a:ea typeface="ＭＳ Ｐゴシック" pitchFamily="34" charset="-128"/>
              </a:rPr>
              <a:t>neutrons</a:t>
            </a:r>
            <a:r>
              <a:rPr lang="en-US" dirty="0" smtClean="0">
                <a:ea typeface="ＭＳ Ｐゴシック" pitchFamily="34" charset="-128"/>
              </a:rPr>
              <a:t> / </a:t>
            </a:r>
            <a:r>
              <a:rPr lang="en-US" baseline="-25000" dirty="0" smtClean="0">
                <a:ea typeface="ＭＳ Ｐゴシック" pitchFamily="34" charset="-128"/>
              </a:rPr>
              <a:t>cm^2 * sec </a:t>
            </a:r>
            <a:r>
              <a:rPr lang="en-US" i="1" dirty="0" smtClean="0"/>
              <a:t>, </a:t>
            </a:r>
            <a:r>
              <a:rPr lang="en-US" i="1" dirty="0"/>
              <a:t>with particle </a:t>
            </a:r>
            <a:r>
              <a:rPr lang="en-US" i="1" dirty="0" smtClean="0"/>
              <a:t>tracks for 10,000 neutrons generated.  </a:t>
            </a:r>
            <a:r>
              <a:rPr lang="en-US" i="1" dirty="0"/>
              <a:t>Red lines indicate negatively-charged particle trajectory, green lines indicate neutrally-charged particle trajectory, blue lines indicate positively-charged particle trajectory, yellow dots indicate the actual step points used by Geant4. </a:t>
            </a:r>
          </a:p>
          <a:p>
            <a:pPr>
              <a:buFont typeface="Arial" charset="0"/>
              <a:buChar char="•"/>
            </a:pPr>
            <a:endParaRPr lang="en-US" i="1" dirty="0"/>
          </a:p>
          <a:p>
            <a:pPr>
              <a:buFont typeface="Arial" charset="0"/>
              <a:buChar char="•"/>
            </a:pPr>
            <a:endParaRPr lang="en-US" i="1" dirty="0"/>
          </a:p>
          <a:p>
            <a:pPr>
              <a:buFont typeface="Arial" charset="0"/>
              <a:buChar char="•"/>
            </a:pPr>
            <a:r>
              <a:rPr lang="en-US" dirty="0"/>
              <a:t>Note how vast majority of neutrons and gammas are contained within the paraffin shell, and nearly all within lead shell.</a:t>
            </a:r>
          </a:p>
        </p:txBody>
      </p:sp>
      <p:pic>
        <p:nvPicPr>
          <p:cNvPr id="38916" name="Picture 5" descr="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133475"/>
            <a:ext cx="6954837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ea typeface="ＭＳ Ｐゴシック" pitchFamily="34" charset="-128"/>
              </a:rPr>
              <a:t>Results (cont.)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1216184" y="1371600"/>
          <a:ext cx="9324076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ea typeface="ＭＳ Ｐゴシック" pitchFamily="34" charset="-128"/>
              </a:rPr>
              <a:t>Results (cont.)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22928" y="1447801"/>
          <a:ext cx="8513285" cy="25908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152599"/>
                <a:gridCol w="2152599"/>
                <a:gridCol w="1861269"/>
                <a:gridCol w="2346818"/>
              </a:tblGrid>
              <a:tr h="685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Neutron Flux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(</a:t>
                      </a:r>
                      <a:r>
                        <a:rPr lang="en-US" sz="1100" baseline="30000" dirty="0" smtClean="0">
                          <a:ea typeface="ＭＳ Ｐゴシック" pitchFamily="34" charset="-128"/>
                        </a:rPr>
                        <a:t>neutrons</a:t>
                      </a:r>
                      <a:r>
                        <a:rPr lang="en-US" sz="1100" dirty="0" smtClean="0">
                          <a:ea typeface="ＭＳ Ｐゴシック" pitchFamily="34" charset="-128"/>
                        </a:rPr>
                        <a:t> / </a:t>
                      </a:r>
                      <a:r>
                        <a:rPr lang="en-US" sz="1100" baseline="-25000" dirty="0" smtClean="0">
                          <a:ea typeface="ＭＳ Ｐゴシック" pitchFamily="34" charset="-128"/>
                        </a:rPr>
                        <a:t>cm^2 * sec </a:t>
                      </a:r>
                      <a:r>
                        <a:rPr lang="en-US" sz="1100" dirty="0" smtClean="0"/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Thickness of Paraffin Shell (cm)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Thickness of Lead Shell (cm)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Absorbed dose at 30 cm 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baseline="30000" dirty="0" err="1" smtClean="0"/>
                        <a:t>mrem</a:t>
                      </a:r>
                      <a:r>
                        <a:rPr lang="en-US" sz="1100" dirty="0" smtClean="0"/>
                        <a:t>/</a:t>
                      </a:r>
                      <a:r>
                        <a:rPr lang="en-US" sz="1100" baseline="-25000" dirty="0" smtClean="0"/>
                        <a:t>hr</a:t>
                      </a:r>
                      <a:r>
                        <a:rPr lang="en-US" sz="1100" dirty="0" smtClean="0"/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</a:tr>
              <a:tr h="634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6.700 · 10</a:t>
                      </a:r>
                      <a:r>
                        <a:rPr lang="en-US" sz="1100" baseline="30000"/>
                        <a:t>6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0.00183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</a:tr>
              <a:tr h="634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3.350 · 10</a:t>
                      </a:r>
                      <a:r>
                        <a:rPr lang="en-US" sz="1100" baseline="30000"/>
                        <a:t>6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0.00091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</a:tr>
              <a:tr h="634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1.675 · 10</a:t>
                      </a:r>
                      <a:r>
                        <a:rPr lang="en-US" sz="1100" baseline="30000"/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0.00046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214" marR="91214" marT="0" marB="0"/>
                </a:tc>
              </a:tr>
            </a:tbl>
          </a:graphicData>
        </a:graphic>
      </p:graphicFrame>
      <p:sp>
        <p:nvSpPr>
          <p:cNvPr id="40964" name="Rectangle 7"/>
          <p:cNvSpPr>
            <a:spLocks noChangeArrowheads="1"/>
          </p:cNvSpPr>
          <p:nvPr/>
        </p:nvSpPr>
        <p:spPr bwMode="auto">
          <a:xfrm>
            <a:off x="1012825" y="4419600"/>
            <a:ext cx="100345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dirty="0"/>
              <a:t>At University of Utah TRIGA, Area Radiation Monitors SCRAM reactor for detection of &gt; 10 </a:t>
            </a:r>
            <a:r>
              <a:rPr lang="en-US" sz="1600" baseline="30000" dirty="0" err="1"/>
              <a:t>mrem</a:t>
            </a:r>
            <a:r>
              <a:rPr lang="en-US" sz="1600" dirty="0"/>
              <a:t>/</a:t>
            </a:r>
            <a:r>
              <a:rPr lang="en-US" sz="1600" baseline="-25000" dirty="0"/>
              <a:t>hr</a:t>
            </a:r>
            <a:r>
              <a:rPr lang="en-US" sz="1600" dirty="0"/>
              <a:t> dose rates</a:t>
            </a:r>
          </a:p>
          <a:p>
            <a:pPr lvl="1">
              <a:buFont typeface="Arial" charset="0"/>
              <a:buChar char="•"/>
            </a:pPr>
            <a:r>
              <a:rPr lang="en-US" sz="1600" dirty="0"/>
              <a:t>In this case, samples are suspended at half depth in reactor pool to cool until &lt; 10 </a:t>
            </a:r>
            <a:r>
              <a:rPr lang="en-US" sz="1600" baseline="30000" dirty="0" err="1"/>
              <a:t>mrem</a:t>
            </a:r>
            <a:r>
              <a:rPr lang="en-US" sz="1600" dirty="0"/>
              <a:t>/</a:t>
            </a:r>
            <a:r>
              <a:rPr lang="en-US" sz="1600" baseline="-25000" dirty="0"/>
              <a:t>hr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For 1 </a:t>
            </a:r>
            <a:r>
              <a:rPr lang="en-US" sz="1600" baseline="30000" dirty="0" err="1"/>
              <a:t>mrem</a:t>
            </a:r>
            <a:r>
              <a:rPr lang="en-US" sz="1600" dirty="0"/>
              <a:t>/</a:t>
            </a:r>
            <a:r>
              <a:rPr lang="en-US" sz="1600" baseline="-25000" dirty="0"/>
              <a:t>hr</a:t>
            </a:r>
            <a:r>
              <a:rPr lang="en-US" sz="1600" dirty="0"/>
              <a:t> &lt; dose rates &lt; 10 </a:t>
            </a:r>
            <a:r>
              <a:rPr lang="en-US" sz="1600" baseline="30000" dirty="0" err="1"/>
              <a:t>mrem</a:t>
            </a:r>
            <a:r>
              <a:rPr lang="en-US" sz="1600" dirty="0"/>
              <a:t>/</a:t>
            </a:r>
            <a:r>
              <a:rPr lang="en-US" sz="1600" baseline="-25000" dirty="0"/>
              <a:t>hr</a:t>
            </a:r>
            <a:r>
              <a:rPr lang="en-US" sz="1600" dirty="0"/>
              <a:t> , samples are cooled inside 4”-thick lead box until &lt; 1 </a:t>
            </a:r>
            <a:r>
              <a:rPr lang="en-US" sz="1600" baseline="30000" dirty="0" err="1"/>
              <a:t>mrem</a:t>
            </a:r>
            <a:r>
              <a:rPr lang="en-US" sz="1600" dirty="0"/>
              <a:t>/</a:t>
            </a:r>
            <a:r>
              <a:rPr lang="en-US" sz="1600" baseline="-25000" dirty="0"/>
              <a:t>hr</a:t>
            </a:r>
          </a:p>
          <a:p>
            <a:pPr lvl="1">
              <a:buFont typeface="Arial" charset="0"/>
              <a:buChar char="•"/>
            </a:pPr>
            <a:r>
              <a:rPr lang="en-US" sz="1600" dirty="0"/>
              <a:t>Samples &lt; 1 </a:t>
            </a:r>
            <a:r>
              <a:rPr lang="en-US" sz="1600" baseline="30000" dirty="0" err="1"/>
              <a:t>mrem</a:t>
            </a:r>
            <a:r>
              <a:rPr lang="en-US" sz="1600" dirty="0"/>
              <a:t>/</a:t>
            </a:r>
            <a:r>
              <a:rPr lang="en-US" sz="1600" baseline="-25000" dirty="0"/>
              <a:t>hr</a:t>
            </a:r>
            <a:r>
              <a:rPr lang="en-US" sz="1600" dirty="0"/>
              <a:t> are deemed safe</a:t>
            </a:r>
          </a:p>
        </p:txBody>
      </p:sp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ea typeface="ＭＳ Ｐゴシック" pitchFamily="34" charset="-128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1524000"/>
            <a:ext cx="9932987" cy="5334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Expand the current model to include the fast neutron irradiation facility at Utah TRIGA facility.  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Examine </a:t>
            </a:r>
            <a:r>
              <a:rPr lang="en-US" dirty="0" smtClean="0">
                <a:cs typeface="+mn-cs"/>
              </a:rPr>
              <a:t>and assess assumptions and simplifications made in this first version of the simulation</a:t>
            </a:r>
          </a:p>
          <a:p>
            <a:pPr lvl="1">
              <a:defRPr/>
            </a:pPr>
            <a:r>
              <a:rPr lang="en-US" dirty="0" smtClean="0"/>
              <a:t>Will make simulation as realistic and versatile as possible</a:t>
            </a:r>
          </a:p>
          <a:p>
            <a:pPr lvl="1">
              <a:defRPr/>
            </a:pPr>
            <a:r>
              <a:rPr lang="en-US" dirty="0" smtClean="0"/>
              <a:t>I intend to accomplish this task this summer, and, ideally, get published when finished.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Implement histograms of gamma energies, to deliver energy spectra of gamma energies</a:t>
            </a:r>
          </a:p>
          <a:p>
            <a:pPr lvl="1">
              <a:defRPr/>
            </a:pPr>
            <a:r>
              <a:rPr lang="en-US" dirty="0" smtClean="0"/>
              <a:t>Create nuclear signatures for nuclear </a:t>
            </a:r>
            <a:r>
              <a:rPr lang="en-US" dirty="0" smtClean="0"/>
              <a:t>forensics</a:t>
            </a:r>
          </a:p>
          <a:p>
            <a:pPr>
              <a:defRPr/>
            </a:pPr>
            <a:r>
              <a:rPr lang="en-US" dirty="0" smtClean="0"/>
              <a:t>Benchmark simulation results against experimental results</a:t>
            </a:r>
          </a:p>
          <a:p>
            <a:pPr lvl="1">
              <a:defRPr/>
            </a:pPr>
            <a:r>
              <a:rPr lang="en-US" dirty="0" smtClean="0"/>
              <a:t>Make this application suitable for export, to provide method of benchmarking experiments at irradiation facilities. </a:t>
            </a:r>
          </a:p>
          <a:p>
            <a:pPr lvl="1">
              <a:defRPr/>
            </a:pP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ea typeface="ＭＳ Ｐゴシック" pitchFamily="34" charset="-128"/>
              </a:rPr>
              <a:t>Goals for Project: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8013" y="1600200"/>
            <a:ext cx="9932987" cy="52578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Model UUTR irradiation facilities and neutron sources, using GEANT4 simulation toolkit</a:t>
            </a:r>
          </a:p>
          <a:p>
            <a:r>
              <a:rPr lang="en-US" smtClean="0">
                <a:ea typeface="ＭＳ Ｐゴシック" pitchFamily="34" charset="-128"/>
              </a:rPr>
              <a:t>Calculate dose from irradiated samples at various distances</a:t>
            </a:r>
          </a:p>
          <a:p>
            <a:r>
              <a:rPr lang="en-US" smtClean="0">
                <a:ea typeface="ＭＳ Ｐゴシック" pitchFamily="34" charset="-128"/>
              </a:rPr>
              <a:t>Provide method of benchmarking experiments at irradiation facilities</a:t>
            </a:r>
          </a:p>
          <a:p>
            <a:r>
              <a:rPr lang="en-US" smtClean="0">
                <a:ea typeface="ＭＳ Ｐゴシック" pitchFamily="34" charset="-128"/>
              </a:rPr>
              <a:t>Simulate shielding of neutron source</a:t>
            </a:r>
          </a:p>
          <a:p>
            <a:pPr lvl="2" indent="-382588">
              <a:buFont typeface="Wingdings 2" pitchFamily="18" charset="2"/>
              <a:buChar char=""/>
            </a:pPr>
            <a:r>
              <a:rPr lang="en-US" smtClean="0">
                <a:ea typeface="ＭＳ Ｐゴシック" pitchFamily="34" charset="-128"/>
              </a:rPr>
              <a:t>THEREFORE, create nuclear signatures for nuclear forensics involving UUTR</a:t>
            </a:r>
          </a:p>
        </p:txBody>
      </p:sp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06413" y="274638"/>
            <a:ext cx="10134600" cy="1143000"/>
          </a:xfrm>
        </p:spPr>
        <p:txBody>
          <a:bodyPr/>
          <a:lstStyle/>
          <a:p>
            <a:pPr algn="ctr"/>
            <a:r>
              <a:rPr lang="en-US" smtClean="0">
                <a:ea typeface="ＭＳ Ｐゴシック" pitchFamily="34" charset="-128"/>
              </a:rPr>
              <a:t>GEANT4 (</a:t>
            </a:r>
            <a:r>
              <a:rPr lang="en-US" b="1" smtClean="0">
                <a:ea typeface="ＭＳ Ｐゴシック" pitchFamily="34" charset="-128"/>
              </a:rPr>
              <a:t>GE</a:t>
            </a:r>
            <a:r>
              <a:rPr lang="en-US" smtClean="0">
                <a:ea typeface="ＭＳ Ｐゴシック" pitchFamily="34" charset="-128"/>
              </a:rPr>
              <a:t>ometry</a:t>
            </a:r>
            <a:r>
              <a:rPr lang="en-US" b="1" smtClean="0">
                <a:ea typeface="ＭＳ Ｐゴシック" pitchFamily="34" charset="-128"/>
              </a:rPr>
              <a:t> AN</a:t>
            </a:r>
            <a:r>
              <a:rPr lang="en-US" smtClean="0">
                <a:ea typeface="ＭＳ Ｐゴシック" pitchFamily="34" charset="-128"/>
              </a:rPr>
              <a:t>d</a:t>
            </a:r>
            <a:r>
              <a:rPr lang="en-US" b="1" smtClean="0">
                <a:ea typeface="ＭＳ Ｐゴシック" pitchFamily="34" charset="-128"/>
              </a:rPr>
              <a:t> T</a:t>
            </a:r>
            <a:r>
              <a:rPr lang="en-US" smtClean="0">
                <a:ea typeface="ＭＳ Ｐゴシック" pitchFamily="34" charset="-128"/>
              </a:rPr>
              <a:t>racking)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8013" y="1600200"/>
            <a:ext cx="9932987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“Toolkit for the simulation of the passage of particles through matter” (</a:t>
            </a:r>
            <a:r>
              <a:rPr lang="en-US" sz="2800" smtClean="0">
                <a:ea typeface="ＭＳ Ｐゴシック" pitchFamily="34" charset="-128"/>
                <a:hlinkClick r:id="rId2"/>
              </a:rPr>
              <a:t>http://geant4.cern.ch</a:t>
            </a:r>
            <a:r>
              <a:rPr lang="en-US" sz="2800" smtClean="0">
                <a:ea typeface="ＭＳ Ｐゴシック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Developed at CERN for studying particle interactions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Utilizes Monte Carlo methods for simulations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Freely distributed open source code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Written in C++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All Object-Oriented Programming concepts are utilizable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Application areas include: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High energy physics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Nuclear experiments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Nuclear medicine studies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Particle accelerator studies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Space physics studies</a:t>
            </a:r>
          </a:p>
        </p:txBody>
      </p:sp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9932987" cy="944562"/>
          </a:xfrm>
          <a:effectLst>
            <a:outerShdw dist="38100" dir="5400000" rotWithShape="0">
              <a:srgbClr val="000000">
                <a:alpha val="42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cs typeface="+mj-cs"/>
              </a:rPr>
              <a:t>Neutron Activation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3" y="1219200"/>
            <a:ext cx="9067800" cy="2057400"/>
          </a:xfrm>
          <a:solidFill>
            <a:srgbClr val="880000">
              <a:alpha val="87842"/>
            </a:srgbClr>
          </a:solidFill>
          <a:ln>
            <a:solidFill>
              <a:srgbClr val="595959"/>
            </a:solidFill>
          </a:ln>
          <a:effectLst>
            <a:outerShdw sx="102000" sy="102000" algn="ctr" rotWithShape="0">
              <a:srgbClr val="000000">
                <a:alpha val="42998"/>
              </a:srgbClr>
            </a:outerShdw>
          </a:effectLst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charset="2"/>
              <a:buChar char=""/>
              <a:defRPr/>
            </a:pPr>
            <a:r>
              <a:rPr lang="en-US" sz="2400" smtClean="0">
                <a:cs typeface="+mn-cs"/>
              </a:rPr>
              <a:t>Nondestructive method to find</a:t>
            </a:r>
          </a:p>
          <a:p>
            <a:pPr lvl="1" eaLnBrk="1" hangingPunct="1">
              <a:lnSpc>
                <a:spcPct val="80000"/>
              </a:lnSpc>
              <a:buFont typeface="Wingdings 2" charset="2"/>
              <a:buChar char=""/>
              <a:defRPr/>
            </a:pPr>
            <a:r>
              <a:rPr lang="en-US" sz="2200" smtClean="0"/>
              <a:t>Sample composition and concentrations </a:t>
            </a:r>
          </a:p>
          <a:p>
            <a:pPr eaLnBrk="1" hangingPunct="1">
              <a:lnSpc>
                <a:spcPct val="80000"/>
              </a:lnSpc>
              <a:buFont typeface="Wingdings 2" charset="2"/>
              <a:buChar char=""/>
              <a:defRPr/>
            </a:pPr>
            <a:r>
              <a:rPr lang="en-US" sz="2400" smtClean="0">
                <a:cs typeface="+mn-cs"/>
              </a:rPr>
              <a:t>Sample is exposed to neutrons</a:t>
            </a:r>
          </a:p>
          <a:p>
            <a:pPr lvl="1" eaLnBrk="1" hangingPunct="1">
              <a:lnSpc>
                <a:spcPct val="80000"/>
              </a:lnSpc>
              <a:buFont typeface="Wingdings 2" charset="2"/>
              <a:buChar char=""/>
              <a:defRPr/>
            </a:pPr>
            <a:r>
              <a:rPr lang="en-US" sz="2000" smtClean="0"/>
              <a:t>Becomes activated</a:t>
            </a:r>
          </a:p>
          <a:p>
            <a:pPr lvl="1" eaLnBrk="1" hangingPunct="1">
              <a:lnSpc>
                <a:spcPct val="80000"/>
              </a:lnSpc>
              <a:buFont typeface="Wingdings 2" charset="2"/>
              <a:buChar char=""/>
              <a:defRPr/>
            </a:pPr>
            <a:r>
              <a:rPr lang="en-US" sz="2000" smtClean="0"/>
              <a:t>Isotopes decay to become more stable</a:t>
            </a:r>
          </a:p>
          <a:p>
            <a:pPr lvl="1" eaLnBrk="1" hangingPunct="1">
              <a:lnSpc>
                <a:spcPct val="80000"/>
              </a:lnSpc>
              <a:buFont typeface="Wingdings 2" charset="2"/>
              <a:buChar char=""/>
              <a:defRPr/>
            </a:pPr>
            <a:r>
              <a:rPr lang="en-US" sz="2000" smtClean="0"/>
              <a:t>Decay emission paths used to determine the composition of the sample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4074" y="3581400"/>
            <a:ext cx="1621578" cy="762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1047" y="3581400"/>
            <a:ext cx="1621578" cy="762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Plastic Vial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00715" y="3581400"/>
            <a:ext cx="1621578" cy="762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Sample Mass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27690" y="3581400"/>
            <a:ext cx="1722927" cy="76200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Irradiation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1375" y="5257800"/>
            <a:ext cx="2128322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Nuclide Identification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73743" y="5257800"/>
            <a:ext cx="1824276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Gamma Acquisition &amp; Analysis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02065" y="5257800"/>
            <a:ext cx="1621578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747919" y="5257800"/>
            <a:ext cx="1722927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HPGE Crystal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923643" y="4419600"/>
            <a:ext cx="1621578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HV Power Supply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65400" y="3962400"/>
            <a:ext cx="4048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92638" y="3962400"/>
            <a:ext cx="6080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1488" y="3962400"/>
            <a:ext cx="40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2870200" y="5638800"/>
            <a:ext cx="3032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4997450" y="563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6289676" y="4624387"/>
            <a:ext cx="457200" cy="809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545513" y="4800600"/>
            <a:ext cx="106362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6923088" y="5638800"/>
            <a:ext cx="18240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8950325" y="3962400"/>
            <a:ext cx="1520825" cy="1676400"/>
          </a:xfrm>
          <a:prstGeom prst="bentConnector3">
            <a:avLst>
              <a:gd name="adj1" fmla="val 1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3025" y="1252538"/>
            <a:ext cx="3163888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42999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ea typeface="ＭＳ Ｐゴシック" pitchFamily="34" charset="-128"/>
              </a:rPr>
              <a:t>University of Utah TRIGA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3" y="1371600"/>
            <a:ext cx="77612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42999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576513" y="2438400"/>
            <a:ext cx="6172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10800000" algn="l" rotWithShape="0">
              <a:srgbClr val="808080">
                <a:alpha val="42998"/>
              </a:srgbClr>
            </a:outerShdw>
          </a:effectLst>
        </p:spPr>
        <p:txBody>
          <a:bodyPr lIns="45720" rIns="45720" anchor="ctr"/>
          <a:lstStyle/>
          <a:p>
            <a:pPr algn="ctr"/>
            <a:r>
              <a:rPr lang="en-US" sz="4400">
                <a:solidFill>
                  <a:srgbClr val="F9E98E"/>
                </a:solidFill>
                <a:latin typeface="Franklin Gothic Book" pitchFamily="34" charset="0"/>
              </a:rPr>
              <a:t>GEANT4 –</a:t>
            </a:r>
            <a:r>
              <a:rPr lang="en-US" sz="3200">
                <a:solidFill>
                  <a:srgbClr val="F9E98E"/>
                </a:solidFill>
                <a:latin typeface="Franklin Gothic Book" pitchFamily="34" charset="0"/>
              </a:rPr>
              <a:t> </a:t>
            </a:r>
          </a:p>
          <a:p>
            <a:pPr algn="ctr"/>
            <a:r>
              <a:rPr lang="en-US" sz="3200">
                <a:solidFill>
                  <a:srgbClr val="F9E98E"/>
                </a:solidFill>
                <a:latin typeface="Franklin Gothic Book" pitchFamily="34" charset="0"/>
              </a:rPr>
              <a:t>Modeling of TRIGA Central Irradiation Facility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ea typeface="ＭＳ Ｐゴシック" pitchFamily="34" charset="-128"/>
              </a:rPr>
              <a:t>MCNP5 &amp; GEANT4 Synergism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for TRIGA Central Irradiator Model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1865313"/>
            <a:ext cx="7162801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3" y="5562600"/>
            <a:ext cx="3124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0513" y="5486400"/>
            <a:ext cx="35179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4252913" y="5867400"/>
            <a:ext cx="31242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To calculate flux-per-source-neutron, for scaling results to actual flux values for TRIGA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261519" y="2133600"/>
            <a:ext cx="533400" cy="3048000"/>
          </a:xfrm>
          <a:prstGeom prst="rightArrow">
            <a:avLst/>
          </a:prstGeom>
          <a:effectLst>
            <a:glow rad="63500">
              <a:schemeClr val="accent1">
                <a:alpha val="75000"/>
              </a:schemeClr>
            </a:glow>
          </a:effectLst>
          <a:scene3d>
            <a:camera prst="isometricLeftUp">
              <a:rot lat="2100000" lon="270000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/>
            <a:contourClr>
              <a:schemeClr val="accent3">
                <a:shade val="30000"/>
                <a:satMod val="200000"/>
              </a:schemeClr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300119" y="2667000"/>
            <a:ext cx="449467" cy="2444307"/>
          </a:xfrm>
          <a:prstGeom prst="rightArrow">
            <a:avLst/>
          </a:prstGeom>
          <a:effectLst>
            <a:glow rad="63500">
              <a:schemeClr val="accent1">
                <a:alpha val="75000"/>
              </a:schemeClr>
            </a:glow>
          </a:effectLst>
          <a:scene3d>
            <a:camera prst="isometricLeftUp">
              <a:rot lat="2100000" lon="270000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/>
            <a:contourClr>
              <a:schemeClr val="accent3">
                <a:shade val="30000"/>
                <a:satMod val="200000"/>
              </a:schemeClr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10" descr="ANS_Stydent_AVoyles_1.png"/>
          <p:cNvPicPr>
            <a:picLocks noChangeAspect="1"/>
          </p:cNvPicPr>
          <p:nvPr/>
        </p:nvPicPr>
        <p:blipFill>
          <a:blip r:embed="rId5" cstate="print"/>
          <a:srcRect r="6580"/>
          <a:stretch>
            <a:fillRect/>
          </a:stretch>
        </p:blipFill>
        <p:spPr bwMode="auto">
          <a:xfrm>
            <a:off x="7834313" y="2133600"/>
            <a:ext cx="4327525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42999"/>
              </a:srgbClr>
            </a:outerShdw>
          </a:effectLst>
        </p:spPr>
      </p:pic>
      <p:sp>
        <p:nvSpPr>
          <p:cNvPr id="22538" name="TextBox 9"/>
          <p:cNvSpPr txBox="1">
            <a:spLocks noChangeArrowheads="1"/>
          </p:cNvSpPr>
          <p:nvPr/>
        </p:nvSpPr>
        <p:spPr bwMode="auto">
          <a:xfrm>
            <a:off x="8901113" y="2209800"/>
            <a:ext cx="2219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Air-filled shaft</a:t>
            </a:r>
          </a:p>
        </p:txBody>
      </p:sp>
      <p:sp>
        <p:nvSpPr>
          <p:cNvPr id="22539" name="TextBox 8"/>
          <p:cNvSpPr txBox="1">
            <a:spLocks noChangeArrowheads="1"/>
          </p:cNvSpPr>
          <p:nvPr/>
        </p:nvSpPr>
        <p:spPr bwMode="auto">
          <a:xfrm>
            <a:off x="8520113" y="4038600"/>
            <a:ext cx="13668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World Volume</a:t>
            </a:r>
          </a:p>
        </p:txBody>
      </p:sp>
      <p:sp>
        <p:nvSpPr>
          <p:cNvPr id="22540" name="TextBox 10"/>
          <p:cNvSpPr txBox="1">
            <a:spLocks noChangeArrowheads="1"/>
          </p:cNvSpPr>
          <p:nvPr/>
        </p:nvSpPr>
        <p:spPr bwMode="auto">
          <a:xfrm>
            <a:off x="10406063" y="3276600"/>
            <a:ext cx="1450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Sample cylinder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9932987" cy="1325562"/>
          </a:xfrm>
          <a:effectLst>
            <a:outerShdw dist="38100" dir="5400000" rotWithShape="0">
              <a:srgbClr val="000000">
                <a:alpha val="42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cs typeface="+mj-cs"/>
              </a:rPr>
              <a:t>MCNP5 to GEANT4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Scaling of Flux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00113" y="1981200"/>
            <a:ext cx="9931400" cy="3810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In GEANT4, a homogeneous flux is simulated by selecting massive number of particles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MCNP5 simulation of irradiator used to calculate flux per source particle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Central facility </a:t>
            </a:r>
            <a:r>
              <a:rPr lang="en-US" dirty="0" smtClean="0">
                <a:ea typeface="ＭＳ Ｐゴシック" pitchFamily="34" charset="-128"/>
                <a:sym typeface="Wingdings" charset="2"/>
              </a:rPr>
              <a:t></a:t>
            </a:r>
            <a:r>
              <a:rPr lang="en-US" dirty="0" smtClean="0">
                <a:ea typeface="ＭＳ Ｐゴシック" pitchFamily="34" charset="-128"/>
              </a:rPr>
              <a:t>1.07745 * 10</a:t>
            </a:r>
            <a:r>
              <a:rPr lang="en-US" baseline="30000" dirty="0" smtClean="0">
                <a:ea typeface="ＭＳ Ｐゴシック" pitchFamily="34" charset="-128"/>
              </a:rPr>
              <a:t>-3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baseline="30000" dirty="0" smtClean="0">
                <a:ea typeface="ＭＳ Ｐゴシック" pitchFamily="34" charset="-128"/>
              </a:rPr>
              <a:t>neutrons</a:t>
            </a:r>
            <a:r>
              <a:rPr lang="en-US" dirty="0" smtClean="0">
                <a:ea typeface="ＭＳ Ｐゴシック" pitchFamily="34" charset="-128"/>
              </a:rPr>
              <a:t> / </a:t>
            </a:r>
            <a:r>
              <a:rPr lang="en-US" baseline="-25000" dirty="0" smtClean="0">
                <a:ea typeface="ＭＳ Ｐゴシック" pitchFamily="34" charset="-128"/>
              </a:rPr>
              <a:t>cm^2 * sec </a:t>
            </a:r>
            <a:r>
              <a:rPr lang="en-US" dirty="0" smtClean="0">
                <a:ea typeface="ＭＳ Ｐゴシック" pitchFamily="34" charset="-128"/>
              </a:rPr>
              <a:t>per particle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Dividing known flux for irradiator by flux per particle yields number of particles necessary for GEANT4 modeling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baseline="-250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563" y="1295400"/>
            <a:ext cx="4867275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42999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4937125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42999"/>
              </a:srgbClr>
            </a:outerShdw>
          </a:effectLst>
        </p:spPr>
      </p:pic>
      <p:sp>
        <p:nvSpPr>
          <p:cNvPr id="24580" name="TextBox 8"/>
          <p:cNvSpPr txBox="1">
            <a:spLocks noChangeArrowheads="1"/>
          </p:cNvSpPr>
          <p:nvPr/>
        </p:nvSpPr>
        <p:spPr bwMode="auto">
          <a:xfrm>
            <a:off x="0" y="3733800"/>
            <a:ext cx="3652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Side view, 1000 neutrons </a:t>
            </a:r>
          </a:p>
        </p:txBody>
      </p:sp>
      <p:sp>
        <p:nvSpPr>
          <p:cNvPr id="24581" name="Title 1"/>
          <p:cNvSpPr>
            <a:spLocks noGrp="1"/>
          </p:cNvSpPr>
          <p:nvPr>
            <p:ph type="title"/>
          </p:nvPr>
        </p:nvSpPr>
        <p:spPr>
          <a:xfrm>
            <a:off x="290513" y="228600"/>
            <a:ext cx="9931400" cy="1143000"/>
          </a:xfrm>
        </p:spPr>
        <p:txBody>
          <a:bodyPr/>
          <a:lstStyle/>
          <a:p>
            <a:pPr algn="ctr" eaLnBrk="1" hangingPunct="1"/>
            <a:r>
              <a:rPr lang="en-US" smtClean="0">
                <a:ea typeface="ＭＳ Ｐゴシック" pitchFamily="34" charset="-128"/>
              </a:rPr>
              <a:t>TRIGA Central Irradiator GENAT4 Model</a:t>
            </a:r>
          </a:p>
        </p:txBody>
      </p:sp>
      <p:sp>
        <p:nvSpPr>
          <p:cNvPr id="24582" name="TextBox 8"/>
          <p:cNvSpPr txBox="1">
            <a:spLocks noChangeArrowheads="1"/>
          </p:cNvSpPr>
          <p:nvPr/>
        </p:nvSpPr>
        <p:spPr bwMode="auto">
          <a:xfrm>
            <a:off x="7758113" y="1295400"/>
            <a:ext cx="3651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Top view, 1000 neutrons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8513" y="3895725"/>
            <a:ext cx="54864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42999"/>
              </a:srgbClr>
            </a:outerShdw>
          </a:effectLst>
        </p:spPr>
      </p:pic>
      <p:sp>
        <p:nvSpPr>
          <p:cNvPr id="24584" name="TextBox 8"/>
          <p:cNvSpPr txBox="1">
            <a:spLocks noChangeArrowheads="1"/>
          </p:cNvSpPr>
          <p:nvPr/>
        </p:nvSpPr>
        <p:spPr bwMode="auto">
          <a:xfrm>
            <a:off x="3719513" y="6324600"/>
            <a:ext cx="411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Isometric view, 1000 neutrons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Custom 1">
      <a:dk1>
        <a:srgbClr val="B50000"/>
      </a:dk1>
      <a:lt1>
        <a:srgbClr val="FCF4C6"/>
      </a:lt1>
      <a:dk2>
        <a:srgbClr val="730000"/>
      </a:dk2>
      <a:lt2>
        <a:srgbClr val="B5000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6C0000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B50000"/>
    </a:dk1>
    <a:lt1>
      <a:srgbClr val="FCF4C6"/>
    </a:lt1>
    <a:dk2>
      <a:srgbClr val="730000"/>
    </a:dk2>
    <a:lt2>
      <a:srgbClr val="B5000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6C0000"/>
    </a:accent6>
    <a:hlink>
      <a:srgbClr val="00C8C3"/>
    </a:hlink>
    <a:folHlink>
      <a:srgbClr val="A116E0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HGｺﾞｼｯｸM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5439</TotalTime>
  <Words>1092</Words>
  <Application>Microsoft Office PowerPoint</Application>
  <PresentationFormat>Custom</PresentationFormat>
  <Paragraphs>154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Franklin Gothic Book</vt:lpstr>
      <vt:lpstr>ＭＳ Ｐゴシック</vt:lpstr>
      <vt:lpstr>Wingdings 2</vt:lpstr>
      <vt:lpstr>Calibri</vt:lpstr>
      <vt:lpstr>Wingdings</vt:lpstr>
      <vt:lpstr>Technic</vt:lpstr>
      <vt:lpstr>GEANT4 Simulation of Irradiation Facilities and Neutron Sources at  University of Utah TRIGA  for Nuclear Forensics and Detection</vt:lpstr>
      <vt:lpstr>Slide 2</vt:lpstr>
      <vt:lpstr>Goals for Project:</vt:lpstr>
      <vt:lpstr>GEANT4 (GEometry ANd Tracking)</vt:lpstr>
      <vt:lpstr>Neutron Activation Analysis</vt:lpstr>
      <vt:lpstr>University of Utah TRIGA</vt:lpstr>
      <vt:lpstr>MCNP5 &amp; GEANT4 Synergism for TRIGA Central Irradiator Model</vt:lpstr>
      <vt:lpstr>MCNP5 to GEANT4 Scaling of Flux</vt:lpstr>
      <vt:lpstr>TRIGA Central Irradiator GENAT4 Model</vt:lpstr>
      <vt:lpstr>University of Utah TRIGA</vt:lpstr>
      <vt:lpstr>TRIGA Thermal Irradiator Facility - GEANT4 Model</vt:lpstr>
      <vt:lpstr>TRIGA Thermal Irradiator Facility - GEANT4 Model Particle Tracks</vt:lpstr>
      <vt:lpstr>Neutron Energy Distributions in GEANT4 Models for CI and TI in TRIGA</vt:lpstr>
      <vt:lpstr>GEANT4 Detectors: Scoring / Dose Deposition</vt:lpstr>
      <vt:lpstr>Slide 15</vt:lpstr>
      <vt:lpstr>Slide 16</vt:lpstr>
      <vt:lpstr>Slide 17</vt:lpstr>
      <vt:lpstr>Example Dose Results</vt:lpstr>
      <vt:lpstr>University of Utah TRIGA</vt:lpstr>
      <vt:lpstr>Pu-Be Source</vt:lpstr>
      <vt:lpstr>GEANT4 Simulation Geometry</vt:lpstr>
      <vt:lpstr>Neutron Energy Distributions</vt:lpstr>
      <vt:lpstr>Results</vt:lpstr>
      <vt:lpstr>Results (cont.)</vt:lpstr>
      <vt:lpstr>Results (cont.)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Jevremovic  group meeting</dc:title>
  <dc:creator>Andrew Steven Voyles</dc:creator>
  <cp:lastModifiedBy>Andrew Steven Voyles</cp:lastModifiedBy>
  <cp:revision>357</cp:revision>
  <dcterms:created xsi:type="dcterms:W3CDTF">2011-04-14T03:39:55Z</dcterms:created>
  <dcterms:modified xsi:type="dcterms:W3CDTF">2011-05-02T19:40:41Z</dcterms:modified>
</cp:coreProperties>
</file>