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5"/>
  </p:notesMasterIdLst>
  <p:sldIdLst>
    <p:sldId id="263" r:id="rId2"/>
    <p:sldId id="272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/>
    <p:restoredTop sz="94737"/>
  </p:normalViewPr>
  <p:slideViewPr>
    <p:cSldViewPr snapToGrid="0" snapToObjects="1">
      <p:cViewPr varScale="1">
        <p:scale>
          <a:sx n="113" d="100"/>
          <a:sy n="113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8990B-D7CF-4742-8A8C-535D7DDD8491}" type="datetimeFigureOut">
              <a:rPr lang="en-US" smtClean="0"/>
              <a:t>10/25/2017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F3E9A-F44B-AC44-9952-1F8A59D087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73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497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05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6D1340-72FA-4B41-A296-E259B734C1FD}" type="datetimeFigureOut">
              <a:rPr lang="en-US">
                <a:solidFill>
                  <a:prstClr val="black"/>
                </a:solidFill>
                <a:latin typeface="Arial"/>
              </a:rPr>
              <a:pPr/>
              <a:t>10/25/2017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D2BE8F7-73E8-0744-9E1F-18725D97F223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79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95675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E09E19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2D637F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20108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 of fu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"/>
            <a:ext cx="9144000" cy="855764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16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9144000" cy="855765"/>
          </a:xfrm>
        </p:spPr>
        <p:txBody>
          <a:bodyPr anchor="ctr"/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447712" y="64611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Nuclear Science</a:t>
            </a:r>
          </a:p>
        </p:txBody>
      </p:sp>
    </p:spTree>
    <p:extLst>
      <p:ext uri="{BB962C8B-B14F-4D97-AF65-F5344CB8AC3E}">
        <p14:creationId xmlns:p14="http://schemas.microsoft.com/office/powerpoint/2010/main" val="169130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447712" y="64611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Nuclear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"/>
            <a:ext cx="9144000" cy="855764"/>
          </a:xfrm>
          <a:prstGeom prst="rect">
            <a:avLst/>
          </a:prstGeom>
          <a:solidFill>
            <a:srgbClr val="1F497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6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b="1" kern="0" dirty="0">
                <a:solidFill>
                  <a:prstClr val="white"/>
                </a:solidFill>
                <a:latin typeface="Franklin Gothic Medium"/>
                <a:cs typeface="Franklin Gothic Medium"/>
              </a:rPr>
              <a:t>Click to edit Master title style</a:t>
            </a:r>
            <a:endParaRPr lang="en-US" sz="2400" dirty="0">
              <a:solidFill>
                <a:prstClr val="white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4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497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447712" y="6461126"/>
            <a:ext cx="62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Nucl</a:t>
            </a:r>
          </a:p>
        </p:txBody>
      </p:sp>
    </p:spTree>
    <p:extLst>
      <p:ext uri="{BB962C8B-B14F-4D97-AF65-F5344CB8AC3E}">
        <p14:creationId xmlns:p14="http://schemas.microsoft.com/office/powerpoint/2010/main" val="391406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"/>
            <a:ext cx="9144000" cy="855764"/>
            <a:chOff x="0" y="0"/>
            <a:chExt cx="9144000" cy="855764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0"/>
              <a:ext cx="9144000" cy="855764"/>
            </a:xfrm>
            <a:prstGeom prst="rect">
              <a:avLst/>
            </a:prstGeom>
            <a:solidFill>
              <a:srgbClr val="1F497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1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Pentagon 6"/>
            <p:cNvSpPr/>
            <p:nvPr/>
          </p:nvSpPr>
          <p:spPr bwMode="auto">
            <a:xfrm>
              <a:off x="70896" y="0"/>
              <a:ext cx="2329508" cy="855764"/>
            </a:xfrm>
            <a:prstGeom prst="homePlat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1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Pentagon 7"/>
            <p:cNvSpPr/>
            <p:nvPr/>
          </p:nvSpPr>
          <p:spPr bwMode="auto">
            <a:xfrm>
              <a:off x="0" y="0"/>
              <a:ext cx="2329508" cy="855764"/>
            </a:xfrm>
            <a:prstGeom prst="homePlat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1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4590" y="1"/>
            <a:ext cx="6839410" cy="855764"/>
          </a:xfrm>
        </p:spPr>
        <p:txBody>
          <a:bodyPr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29534"/>
            <a:ext cx="1910632" cy="621088"/>
          </a:xfrm>
          <a:prstGeom prst="rect">
            <a:avLst/>
          </a:prstGeom>
        </p:spPr>
        <p:txBody>
          <a:bodyPr wrap="square" lIns="91411" tIns="45706" rIns="91411" bIns="45706" anchor="ctr">
            <a:spAutoFit/>
          </a:bodyPr>
          <a:lstStyle/>
          <a:p>
            <a:pPr algn="r" defTabSz="457059">
              <a:lnSpc>
                <a:spcPts val="2020"/>
              </a:lnSpc>
            </a:pPr>
            <a:r>
              <a:rPr lang="en-US" sz="2100" dirty="0">
                <a:solidFill>
                  <a:prstClr val="white"/>
                </a:solidFill>
                <a:latin typeface="Franklin Gothic Book"/>
                <a:cs typeface="Franklin Gothic Book"/>
              </a:rPr>
              <a:t>plan for lab of the future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447712" y="6461126"/>
            <a:ext cx="62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Nucl</a:t>
            </a:r>
          </a:p>
        </p:txBody>
      </p:sp>
    </p:spTree>
    <p:extLst>
      <p:ext uri="{BB962C8B-B14F-4D97-AF65-F5344CB8AC3E}">
        <p14:creationId xmlns:p14="http://schemas.microsoft.com/office/powerpoint/2010/main" val="123784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lights and up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"/>
            <a:ext cx="9144000" cy="855764"/>
            <a:chOff x="0" y="0"/>
            <a:chExt cx="9144000" cy="855764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0"/>
              <a:ext cx="9144000" cy="855764"/>
            </a:xfrm>
            <a:prstGeom prst="rect">
              <a:avLst/>
            </a:prstGeom>
            <a:solidFill>
              <a:srgbClr val="1F497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1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Pentagon 6"/>
            <p:cNvSpPr/>
            <p:nvPr/>
          </p:nvSpPr>
          <p:spPr bwMode="auto">
            <a:xfrm>
              <a:off x="70896" y="0"/>
              <a:ext cx="2329508" cy="855764"/>
            </a:xfrm>
            <a:prstGeom prst="homePlat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1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Pentagon 7"/>
            <p:cNvSpPr/>
            <p:nvPr/>
          </p:nvSpPr>
          <p:spPr bwMode="auto">
            <a:xfrm>
              <a:off x="0" y="0"/>
              <a:ext cx="2329508" cy="855764"/>
            </a:xfrm>
            <a:prstGeom prst="homePlat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1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4590" y="1"/>
            <a:ext cx="6839410" cy="855764"/>
          </a:xfrm>
        </p:spPr>
        <p:txBody>
          <a:bodyPr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129534"/>
            <a:ext cx="1910632" cy="621088"/>
          </a:xfrm>
          <a:prstGeom prst="rect">
            <a:avLst/>
          </a:prstGeom>
        </p:spPr>
        <p:txBody>
          <a:bodyPr wrap="square" lIns="91411" tIns="45706" rIns="91411" bIns="45706" anchor="ctr">
            <a:spAutoFit/>
          </a:bodyPr>
          <a:lstStyle/>
          <a:p>
            <a:pPr algn="r" defTabSz="457059">
              <a:lnSpc>
                <a:spcPts val="2020"/>
              </a:lnSpc>
            </a:pPr>
            <a:r>
              <a:rPr lang="en-US" sz="2100" dirty="0">
                <a:solidFill>
                  <a:prstClr val="white"/>
                </a:solidFill>
                <a:latin typeface="Franklin Gothic Book"/>
                <a:cs typeface="Franklin Gothic Book"/>
              </a:rPr>
              <a:t>Highlights &amp; Updates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447712" y="64611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Nuclear</a:t>
            </a:r>
          </a:p>
        </p:txBody>
      </p:sp>
    </p:spTree>
    <p:extLst>
      <p:ext uri="{BB962C8B-B14F-4D97-AF65-F5344CB8AC3E}">
        <p14:creationId xmlns:p14="http://schemas.microsoft.com/office/powerpoint/2010/main" val="79280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end S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1"/>
            <a:ext cx="9144000" cy="855764"/>
            <a:chOff x="0" y="0"/>
            <a:chExt cx="9144000" cy="855764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0"/>
              <a:ext cx="9144000" cy="85576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" name="Pentagon 6"/>
            <p:cNvSpPr/>
            <p:nvPr/>
          </p:nvSpPr>
          <p:spPr bwMode="auto">
            <a:xfrm>
              <a:off x="70896" y="0"/>
              <a:ext cx="2329508" cy="855764"/>
            </a:xfrm>
            <a:prstGeom prst="homePlat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Pentagon 7"/>
            <p:cNvSpPr/>
            <p:nvPr/>
          </p:nvSpPr>
          <p:spPr bwMode="auto">
            <a:xfrm>
              <a:off x="0" y="0"/>
              <a:ext cx="2329508" cy="855764"/>
            </a:xfrm>
            <a:prstGeom prst="homePlate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16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prstClr val="black"/>
                </a:solidFill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4590" y="1"/>
            <a:ext cx="6839410" cy="855764"/>
          </a:xfrm>
        </p:spPr>
        <p:txBody>
          <a:bodyPr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910632" cy="880156"/>
          </a:xfrm>
          <a:prstGeom prst="rect">
            <a:avLst/>
          </a:prstGeom>
        </p:spPr>
        <p:txBody>
          <a:bodyPr wrap="square" lIns="91416" tIns="45709" rIns="91416" bIns="45709" anchor="ctr">
            <a:spAutoFit/>
          </a:bodyPr>
          <a:lstStyle/>
          <a:p>
            <a:pPr algn="r">
              <a:lnSpc>
                <a:spcPts val="2020"/>
              </a:lnSpc>
            </a:pPr>
            <a:r>
              <a:rPr lang="en-US" sz="2100" dirty="0">
                <a:solidFill>
                  <a:prstClr val="white"/>
                </a:solidFill>
                <a:latin typeface="Franklin Gothic Book"/>
                <a:cs typeface="Franklin Gothic Book"/>
              </a:rPr>
              <a:t>grand challenge science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4447712" y="64611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Nuclear</a:t>
            </a:r>
          </a:p>
        </p:txBody>
      </p:sp>
    </p:spTree>
    <p:extLst>
      <p:ext uri="{BB962C8B-B14F-4D97-AF65-F5344CB8AC3E}">
        <p14:creationId xmlns:p14="http://schemas.microsoft.com/office/powerpoint/2010/main" val="46457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93800"/>
            <a:ext cx="7759700" cy="513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3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925" y="3886200"/>
            <a:ext cx="7286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54500" y="6451248"/>
            <a:ext cx="575246" cy="406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4A2-B007-D544-9826-E1465B5AB51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85911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5" y="2"/>
            <a:ext cx="9143999" cy="836613"/>
          </a:xfrm>
          <a:prstGeom prst="rect">
            <a:avLst/>
          </a:prstGeom>
          <a:solidFill>
            <a:srgbClr val="1F497D"/>
          </a:solidFill>
          <a:ln w="9525">
            <a:noFill/>
            <a:miter lim="800000"/>
            <a:headEnd/>
            <a:tailEnd/>
          </a:ln>
        </p:spPr>
        <p:txBody>
          <a:bodyPr vert="horz" wrap="square" lIns="91416" tIns="45709" rIns="91416" bIns="457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4386263" y="6581776"/>
            <a:ext cx="377016" cy="27699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62B45342-D41F-3246-BC88-9305F376649F}" type="slidenum">
              <a:rPr lang="en-US" sz="1200" smtClean="0">
                <a:solidFill>
                  <a:srgbClr val="FFFFFF"/>
                </a:solidFill>
              </a:rPr>
              <a:pPr defTabSz="457082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45709" rIns="91416" bIns="45709" anchor="ctr"/>
          <a:lstStyle/>
          <a:p>
            <a:pPr algn="ctr" defTabSz="4570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 defTabSz="45708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67" t="8601" r="7967" b="18398"/>
          <a:stretch>
            <a:fillRect/>
          </a:stretch>
        </p:blipFill>
        <p:spPr bwMode="auto">
          <a:xfrm>
            <a:off x="69852" y="6430441"/>
            <a:ext cx="534304" cy="39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7886"/>
          <a:stretch>
            <a:fillRect/>
          </a:stretch>
        </p:blipFill>
        <p:spPr bwMode="auto">
          <a:xfrm>
            <a:off x="922338" y="6426646"/>
            <a:ext cx="16002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2571750" y="6448430"/>
            <a:ext cx="0" cy="366713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595563" y="6389689"/>
            <a:ext cx="781050" cy="460375"/>
          </a:xfrm>
          <a:prstGeom prst="rect">
            <a:avLst/>
          </a:prstGeom>
          <a:noFill/>
          <a:ln>
            <a:noFill/>
          </a:ln>
          <a:extLst/>
        </p:spPr>
        <p:txBody>
          <a:bodyPr lIns="91416" tIns="45709" rIns="91416" bIns="4570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082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Office of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Science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4447712" y="646112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Franklin Gothic Book" panose="020B0503020102020204" pitchFamily="34" charset="0"/>
              </a:rPr>
              <a:t>Nuclear Science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92055" y="6406055"/>
            <a:ext cx="451945" cy="4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Franklin Gothic Medium"/>
          <a:ea typeface="+mj-ea"/>
          <a:cs typeface="Franklin Gothic Medium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  <a:ea typeface="ＭＳ Ｐゴシック" charset="-128"/>
          <a:cs typeface="ＭＳ Ｐゴシック" charset="-128"/>
        </a:defRPr>
      </a:lvl5pPr>
      <a:lvl6pPr marL="45708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6pPr>
      <a:lvl7pPr marL="914165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7pPr>
      <a:lvl8pPr marL="1371250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8pPr>
      <a:lvl9pPr marL="1828332" algn="l" rtl="0" fontAlgn="base">
        <a:spcBef>
          <a:spcPct val="0"/>
        </a:spcBef>
        <a:spcAft>
          <a:spcPct val="0"/>
        </a:spcAft>
        <a:defRPr sz="3200" b="1">
          <a:solidFill>
            <a:srgbClr val="2C5993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813" indent="-342813" algn="l" rtl="0" eaLnBrk="0" fontAlgn="base" hangingPunct="0">
        <a:spcBef>
          <a:spcPts val="900"/>
        </a:spcBef>
        <a:spcAft>
          <a:spcPct val="0"/>
        </a:spcAft>
        <a:defRPr sz="2400">
          <a:solidFill>
            <a:srgbClr val="003366"/>
          </a:solidFill>
          <a:latin typeface="+mn-lt"/>
          <a:ea typeface="+mn-ea"/>
          <a:cs typeface="+mn-cs"/>
        </a:defRPr>
      </a:lvl1pPr>
      <a:lvl2pPr marL="288850" indent="-226954" algn="l" rtl="0" eaLnBrk="0" fontAlgn="base" hangingPunct="0">
        <a:spcBef>
          <a:spcPts val="500"/>
        </a:spcBef>
        <a:spcAft>
          <a:spcPct val="0"/>
        </a:spcAft>
        <a:buSzPct val="85000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2pPr>
      <a:lvl3pPr marL="572941" indent="-117445" algn="l" rtl="0" eaLnBrk="0" fontAlgn="base" hangingPunct="0">
        <a:spcBef>
          <a:spcPts val="4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3pPr>
      <a:lvl4pPr marL="909404" indent="-226954" algn="l" rtl="0" eaLnBrk="0" fontAlgn="base" hangingPunct="0">
        <a:spcBef>
          <a:spcPct val="20000"/>
        </a:spcBef>
        <a:spcAft>
          <a:spcPct val="0"/>
        </a:spcAft>
        <a:buSzPct val="75000"/>
        <a:buFont typeface="Lucida Grande"/>
        <a:buChar char="–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4pPr>
      <a:lvl5pPr marL="1145880" indent="-236478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3366"/>
          </a:solidFill>
          <a:latin typeface="+mn-lt"/>
          <a:ea typeface="+mn-ea"/>
          <a:cs typeface="ＭＳ Ｐゴシック"/>
        </a:defRPr>
      </a:lvl5pPr>
      <a:lvl6pPr marL="2513959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6pPr>
      <a:lvl7pPr marL="2971040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7pPr>
      <a:lvl8pPr marL="3428124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8pPr>
      <a:lvl9pPr marL="3885205" indent="-228541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2C599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0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5" algn="l" defTabSz="4570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9A9FC2-C94D-4F5E-860F-3A834CAA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1" y="2703591"/>
            <a:ext cx="4477923" cy="3360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USNDP is addressing the need for moderate-energy proton dosimetry standards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84" y="888948"/>
            <a:ext cx="87488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nat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Nb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p,x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90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Mo is a desirable dosimetry standard for &gt; 40 MeV protons.</a:t>
            </a:r>
            <a:endParaRPr lang="en-US" baseline="30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Only 1 measurement exists, with 3 points for 40 MeV &lt;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&lt; 100 MeV*.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We measured the cross section for 40 MeV &lt;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&lt; 90 MeV at LANSCE-IPF, and have extracted 31 additional cross sections in the process: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207" y="2117210"/>
            <a:ext cx="8744659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aseline="30000" dirty="0" err="1">
                <a:latin typeface="Helvetica" charset="0"/>
                <a:ea typeface="Helvetica" charset="0"/>
                <a:cs typeface="Helvetica" charset="0"/>
              </a:rPr>
              <a:t>nat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Nb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p,x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): 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82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Rb,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83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Sr,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85m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Y,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85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Y,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86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Y,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86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Zr,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87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Zr,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87m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Y,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87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Y,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88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Y,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88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Zr,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89m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Nb,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89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Nb,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89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Zr,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90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Mo,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90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Nb,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91m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Nb,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92m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Nb,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93m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Mo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aseline="30000" dirty="0" err="1">
                <a:latin typeface="Helvetica" charset="0"/>
                <a:ea typeface="Helvetica" charset="0"/>
                <a:cs typeface="Helvetica" charset="0"/>
              </a:rPr>
              <a:t>nat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Cu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400" dirty="0" err="1">
                <a:latin typeface="Helvetica" charset="0"/>
                <a:ea typeface="Helvetica" charset="0"/>
                <a:cs typeface="Helvetica" charset="0"/>
              </a:rPr>
              <a:t>p,x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): 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51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Cr,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52g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Mn,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54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Mn,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55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56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56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Ni,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57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57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Ni,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58m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58g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59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Fe,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60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Co,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61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Cu,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62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Zn,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64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Cu,</a:t>
            </a:r>
            <a:r>
              <a:rPr lang="en-US" sz="1400" baseline="30000" dirty="0">
                <a:latin typeface="Helvetica" charset="0"/>
                <a:ea typeface="Helvetica" charset="0"/>
                <a:cs typeface="Helvetica" charset="0"/>
              </a:rPr>
              <a:t>65</a:t>
            </a:r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Zn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0332" y="5999367"/>
            <a:ext cx="6053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* Measurement and simulation of the cross sections for nuclide production in </a:t>
            </a:r>
            <a:r>
              <a:rPr lang="en-US" sz="1200" baseline="300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93</a:t>
            </a:r>
            <a:r>
              <a:rPr lang="en-US" sz="12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Nb and </a:t>
            </a:r>
            <a:r>
              <a:rPr lang="en-US" sz="1200" baseline="30000" dirty="0" err="1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nat</a:t>
            </a:r>
            <a:r>
              <a:rPr lang="en-US" sz="1200" dirty="0" err="1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Ni</a:t>
            </a:r>
            <a:r>
              <a:rPr lang="en-US" sz="12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targets irradiated with 0.04- to 2.6-GeV protons </a:t>
            </a:r>
            <a:r>
              <a:rPr lang="fr-FR" sz="12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 » </a:t>
            </a:r>
            <a:r>
              <a:rPr lang="fr-FR" sz="1200" dirty="0" err="1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Yu.E.Titarenko</a:t>
            </a:r>
            <a:r>
              <a:rPr lang="fr-FR" sz="12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(2011)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94F342-A094-4FDD-86DB-0A100AA6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45" y="2668363"/>
            <a:ext cx="4488145" cy="33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9A9FC2-C94D-4F5E-860F-3A834CAA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05" y="1978760"/>
            <a:ext cx="3688777" cy="27679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94F342-A094-4FDD-86DB-0A100AA6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095" y="4079516"/>
            <a:ext cx="2779747" cy="2085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USNDP is addressing the need for moderate-energy proton dosimetry standards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84" y="888948"/>
            <a:ext cx="874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aseline="30000" dirty="0" err="1">
                <a:latin typeface="Helvetica" charset="0"/>
                <a:ea typeface="Helvetica" charset="0"/>
                <a:cs typeface="Helvetica" charset="0"/>
              </a:rPr>
              <a:t>nat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Nb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>
                <a:latin typeface="Helvetica" charset="0"/>
                <a:ea typeface="Helvetica" charset="0"/>
                <a:cs typeface="Helvetica" charset="0"/>
              </a:rPr>
              <a:t>p,x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)</a:t>
            </a:r>
            <a:r>
              <a:rPr lang="en-US" baseline="30000" dirty="0">
                <a:latin typeface="Helvetica" charset="0"/>
                <a:ea typeface="Helvetica" charset="0"/>
                <a:cs typeface="Helvetica" charset="0"/>
              </a:rPr>
              <a:t>90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Mo is a desirable dosimetry standard for &gt; 40 MeV protons.</a:t>
            </a:r>
            <a:endParaRPr lang="en-US" baseline="300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Only 1 measurement exists, with 3 points for 40 MeV &lt;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&lt; 100 MeV*.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We measured the cross section for 40 MeV &lt; 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E</a:t>
            </a:r>
            <a:r>
              <a:rPr lang="en-US" i="1" baseline="-25000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&lt; 90 MeV at LANSCE-IPF, and have extracted 31 additional cross sections in the process:</a:t>
            </a:r>
          </a:p>
        </p:txBody>
      </p:sp>
      <p:sp>
        <p:nvSpPr>
          <p:cNvPr id="5" name="Rectangle 4"/>
          <p:cNvSpPr/>
          <p:nvPr/>
        </p:nvSpPr>
        <p:spPr>
          <a:xfrm>
            <a:off x="4131733" y="5990436"/>
            <a:ext cx="50481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5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* Measurement and simulation of the cross sections for nuclide production in </a:t>
            </a:r>
            <a:r>
              <a:rPr lang="en-US" sz="1050" baseline="3000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93</a:t>
            </a:r>
            <a:r>
              <a:rPr lang="en-US" sz="105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Nb and </a:t>
            </a:r>
            <a:r>
              <a:rPr lang="en-US" sz="1050" baseline="30000" dirty="0" err="1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nat</a:t>
            </a:r>
            <a:r>
              <a:rPr lang="en-US" sz="1050" dirty="0" err="1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Ni</a:t>
            </a:r>
            <a:r>
              <a:rPr lang="en-US" sz="105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targets irradiated with 0.04- to 2.6-GeV protons </a:t>
            </a:r>
            <a:r>
              <a:rPr lang="fr-FR" sz="105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 » </a:t>
            </a:r>
            <a:r>
              <a:rPr lang="fr-FR" sz="1050" dirty="0" err="1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Yu.E.Titarenko</a:t>
            </a:r>
            <a:r>
              <a:rPr lang="fr-FR" sz="1050" dirty="0">
                <a:solidFill>
                  <a:prstClr val="black"/>
                </a:solidFill>
                <a:latin typeface="Helvetica" charset="0"/>
                <a:ea typeface="Helvetica" charset="0"/>
                <a:cs typeface="Helvetica" charset="0"/>
              </a:rPr>
              <a:t> (2011)</a:t>
            </a:r>
            <a:endParaRPr lang="en-US" sz="1050" dirty="0">
              <a:latin typeface="Helvetica" charset="0"/>
              <a:ea typeface="Helvetica" charset="0"/>
              <a:cs typeface="Helvetica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32F42A-5632-460A-AA14-19DB2825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20408"/>
              </p:ext>
            </p:extLst>
          </p:nvPr>
        </p:nvGraphicFramePr>
        <p:xfrm>
          <a:off x="102871" y="2019842"/>
          <a:ext cx="3817198" cy="241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62">
                  <a:extLst>
                    <a:ext uri="{9D8B030D-6E8A-4147-A177-3AD203B41FA5}">
                      <a16:colId xmlns:a16="http://schemas.microsoft.com/office/drawing/2014/main" val="15475237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1283330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21523381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112824385"/>
                    </a:ext>
                  </a:extLst>
                </a:gridCol>
                <a:gridCol w="414866">
                  <a:extLst>
                    <a:ext uri="{9D8B030D-6E8A-4147-A177-3AD203B41FA5}">
                      <a16:colId xmlns:a16="http://schemas.microsoft.com/office/drawing/2014/main" val="3658254916"/>
                    </a:ext>
                  </a:extLst>
                </a:gridCol>
                <a:gridCol w="474134">
                  <a:extLst>
                    <a:ext uri="{9D8B030D-6E8A-4147-A177-3AD203B41FA5}">
                      <a16:colId xmlns:a16="http://schemas.microsoft.com/office/drawing/2014/main" val="865742889"/>
                    </a:ext>
                  </a:extLst>
                </a:gridCol>
                <a:gridCol w="499533">
                  <a:extLst>
                    <a:ext uri="{9D8B030D-6E8A-4147-A177-3AD203B41FA5}">
                      <a16:colId xmlns:a16="http://schemas.microsoft.com/office/drawing/2014/main" val="487223808"/>
                    </a:ext>
                  </a:extLst>
                </a:gridCol>
                <a:gridCol w="397136">
                  <a:extLst>
                    <a:ext uri="{9D8B030D-6E8A-4147-A177-3AD203B41FA5}">
                      <a16:colId xmlns:a16="http://schemas.microsoft.com/office/drawing/2014/main" val="53905698"/>
                    </a:ext>
                  </a:extLst>
                </a:gridCol>
                <a:gridCol w="424133">
                  <a:extLst>
                    <a:ext uri="{9D8B030D-6E8A-4147-A177-3AD203B41FA5}">
                      <a16:colId xmlns:a16="http://schemas.microsoft.com/office/drawing/2014/main" val="1479509528"/>
                    </a:ext>
                  </a:extLst>
                </a:gridCol>
              </a:tblGrid>
              <a:tr h="441656">
                <a:tc>
                  <a:txBody>
                    <a:bodyPr/>
                    <a:lstStyle/>
                    <a:p>
                      <a:pPr algn="ctr"/>
                      <a:r>
                        <a:rPr lang="el-GR" sz="1050" b="0" dirty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l-GR" sz="1050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Mo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tx1"/>
                          </a:solidFill>
                        </a:rPr>
                        <a:t>93m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Mo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0">
                          <a:srgbClr val="FFC000"/>
                        </a:gs>
                        <a:gs pos="100000">
                          <a:schemeClr val="accent5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30000" dirty="0">
                          <a:solidFill>
                            <a:schemeClr val="bg1"/>
                          </a:solidFill>
                        </a:rPr>
                        <a:t>94</a:t>
                      </a:r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Mo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6714"/>
                  </a:ext>
                </a:extLst>
              </a:tr>
              <a:tr h="46942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IT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0">
                          <a:srgbClr val="FFC000"/>
                        </a:gs>
                        <a:gs pos="100000">
                          <a:schemeClr val="accent5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89m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Nb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89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Nb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0">
                          <a:srgbClr val="FFC000"/>
                        </a:gs>
                        <a:gs pos="100000">
                          <a:schemeClr val="accent5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Nb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91m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Nb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0">
                          <a:srgbClr val="FFC000"/>
                        </a:gs>
                        <a:gs pos="100000">
                          <a:schemeClr val="accent5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92m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Nb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0">
                          <a:srgbClr val="FFC000"/>
                        </a:gs>
                        <a:gs pos="100000">
                          <a:schemeClr val="accent5"/>
                        </a:gs>
                      </a:gsLst>
                      <a:lin ang="27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baseline="30000" dirty="0">
                          <a:solidFill>
                            <a:schemeClr val="bg1"/>
                          </a:solidFill>
                        </a:rPr>
                        <a:t>93</a:t>
                      </a:r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Nb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82693"/>
                  </a:ext>
                </a:extLst>
              </a:tr>
              <a:tr h="375536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86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Zr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87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Zr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88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Zr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89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Zr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65369"/>
                  </a:ext>
                </a:extLst>
              </a:tr>
              <a:tr h="375536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85m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85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C000"/>
                        </a:gs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86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87m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87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0">
                          <a:srgbClr val="FFC000"/>
                        </a:gs>
                        <a:gs pos="100000">
                          <a:schemeClr val="accent5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88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0110"/>
                  </a:ext>
                </a:extLst>
              </a:tr>
              <a:tr h="37553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83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Sr</a:t>
                      </a: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7527"/>
                  </a:ext>
                </a:extLst>
              </a:tr>
              <a:tr h="37553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30000" dirty="0">
                          <a:solidFill>
                            <a:schemeClr val="tx1"/>
                          </a:solidFill>
                        </a:rPr>
                        <a:t>82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Rb</a:t>
                      </a: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1000">
                          <a:schemeClr val="accent5"/>
                        </a:gs>
                        <a:gs pos="50000">
                          <a:srgbClr val="FFC000"/>
                        </a:gs>
                        <a:gs pos="0">
                          <a:srgbClr val="FFC000"/>
                        </a:gs>
                        <a:gs pos="100000">
                          <a:schemeClr val="accent5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050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1050" b="0" baseline="30000" dirty="0">
                          <a:solidFill>
                            <a:schemeClr val="tx1"/>
                          </a:solidFill>
                        </a:rPr>
                        <a:t>+-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56186" marR="56186" marT="28093" marB="280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27601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8ECD587D-2CFC-421B-A356-6F9C5124A454}"/>
              </a:ext>
            </a:extLst>
          </p:cNvPr>
          <p:cNvSpPr/>
          <p:nvPr/>
        </p:nvSpPr>
        <p:spPr>
          <a:xfrm rot="10800000">
            <a:off x="3239416" y="2176049"/>
            <a:ext cx="193138" cy="293127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CD363DA-9AD7-440B-8489-97B8120FE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11853"/>
              </p:ext>
            </p:extLst>
          </p:nvPr>
        </p:nvGraphicFramePr>
        <p:xfrm>
          <a:off x="713205" y="3965661"/>
          <a:ext cx="3547540" cy="2313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4">
                  <a:extLst>
                    <a:ext uri="{9D8B030D-6E8A-4147-A177-3AD203B41FA5}">
                      <a16:colId xmlns:a16="http://schemas.microsoft.com/office/drawing/2014/main" val="1547523735"/>
                    </a:ext>
                  </a:extLst>
                </a:gridCol>
                <a:gridCol w="354754">
                  <a:extLst>
                    <a:ext uri="{9D8B030D-6E8A-4147-A177-3AD203B41FA5}">
                      <a16:colId xmlns:a16="http://schemas.microsoft.com/office/drawing/2014/main" val="191283330"/>
                    </a:ext>
                  </a:extLst>
                </a:gridCol>
                <a:gridCol w="354754">
                  <a:extLst>
                    <a:ext uri="{9D8B030D-6E8A-4147-A177-3AD203B41FA5}">
                      <a16:colId xmlns:a16="http://schemas.microsoft.com/office/drawing/2014/main" val="2152338100"/>
                    </a:ext>
                  </a:extLst>
                </a:gridCol>
                <a:gridCol w="354754">
                  <a:extLst>
                    <a:ext uri="{9D8B030D-6E8A-4147-A177-3AD203B41FA5}">
                      <a16:colId xmlns:a16="http://schemas.microsoft.com/office/drawing/2014/main" val="4112824385"/>
                    </a:ext>
                  </a:extLst>
                </a:gridCol>
                <a:gridCol w="391937">
                  <a:extLst>
                    <a:ext uri="{9D8B030D-6E8A-4147-A177-3AD203B41FA5}">
                      <a16:colId xmlns:a16="http://schemas.microsoft.com/office/drawing/2014/main" val="365825491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865742889"/>
                    </a:ext>
                  </a:extLst>
                </a:gridCol>
                <a:gridCol w="342125">
                  <a:extLst>
                    <a:ext uri="{9D8B030D-6E8A-4147-A177-3AD203B41FA5}">
                      <a16:colId xmlns:a16="http://schemas.microsoft.com/office/drawing/2014/main" val="487223808"/>
                    </a:ext>
                  </a:extLst>
                </a:gridCol>
                <a:gridCol w="354754">
                  <a:extLst>
                    <a:ext uri="{9D8B030D-6E8A-4147-A177-3AD203B41FA5}">
                      <a16:colId xmlns:a16="http://schemas.microsoft.com/office/drawing/2014/main" val="53905698"/>
                    </a:ext>
                  </a:extLst>
                </a:gridCol>
                <a:gridCol w="354754">
                  <a:extLst>
                    <a:ext uri="{9D8B030D-6E8A-4147-A177-3AD203B41FA5}">
                      <a16:colId xmlns:a16="http://schemas.microsoft.com/office/drawing/2014/main" val="1479509528"/>
                    </a:ext>
                  </a:extLst>
                </a:gridCol>
                <a:gridCol w="354754">
                  <a:extLst>
                    <a:ext uri="{9D8B030D-6E8A-4147-A177-3AD203B41FA5}">
                      <a16:colId xmlns:a16="http://schemas.microsoft.com/office/drawing/2014/main" val="3555539666"/>
                    </a:ext>
                  </a:extLst>
                </a:gridCol>
              </a:tblGrid>
              <a:tr h="305974">
                <a:tc>
                  <a:txBody>
                    <a:bodyPr/>
                    <a:lstStyle/>
                    <a:p>
                      <a:pPr algn="ctr"/>
                      <a:r>
                        <a:rPr lang="el-GR" sz="900" b="0" dirty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l-GR" sz="9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900" b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62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Zn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64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Zn</a:t>
                      </a: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65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Zn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66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Zn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6714"/>
                  </a:ext>
                </a:extLst>
              </a:tr>
              <a:tr h="30597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61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Cu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63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Cu</a:t>
                      </a: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64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Cu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65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Cu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82693"/>
                  </a:ext>
                </a:extLst>
              </a:tr>
              <a:tr h="30597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Ni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65369"/>
                  </a:ext>
                </a:extLst>
              </a:tr>
              <a:tr h="38246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55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56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Co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57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Co</a:t>
                      </a: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58m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Co</a:t>
                      </a:r>
                    </a:p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58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Co</a:t>
                      </a: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1000">
                          <a:srgbClr val="3A9CB8"/>
                        </a:gs>
                        <a:gs pos="0">
                          <a:srgbClr val="FFC000"/>
                        </a:gs>
                        <a:gs pos="50000">
                          <a:srgbClr val="FFC000"/>
                        </a:gs>
                        <a:gs pos="100000">
                          <a:schemeClr val="accent5"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60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Co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0110"/>
                  </a:ext>
                </a:extLst>
              </a:tr>
              <a:tr h="305974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08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59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Fe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7527"/>
                  </a:ext>
                </a:extLst>
              </a:tr>
              <a:tr h="3059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52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Mn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54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Mn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900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900" b="0" baseline="30000" dirty="0">
                          <a:solidFill>
                            <a:schemeClr val="tx1"/>
                          </a:solidFill>
                        </a:rPr>
                        <a:t>+-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27601"/>
                  </a:ext>
                </a:extLst>
              </a:tr>
              <a:tr h="3059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baseline="30000" dirty="0">
                          <a:solidFill>
                            <a:schemeClr val="bg1"/>
                          </a:solidFill>
                        </a:rPr>
                        <a:t>51</a:t>
                      </a:r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Cr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7488" marR="47488" marT="23744" marB="237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09569"/>
                  </a:ext>
                </a:extLst>
              </a:tr>
            </a:tbl>
          </a:graphicData>
        </a:graphic>
      </p:graphicFrame>
      <p:sp>
        <p:nvSpPr>
          <p:cNvPr id="18" name="Arrow: Down 17">
            <a:extLst>
              <a:ext uri="{FF2B5EF4-FFF2-40B4-BE49-F238E27FC236}">
                <a16:creationId xmlns:a16="http://schemas.microsoft.com/office/drawing/2014/main" id="{11069AD5-2964-48A4-B584-882C8A8AFE31}"/>
              </a:ext>
            </a:extLst>
          </p:cNvPr>
          <p:cNvSpPr/>
          <p:nvPr/>
        </p:nvSpPr>
        <p:spPr>
          <a:xfrm rot="10800000">
            <a:off x="3298232" y="4092701"/>
            <a:ext cx="193138" cy="225509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EE0F860-219B-44A7-81D6-3758074C792D}"/>
              </a:ext>
            </a:extLst>
          </p:cNvPr>
          <p:cNvSpPr/>
          <p:nvPr/>
        </p:nvSpPr>
        <p:spPr>
          <a:xfrm rot="10800000">
            <a:off x="4005911" y="4081607"/>
            <a:ext cx="193138" cy="225509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54AE57-D08E-46A1-83CE-D1962B0C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7757"/>
            <a:ext cx="9144000" cy="56024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645D7C-58E7-4789-BA80-A7E6ED2FFE66}"/>
              </a:ext>
            </a:extLst>
          </p:cNvPr>
          <p:cNvSpPr txBox="1">
            <a:spLocks/>
          </p:cNvSpPr>
          <p:nvPr/>
        </p:nvSpPr>
        <p:spPr>
          <a:xfrm>
            <a:off x="457200" y="130511"/>
            <a:ext cx="7766050" cy="1150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E09E19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Measurements @ LANL – </a:t>
            </a:r>
            <a:r>
              <a:rPr lang="en-US" dirty="0" err="1"/>
              <a:t>Nb</a:t>
            </a:r>
            <a:r>
              <a:rPr lang="en-US" dirty="0"/>
              <a:t>(</a:t>
            </a:r>
            <a:r>
              <a:rPr lang="en-US" dirty="0" err="1"/>
              <a:t>p,x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112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LBNL_Template_0324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334</Words>
  <Application>Microsoft Office PowerPoint</Application>
  <PresentationFormat>On-screen Show (4:3)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ＭＳ Ｐゴシック</vt:lpstr>
      <vt:lpstr>Arial</vt:lpstr>
      <vt:lpstr>Calibri</vt:lpstr>
      <vt:lpstr>Franklin Gothic Book</vt:lpstr>
      <vt:lpstr>Franklin Gothic Medium</vt:lpstr>
      <vt:lpstr>Georgia</vt:lpstr>
      <vt:lpstr>Helvetica</vt:lpstr>
      <vt:lpstr>Lucida Grande</vt:lpstr>
      <vt:lpstr>2_LBNL_Template_032411</vt:lpstr>
      <vt:lpstr>The USNDP is addressing the need for moderate-energy proton dosimetry standards</vt:lpstr>
      <vt:lpstr>The USNDP is addressing the need for moderate-energy proton dosimetry standards</vt:lpstr>
      <vt:lpstr>PowerPoint Presentation</vt:lpstr>
    </vt:vector>
  </TitlesOfParts>
  <Company>LBNL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Low-Energy Accelerator Based: People and Activities</dc:title>
  <dc:creator>Paul Fallon</dc:creator>
  <cp:lastModifiedBy>Andrew Steven Voyles</cp:lastModifiedBy>
  <cp:revision>97</cp:revision>
  <dcterms:created xsi:type="dcterms:W3CDTF">2017-01-25T23:22:36Z</dcterms:created>
  <dcterms:modified xsi:type="dcterms:W3CDTF">2017-10-25T18:56:20Z</dcterms:modified>
</cp:coreProperties>
</file>