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9"/>
  </p:notesMasterIdLst>
  <p:handoutMasterIdLst>
    <p:handoutMasterId r:id="rId10"/>
  </p:handoutMasterIdLst>
  <p:sldIdLst>
    <p:sldId id="259" r:id="rId2"/>
    <p:sldId id="282" r:id="rId3"/>
    <p:sldId id="281" r:id="rId4"/>
    <p:sldId id="288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9D3B6"/>
    <a:srgbClr val="C2B9A7"/>
    <a:srgbClr val="D8661F"/>
    <a:srgbClr val="003262"/>
    <a:srgbClr val="D84900"/>
    <a:srgbClr val="D86600"/>
    <a:srgbClr val="D5893E"/>
    <a:srgbClr val="2D637F"/>
    <a:srgbClr val="53626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473" autoAdjust="0"/>
  </p:normalViewPr>
  <p:slideViewPr>
    <p:cSldViewPr snapToGrid="0">
      <p:cViewPr>
        <p:scale>
          <a:sx n="80" d="100"/>
          <a:sy n="80" d="100"/>
        </p:scale>
        <p:origin x="-2514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34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11/15/13 | Lorem Ipsum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1480"/>
            <a:ext cx="816131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</a:t>
            </a:r>
            <a:r>
              <a:rPr lang="en-US" baseline="30000" dirty="0" smtClean="0"/>
              <a:t>64</a:t>
            </a:r>
            <a:r>
              <a:rPr lang="en-US" dirty="0" smtClean="0"/>
              <a:t>Zn(</a:t>
            </a:r>
            <a:r>
              <a:rPr lang="en-US" dirty="0" err="1" smtClean="0"/>
              <a:t>n,p</a:t>
            </a:r>
            <a:r>
              <a:rPr lang="en-US" dirty="0" smtClean="0"/>
              <a:t>)</a:t>
            </a:r>
            <a:r>
              <a:rPr lang="en-US" baseline="30000" dirty="0" smtClean="0"/>
              <a:t>64</a:t>
            </a:r>
            <a:r>
              <a:rPr lang="en-US" dirty="0" smtClean="0"/>
              <a:t>Cu and </a:t>
            </a:r>
            <a:r>
              <a:rPr lang="en-US" baseline="30000" dirty="0" smtClean="0"/>
              <a:t>47</a:t>
            </a:r>
            <a:r>
              <a:rPr lang="en-US" dirty="0" smtClean="0"/>
              <a:t>Ti(</a:t>
            </a:r>
            <a:r>
              <a:rPr lang="en-US" dirty="0" err="1" smtClean="0"/>
              <a:t>n,p</a:t>
            </a:r>
            <a:r>
              <a:rPr lang="en-US" dirty="0" smtClean="0"/>
              <a:t>)</a:t>
            </a:r>
            <a:r>
              <a:rPr lang="en-US" baseline="30000" dirty="0" smtClean="0"/>
              <a:t>47</a:t>
            </a:r>
            <a:r>
              <a:rPr lang="en-US" dirty="0" smtClean="0"/>
              <a:t>Sc 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3595268"/>
            <a:ext cx="7377288" cy="130669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Andrew Voyles</a:t>
            </a:r>
          </a:p>
          <a:p>
            <a:r>
              <a:rPr lang="en-US" sz="2200" dirty="0" smtClean="0"/>
              <a:t>23 May 2016</a:t>
            </a:r>
            <a:endParaRPr lang="en-US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3593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30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Setup – 03 Nov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95" y="2208810"/>
            <a:ext cx="3627913" cy="36338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Zinc</a:t>
            </a:r>
          </a:p>
          <a:p>
            <a:pPr lvl="1"/>
            <a:r>
              <a:rPr lang="en-US" sz="1600" dirty="0" smtClean="0"/>
              <a:t>Thickness: 1.03 </a:t>
            </a:r>
            <a:r>
              <a:rPr lang="en-US" sz="1600" dirty="0" smtClean="0">
                <a:latin typeface="Calibri"/>
              </a:rPr>
              <a:t>± 0.01 mm</a:t>
            </a:r>
          </a:p>
          <a:p>
            <a:pPr lvl="1"/>
            <a:r>
              <a:rPr lang="en-US" sz="1600" dirty="0" smtClean="0">
                <a:latin typeface="Calibri"/>
              </a:rPr>
              <a:t>Diameter: 9.90 ± 0.15 mm</a:t>
            </a:r>
          </a:p>
          <a:p>
            <a:pPr lvl="1"/>
            <a:r>
              <a:rPr lang="en-US" sz="1600" dirty="0" smtClean="0">
                <a:latin typeface="Calibri"/>
              </a:rPr>
              <a:t>Weight: 0.5375 ± 0.0001 g</a:t>
            </a:r>
            <a:endParaRPr lang="en-US" sz="1600" dirty="0" smtClean="0"/>
          </a:p>
          <a:p>
            <a:r>
              <a:rPr lang="en-US" sz="1800" dirty="0" smtClean="0"/>
              <a:t>Indium</a:t>
            </a:r>
          </a:p>
          <a:p>
            <a:pPr lvl="1"/>
            <a:r>
              <a:rPr lang="en-US" sz="1600" dirty="0" smtClean="0"/>
              <a:t>Thickness: 0.48 </a:t>
            </a:r>
            <a:r>
              <a:rPr lang="en-US" sz="1600" dirty="0" smtClean="0">
                <a:latin typeface="Calibri"/>
              </a:rPr>
              <a:t>± 0.02 mm</a:t>
            </a:r>
          </a:p>
          <a:p>
            <a:pPr lvl="1"/>
            <a:r>
              <a:rPr lang="en-US" sz="1600" dirty="0" smtClean="0">
                <a:latin typeface="Calibri"/>
              </a:rPr>
              <a:t>Diameter: 9.77 ± 0.12 mm</a:t>
            </a:r>
          </a:p>
          <a:p>
            <a:pPr lvl="1"/>
            <a:r>
              <a:rPr lang="en-US" sz="1600" dirty="0" smtClean="0">
                <a:latin typeface="Calibri"/>
              </a:rPr>
              <a:t>Weight: 0.2475 ± 0.0001 g</a:t>
            </a:r>
          </a:p>
          <a:p>
            <a:r>
              <a:rPr lang="en-US" dirty="0" smtClean="0">
                <a:latin typeface="Calibri"/>
              </a:rPr>
              <a:t>Beam On: 2:13:16 PM</a:t>
            </a:r>
          </a:p>
          <a:p>
            <a:r>
              <a:rPr lang="en-US" dirty="0" smtClean="0">
                <a:latin typeface="Calibri"/>
              </a:rPr>
              <a:t>Beam Off: 5:13:16 PM</a:t>
            </a:r>
          </a:p>
          <a:p>
            <a:r>
              <a:rPr lang="en-US" dirty="0" smtClean="0">
                <a:latin typeface="Calibri"/>
              </a:rPr>
              <a:t>Start of Counting: 5:43:01 PM</a:t>
            </a:r>
            <a:endParaRPr lang="en-US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37610" y="1779335"/>
            <a:ext cx="5106390" cy="2329543"/>
            <a:chOff x="3277589" y="2658093"/>
            <a:chExt cx="5106390" cy="2329543"/>
          </a:xfrm>
        </p:grpSpPr>
        <p:sp>
          <p:nvSpPr>
            <p:cNvPr id="7" name="Flowchart: Process 6"/>
            <p:cNvSpPr/>
            <p:nvPr/>
          </p:nvSpPr>
          <p:spPr>
            <a:xfrm>
              <a:off x="3277589" y="2671948"/>
              <a:ext cx="5106390" cy="231568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Polyethylene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417620" y="3431969"/>
              <a:ext cx="2636322" cy="439388"/>
            </a:xfrm>
            <a:prstGeom prst="flowChartProcess">
              <a:avLst/>
            </a:pr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6200000" scaled="0"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Indium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415642" y="2658093"/>
              <a:ext cx="2636322" cy="760021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Zinc</a:t>
              </a:r>
              <a:endParaRPr lang="en-US" dirty="0"/>
            </a:p>
          </p:txBody>
        </p:sp>
      </p:grpSp>
      <p:pic>
        <p:nvPicPr>
          <p:cNvPr id="3074" name="Picture 2" descr="https://lh3.googleusercontent.com/jIHAXFIMDBEFVeZfouAN1t0w-C_EnJ5kC77jfnIlf8RQoZcUUMKX4G-T-3DZ2WmcyUKxjdLKWybk2VQHHrz6jf6quUaIW3HD5tGRIHj-j8d_pbgZYaPbI_y3Tl3ts1WVzYi6cWvHFmXZFDkB0IPFj0YjpB2gS4U07U-hnJnYELTDRppE7b3AnqMdC1FACVIu-uC6M4wyesXHBtQee3NJadTsMHLXsM_6FZIVUjtb2SAg-nZ6OSKnnwuNxovZKwuqUstkyW0hyPB1P3jrjH-XVNEfV8zpi8BguFMDrKsn4Y1t3xG3skQZylHxgT1N2eXfq5BDyOjbXPY3sVqd0sonH_vASi8761b-M0SQW0MP17SFxZFSQOp4eVD4joR9hBCCDxuwsntxPLMgY6ZAETx8HrHAV76kU45E1sKvBpVLf5Je7Q85epbLLMXzZ2RyoWyd1SC6Pe2pX2ShpAjMqIOT3VvPOfzR_6klDjKmk4hTsrnEfdlp4mRMaRTen-ffRwckeEcwA4AK3c1v4XTvZOmqIqbeJwZ15zcuqt37hHVnz2WGKYQ5bfmkOZcoXVrFHBgU7Mrz=w538-h955-no"/>
          <p:cNvPicPr>
            <a:picLocks noChangeAspect="1" noChangeArrowheads="1"/>
          </p:cNvPicPr>
          <p:nvPr/>
        </p:nvPicPr>
        <p:blipFill>
          <a:blip r:embed="rId2"/>
          <a:srcRect l="4897" t="16467" r="15153" b="10295"/>
          <a:stretch>
            <a:fillRect/>
          </a:stretch>
        </p:blipFill>
        <p:spPr bwMode="auto">
          <a:xfrm rot="16200000">
            <a:off x="5408675" y="3090125"/>
            <a:ext cx="2483022" cy="4037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zn_first_results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48" t="38999" r="3424" b="4233"/>
          <a:stretch/>
        </p:blipFill>
        <p:spPr>
          <a:xfrm>
            <a:off x="-1457708" y="534390"/>
            <a:ext cx="12327004" cy="581890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6121730" y="149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336 keV - 115m In IT Decay</a:t>
            </a:r>
          </a:p>
          <a:p>
            <a:r>
              <a:rPr lang="en-US" dirty="0" smtClean="0"/>
              <a:t>391 keV - 113m In IT Decay</a:t>
            </a:r>
          </a:p>
          <a:p>
            <a:r>
              <a:rPr lang="en-US" dirty="0" smtClean="0"/>
              <a:t>417 keV - 116 In β- Decay</a:t>
            </a:r>
          </a:p>
          <a:p>
            <a:r>
              <a:rPr lang="en-US" dirty="0" smtClean="0"/>
              <a:t>511 keV - 64 Cu β+ Decay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78286" y="1579418"/>
            <a:ext cx="201881" cy="201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4925" y="1031174"/>
            <a:ext cx="201881" cy="201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854536" y="1852552"/>
            <a:ext cx="261732" cy="225631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2135580" y="2420589"/>
            <a:ext cx="261732" cy="225631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3348841" y="2054431"/>
            <a:ext cx="273133" cy="273133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5852555" y="2135579"/>
            <a:ext cx="273133" cy="273133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807034" y="2422566"/>
            <a:ext cx="344385" cy="344385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555672" y="2693720"/>
            <a:ext cx="344385" cy="344385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59400" y="0"/>
          <a:ext cx="4327542" cy="3408218"/>
        </p:xfrm>
        <a:graphic>
          <a:graphicData uri="http://schemas.openxmlformats.org/presentationml/2006/ole">
            <p:oleObj spid="_x0000_s18434" name="PDF" r:id="rId3" imgW="0" imgH="0" progId="FoxitReader.Document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40135" y="0"/>
          <a:ext cx="4203865" cy="3363092"/>
        </p:xfrm>
        <a:graphic>
          <a:graphicData uri="http://schemas.openxmlformats.org/presentationml/2006/ole">
            <p:oleObj spid="_x0000_s18435" name="PDF" r:id="rId4" imgW="0" imgH="0" progId="FoxitReader.Document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-71250" y="3361905"/>
          <a:ext cx="4370118" cy="3496095"/>
        </p:xfrm>
        <a:graphic>
          <a:graphicData uri="http://schemas.openxmlformats.org/presentationml/2006/ole">
            <p:oleObj spid="_x0000_s18436" name="PDF" r:id="rId5" imgW="0" imgH="0" progId="FoxitReader.Document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785756" y="3371405"/>
          <a:ext cx="4358244" cy="3486595"/>
        </p:xfrm>
        <a:graphic>
          <a:graphicData uri="http://schemas.openxmlformats.org/presentationml/2006/ole">
            <p:oleObj spid="_x0000_s18437" name="PDF" r:id="rId6" imgW="0" imgH="0" progId="FoxitReader.Document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62545" y="4488873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r>
              <a:rPr lang="el-GR" b="1" baseline="-25000" dirty="0" smtClean="0"/>
              <a:t>β</a:t>
            </a:r>
            <a:r>
              <a:rPr lang="en-US" b="1" dirty="0" smtClean="0"/>
              <a:t> = 3.278 MeV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30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Setup – </a:t>
            </a:r>
            <a:r>
              <a:rPr lang="en-US" dirty="0" smtClean="0"/>
              <a:t>25</a:t>
            </a:r>
            <a:r>
              <a:rPr lang="en-US" dirty="0" smtClean="0"/>
              <a:t> Feb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95" y="2208810"/>
            <a:ext cx="3627913" cy="36338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Titanium</a:t>
            </a:r>
            <a:endParaRPr lang="en-US" sz="1800" dirty="0" smtClean="0"/>
          </a:p>
          <a:p>
            <a:pPr lvl="1"/>
            <a:r>
              <a:rPr lang="en-US" sz="1600" dirty="0" smtClean="0"/>
              <a:t>Thickness: 1.03 </a:t>
            </a:r>
            <a:r>
              <a:rPr lang="en-US" sz="1600" dirty="0" smtClean="0">
                <a:latin typeface="Calibri"/>
              </a:rPr>
              <a:t>± 0.01 mm</a:t>
            </a:r>
          </a:p>
          <a:p>
            <a:pPr lvl="1"/>
            <a:r>
              <a:rPr lang="en-US" sz="1600" dirty="0" smtClean="0">
                <a:latin typeface="Calibri"/>
              </a:rPr>
              <a:t>Diameter: </a:t>
            </a:r>
            <a:r>
              <a:rPr lang="en-US" sz="1600" dirty="0" smtClean="0">
                <a:latin typeface="Calibri"/>
              </a:rPr>
              <a:t>9.9034± </a:t>
            </a:r>
            <a:r>
              <a:rPr lang="en-US" sz="1600" dirty="0" smtClean="0">
                <a:latin typeface="Calibri"/>
              </a:rPr>
              <a:t>0.15 mm</a:t>
            </a:r>
          </a:p>
          <a:p>
            <a:pPr lvl="1"/>
            <a:r>
              <a:rPr lang="en-US" sz="1600" dirty="0" smtClean="0">
                <a:latin typeface="Calibri"/>
              </a:rPr>
              <a:t>Weight: </a:t>
            </a:r>
            <a:r>
              <a:rPr lang="en-US" sz="1600" dirty="0" smtClean="0">
                <a:latin typeface="Calibri"/>
              </a:rPr>
              <a:t>0.337 </a:t>
            </a:r>
            <a:r>
              <a:rPr lang="en-US" sz="1600" dirty="0" smtClean="0">
                <a:latin typeface="Calibri"/>
              </a:rPr>
              <a:t>± 0.0001 g</a:t>
            </a:r>
            <a:endParaRPr lang="en-US" sz="1600" dirty="0" smtClean="0"/>
          </a:p>
          <a:p>
            <a:r>
              <a:rPr lang="en-US" sz="1800" dirty="0" smtClean="0"/>
              <a:t>Indium</a:t>
            </a:r>
          </a:p>
          <a:p>
            <a:pPr lvl="1"/>
            <a:r>
              <a:rPr lang="en-US" sz="1600" dirty="0" smtClean="0"/>
              <a:t>Thickness: 0.48 </a:t>
            </a:r>
            <a:r>
              <a:rPr lang="en-US" sz="1600" dirty="0" smtClean="0">
                <a:latin typeface="Calibri"/>
              </a:rPr>
              <a:t>± 0.02 mm</a:t>
            </a:r>
          </a:p>
          <a:p>
            <a:pPr lvl="1"/>
            <a:r>
              <a:rPr lang="en-US" sz="1600" dirty="0" smtClean="0">
                <a:latin typeface="Calibri"/>
              </a:rPr>
              <a:t>Diameter: </a:t>
            </a:r>
            <a:r>
              <a:rPr lang="en-US" sz="1600" dirty="0" smtClean="0">
                <a:latin typeface="Calibri"/>
              </a:rPr>
              <a:t>10.136 </a:t>
            </a:r>
            <a:r>
              <a:rPr lang="en-US" sz="1600" dirty="0" smtClean="0">
                <a:latin typeface="Calibri"/>
              </a:rPr>
              <a:t>± 0.12 mm</a:t>
            </a:r>
          </a:p>
          <a:p>
            <a:pPr lvl="1"/>
            <a:r>
              <a:rPr lang="en-US" sz="1600" dirty="0" smtClean="0">
                <a:latin typeface="Calibri"/>
              </a:rPr>
              <a:t>Weight: 0.2475 ± 0.0001 g</a:t>
            </a:r>
          </a:p>
          <a:p>
            <a:r>
              <a:rPr lang="en-US" dirty="0" smtClean="0">
                <a:latin typeface="Calibri"/>
              </a:rPr>
              <a:t>Beam On: </a:t>
            </a:r>
            <a:r>
              <a:rPr lang="en-US" dirty="0" smtClean="0">
                <a:latin typeface="Calibri"/>
              </a:rPr>
              <a:t>1:40:35 </a:t>
            </a:r>
            <a:r>
              <a:rPr lang="en-US" dirty="0" smtClean="0">
                <a:latin typeface="Calibri"/>
              </a:rPr>
              <a:t>PM</a:t>
            </a:r>
          </a:p>
          <a:p>
            <a:r>
              <a:rPr lang="en-US" dirty="0" smtClean="0">
                <a:latin typeface="Calibri"/>
              </a:rPr>
              <a:t>Beam Off: </a:t>
            </a:r>
            <a:r>
              <a:rPr lang="en-US" dirty="0" smtClean="0">
                <a:latin typeface="Calibri"/>
              </a:rPr>
              <a:t>4:57:52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PM</a:t>
            </a:r>
          </a:p>
          <a:p>
            <a:r>
              <a:rPr lang="en-US" dirty="0" smtClean="0">
                <a:latin typeface="Calibri"/>
              </a:rPr>
              <a:t>Start of Counting: </a:t>
            </a:r>
            <a:r>
              <a:rPr lang="en-US" dirty="0" smtClean="0">
                <a:latin typeface="Calibri"/>
              </a:rPr>
              <a:t>5:47:59 </a:t>
            </a:r>
            <a:r>
              <a:rPr lang="en-US" dirty="0" smtClean="0">
                <a:latin typeface="Calibri"/>
              </a:rPr>
              <a:t>PM</a:t>
            </a:r>
            <a:endParaRPr lang="en-US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37610" y="1779335"/>
            <a:ext cx="5106390" cy="2329543"/>
            <a:chOff x="3277589" y="2658093"/>
            <a:chExt cx="5106390" cy="2329543"/>
          </a:xfrm>
        </p:grpSpPr>
        <p:sp>
          <p:nvSpPr>
            <p:cNvPr id="7" name="Flowchart: Process 6"/>
            <p:cNvSpPr/>
            <p:nvPr/>
          </p:nvSpPr>
          <p:spPr>
            <a:xfrm>
              <a:off x="3277589" y="2671948"/>
              <a:ext cx="5106390" cy="231568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Polyethylene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417620" y="3431969"/>
              <a:ext cx="2636322" cy="439388"/>
            </a:xfrm>
            <a:prstGeom prst="flowChartProcess">
              <a:avLst/>
            </a:pr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6200000" scaled="0"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Indium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415642" y="2658093"/>
              <a:ext cx="2636322" cy="760021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Titanium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 descr="D:\Documents\School Work\Isotope Data\Ti Runs\summed_spect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77670" y="1285889"/>
            <a:ext cx="9421670" cy="4459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-4243367" y="3309402"/>
          <a:ext cx="2171700" cy="393700"/>
        </p:xfrm>
        <a:graphic>
          <a:graphicData uri="http://schemas.openxmlformats.org/presentationml/2006/ole">
            <p:oleObj spid="_x0000_s25602" name="Equation" r:id="rId3" imgW="2171520" imgH="393480" progId="Equation.DSMT4">
              <p:embed/>
            </p:oleObj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98704" y="3325091"/>
            <a:ext cx="5572603" cy="19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15712" y="2030680"/>
            <a:ext cx="6041698" cy="99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982691" y="4417621"/>
            <a:ext cx="415636" cy="42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erkeley_heri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Words>168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1_Berkeley_heritage</vt:lpstr>
      <vt:lpstr>PDF</vt:lpstr>
      <vt:lpstr>MathType 6.0 Equation</vt:lpstr>
      <vt:lpstr>Preliminary 64Zn(n,p)64Cu and 47Ti(n,p)47Sc  Data</vt:lpstr>
      <vt:lpstr>Experimental Setup – 03 Nov 2015</vt:lpstr>
      <vt:lpstr>Slide 3</vt:lpstr>
      <vt:lpstr>Slide 4</vt:lpstr>
      <vt:lpstr>Experimental Setup – 25 Feb 2016</vt:lpstr>
      <vt:lpstr>Slide 6</vt:lpstr>
      <vt:lpstr>Model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Steven Voyles</dc:creator>
  <cp:lastModifiedBy>Andrew Steven Voyles</cp:lastModifiedBy>
  <cp:revision>233</cp:revision>
  <dcterms:created xsi:type="dcterms:W3CDTF">2013-01-04T23:59:15Z</dcterms:created>
  <dcterms:modified xsi:type="dcterms:W3CDTF">2016-05-23T21:01:32Z</dcterms:modified>
</cp:coreProperties>
</file>