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0" r:id="rId3"/>
  </p:sldMasterIdLst>
  <p:notesMasterIdLst>
    <p:notesMasterId r:id="rId4"/>
  </p:notesMasterIdLst>
  <p:sldIdLst>
    <p:sldId id="256" r:id="rId5"/>
    <p:sldId id="257" r:id="rId6"/>
    <p:sldId id="258" r:id="rId7"/>
  </p:sldIdLst>
  <p:sldSz cy="7559675" cx="10080625"/>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777225" y="4777725"/>
            <a:ext cx="6217899" cy="4526274"/>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txBox="1"/>
          <p:nvPr>
            <p:ph idx="1" type="body"/>
          </p:nvPr>
        </p:nvSpPr>
        <p:spPr>
          <a:xfrm>
            <a:off x="777239" y="4777560"/>
            <a:ext cx="6217560" cy="4525920"/>
          </a:xfrm>
          <a:prstGeom prst="rect">
            <a:avLst/>
          </a:prstGeom>
          <a:noFill/>
          <a:ln>
            <a:noFill/>
          </a:ln>
        </p:spPr>
        <p:txBody>
          <a:bodyPr anchorCtr="0" anchor="t" bIns="0" lIns="0" rIns="0" tIns="0">
            <a:noAutofit/>
          </a:bodyPr>
          <a:lstStyle/>
          <a:p>
            <a:pPr indent="0" lvl="0" marL="0" marR="0" rtl="0" algn="l">
              <a:spcBef>
                <a:spcPts val="0"/>
              </a:spcBef>
              <a:buSzPct val="25000"/>
              <a:buNone/>
            </a:pPr>
            <a:r>
              <a:rPr b="0" i="0" lang="en-US" sz="2000" u="none" cap="none" strike="noStrike">
                <a:solidFill>
                  <a:srgbClr val="000000"/>
                </a:solidFill>
                <a:latin typeface="Arial"/>
                <a:ea typeface="Arial"/>
                <a:cs typeface="Arial"/>
                <a:sym typeface="Arial"/>
              </a:rPr>
              <a:t>16 MeV proton inelastic scattering on 56Fe. 6 days of beam in June 2015.</a:t>
            </a:r>
          </a:p>
          <a:p>
            <a:pPr indent="0" lvl="0" marL="0" marR="0" rtl="0" algn="l">
              <a:spcBef>
                <a:spcPts val="0"/>
              </a:spcBef>
              <a:buSzPct val="25000"/>
              <a:buNone/>
            </a:pPr>
            <a:r>
              <a:rPr b="0" i="0" lang="en-US" sz="2000" u="none" cap="none" strike="noStrike">
                <a:solidFill>
                  <a:srgbClr val="000000"/>
                </a:solidFill>
                <a:latin typeface="Arial"/>
                <a:ea typeface="Arial"/>
                <a:cs typeface="Arial"/>
                <a:sym typeface="Arial"/>
              </a:rPr>
              <a:t>Top Middle: Phoswich Wall Particle Detector. Designed for inverse kinematic reactions, repurposed for normal kinematics in this experiment.</a:t>
            </a:r>
          </a:p>
          <a:p>
            <a:pPr indent="0" lvl="0" marL="0" marR="0" rtl="0" algn="l">
              <a:spcBef>
                <a:spcPts val="0"/>
              </a:spcBef>
              <a:buSzPct val="25000"/>
              <a:buNone/>
            </a:pPr>
            <a:r>
              <a:rPr b="0" i="0" lang="en-US" sz="2000" u="none" cap="none" strike="noStrike">
                <a:solidFill>
                  <a:srgbClr val="000000"/>
                </a:solidFill>
                <a:latin typeface="Arial"/>
                <a:ea typeface="Arial"/>
                <a:cs typeface="Arial"/>
                <a:sym typeface="Arial"/>
              </a:rPr>
              <a:t>Right: Leo dismantling GRETINA after experimental campaign completion at Argonne.</a:t>
            </a:r>
          </a:p>
          <a:p>
            <a:pPr indent="0" lvl="0" marL="0" marR="0" rtl="0" algn="l">
              <a:spcBef>
                <a:spcPts val="0"/>
              </a:spcBef>
              <a:buSzPct val="25000"/>
              <a:buNone/>
            </a:pPr>
            <a:r>
              <a:rPr b="0" i="0" lang="en-US" sz="2000" u="none" cap="none" strike="noStrike">
                <a:solidFill>
                  <a:srgbClr val="000000"/>
                </a:solidFill>
                <a:latin typeface="Arial"/>
                <a:ea typeface="Arial"/>
                <a:cs typeface="Arial"/>
                <a:sym typeface="Arial"/>
              </a:rPr>
              <a:t>Bottom: Illustration of the reaction: Incident proton (blue) inelastically scatters into Phoswich Wall (white) causing excited 56Fe (red) to recoil and emit gamma ray (yellow) detected by GRETINA.</a:t>
            </a:r>
          </a:p>
          <a:p>
            <a:pPr indent="0" lvl="0" marL="0" marR="0" rtl="0" algn="l">
              <a:spcBef>
                <a:spcPts val="0"/>
              </a:spcBef>
              <a:buSzPct val="25000"/>
              <a:buNone/>
            </a:pPr>
            <a:r>
              <a:rPr b="0" i="0" lang="en-US" sz="2000" u="none" cap="none" strike="noStrike">
                <a:solidFill>
                  <a:srgbClr val="000000"/>
                </a:solidFill>
                <a:latin typeface="Arial"/>
                <a:ea typeface="Arial"/>
                <a:cs typeface="Arial"/>
                <a:sym typeface="Arial"/>
              </a:rPr>
              <a:t>Phoswich detects angle and energy of proton. GRETINA detects angle and energy of gamma.</a:t>
            </a:r>
          </a:p>
        </p:txBody>
      </p:sp>
      <p:sp>
        <p:nvSpPr>
          <p:cNvPr id="59" name="Shape 59"/>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txBox="1"/>
          <p:nvPr>
            <p:ph idx="1" type="body"/>
          </p:nvPr>
        </p:nvSpPr>
        <p:spPr>
          <a:xfrm>
            <a:off x="777239" y="4777560"/>
            <a:ext cx="6217560" cy="5079960"/>
          </a:xfrm>
          <a:prstGeom prst="rect">
            <a:avLst/>
          </a:prstGeom>
          <a:noFill/>
          <a:ln>
            <a:noFill/>
          </a:ln>
        </p:spPr>
        <p:txBody>
          <a:bodyPr anchorCtr="0" anchor="t" bIns="0" lIns="0" rIns="0" tIns="0">
            <a:noAutofit/>
          </a:bodyPr>
          <a:lstStyle/>
          <a:p>
            <a:pPr indent="0" lvl="0" marL="0" marR="0" rtl="0" algn="l">
              <a:spcBef>
                <a:spcPts val="0"/>
              </a:spcBef>
              <a:buSzPct val="25000"/>
              <a:buNone/>
            </a:pPr>
            <a:r>
              <a:rPr b="0" i="0" lang="en-US" sz="2000" u="none" cap="none" strike="noStrike">
                <a:solidFill>
                  <a:srgbClr val="000000"/>
                </a:solidFill>
                <a:latin typeface="Arial"/>
                <a:ea typeface="Arial"/>
                <a:cs typeface="Arial"/>
                <a:sym typeface="Arial"/>
              </a:rPr>
              <a:t>Top left: current knowledge of the cumulative levels of 56Fe. Continuum measurements from Oslo Cyclotron Lab show missing levels in ENSDF above 5.5 MeV, well below the proton and neutron separation energies.</a:t>
            </a:r>
          </a:p>
          <a:p>
            <a:pPr indent="0" lvl="0" marL="0" marR="0" rtl="0" algn="l">
              <a:spcBef>
                <a:spcPts val="0"/>
              </a:spcBef>
              <a:buSzPct val="25000"/>
              <a:buNone/>
            </a:pPr>
            <a:r>
              <a:rPr b="0" i="0" lang="en-US" sz="2000" u="none" cap="none" strike="noStrike">
                <a:solidFill>
                  <a:srgbClr val="000000"/>
                </a:solidFill>
                <a:latin typeface="Arial"/>
                <a:ea typeface="Arial"/>
                <a:cs typeface="Arial"/>
                <a:sym typeface="Arial"/>
              </a:rPr>
              <a:t>Bottom: background subtracted data (red) coincident with known 1670 gamma ray from level 3389 keV. Low energy gamma coincidences confirmed. New gammas emerge from unmeasured levels 5.5 MeV and above. Theses levels emerge right where the ENSDF data shows a deficit compared to Oslo. </a:t>
            </a:r>
          </a:p>
          <a:p>
            <a:pPr indent="0" lvl="0" marL="0" marR="0" rtl="0" algn="l">
              <a:spcBef>
                <a:spcPts val="0"/>
              </a:spcBef>
              <a:buSzPct val="25000"/>
              <a:buNone/>
            </a:pPr>
            <a:r>
              <a:rPr b="0" i="0" lang="en-US" sz="2000" u="none" cap="none" strike="noStrike">
                <a:solidFill>
                  <a:srgbClr val="000000"/>
                </a:solidFill>
                <a:latin typeface="Arial"/>
                <a:ea typeface="Arial"/>
                <a:cs typeface="Arial"/>
                <a:sym typeface="Arial"/>
              </a:rPr>
              <a:t>Right: Partial level scheme of 56Fe. The 1670 gate for bottom plot highlighted in red, new levels from bottom plot highlighted in blue. More new gammas and levels coincident with 1303 gamma highlighted in pink. Data for the 1303 coincidence not shown. Spins and parities of new levels undetermined. </a:t>
            </a:r>
          </a:p>
        </p:txBody>
      </p:sp>
      <p:sp>
        <p:nvSpPr>
          <p:cNvPr id="76" name="Shape 76"/>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txBox="1"/>
          <p:nvPr>
            <p:ph idx="1" type="body"/>
          </p:nvPr>
        </p:nvSpPr>
        <p:spPr>
          <a:xfrm>
            <a:off x="182880" y="4777560"/>
            <a:ext cx="7406639" cy="5438519"/>
          </a:xfrm>
          <a:prstGeom prst="rect">
            <a:avLst/>
          </a:prstGeom>
          <a:noFill/>
          <a:ln>
            <a:noFill/>
          </a:ln>
        </p:spPr>
        <p:txBody>
          <a:bodyPr anchorCtr="0" anchor="t" bIns="0" lIns="0" rIns="0" tIns="0">
            <a:noAutofit/>
          </a:bodyPr>
          <a:lstStyle/>
          <a:p>
            <a:pPr indent="0" lvl="0" marL="0" marR="0" rtl="0" algn="l">
              <a:spcBef>
                <a:spcPts val="0"/>
              </a:spcBef>
              <a:buSzPct val="25000"/>
              <a:buNone/>
            </a:pPr>
            <a:r>
              <a:rPr b="0" i="0" lang="en-US" sz="2000" u="none" cap="none" strike="noStrike">
                <a:solidFill>
                  <a:srgbClr val="000000"/>
                </a:solidFill>
                <a:latin typeface="Arial"/>
                <a:ea typeface="Arial"/>
                <a:cs typeface="Arial"/>
                <a:sym typeface="Arial"/>
              </a:rPr>
              <a:t>Top Left: Doppler shifted data of the 2+2 → 2+1 transistion of 56Fe. The x-axis is the initial recoil velocity of 56Fe in the direction of the detector that observes the gamma ray energy on the y-axis. Color axis is number of counts. 56Fe moving away from gamma emission direction have gamma energy ~5keV less energy than 56Fe moving toward gamma emission direction. </a:t>
            </a:r>
          </a:p>
          <a:p>
            <a:pPr indent="0" lvl="0" marL="0" marR="0" rtl="0" algn="l">
              <a:spcBef>
                <a:spcPts val="0"/>
              </a:spcBef>
              <a:buSzPct val="25000"/>
              <a:buNone/>
            </a:pPr>
            <a:r>
              <a:rPr b="0" i="0" lang="en-US" sz="2000" u="none" cap="none" strike="noStrike">
                <a:solidFill>
                  <a:srgbClr val="000000"/>
                </a:solidFill>
                <a:latin typeface="Arial"/>
                <a:ea typeface="Arial"/>
                <a:cs typeface="Arial"/>
                <a:sym typeface="Arial"/>
              </a:rPr>
              <a:t>Top Right: 56Fe recoil simulations with SRIM. Used to apply an average correction on an event by event basis to flatten the doppler shift. Simulation based on one parameter: t</a:t>
            </a:r>
            <a:r>
              <a:rPr b="0" baseline="-25000" i="0" lang="en-US" sz="2000" u="none" cap="none" strike="noStrike">
                <a:solidFill>
                  <a:srgbClr val="000000"/>
                </a:solidFill>
                <a:latin typeface="Arial"/>
                <a:ea typeface="Arial"/>
                <a:cs typeface="Arial"/>
                <a:sym typeface="Arial"/>
              </a:rPr>
              <a:t>1/2</a:t>
            </a:r>
            <a:r>
              <a:rPr b="0" i="0" lang="en-US" sz="2000" u="none" cap="none" strike="noStrike">
                <a:solidFill>
                  <a:srgbClr val="000000"/>
                </a:solidFill>
                <a:latin typeface="Arial"/>
                <a:ea typeface="Arial"/>
                <a:cs typeface="Arial"/>
                <a:sym typeface="Arial"/>
              </a:rPr>
              <a:t> of the level.</a:t>
            </a:r>
          </a:p>
          <a:p>
            <a:pPr indent="0" lvl="0" marL="0" marR="0" rtl="0" algn="l">
              <a:spcBef>
                <a:spcPts val="0"/>
              </a:spcBef>
              <a:buSzPct val="25000"/>
              <a:buNone/>
            </a:pPr>
            <a:r>
              <a:rPr b="0" i="0" lang="en-US" sz="2000" u="none" cap="none" strike="noStrike">
                <a:solidFill>
                  <a:srgbClr val="000000"/>
                </a:solidFill>
                <a:latin typeface="Arial"/>
                <a:ea typeface="Arial"/>
                <a:cs typeface="Arial"/>
                <a:sym typeface="Arial"/>
              </a:rPr>
              <a:t>Bottom Left: data after lifetime correction. Error on lifetime comes from how well residual slope can be measured.</a:t>
            </a:r>
          </a:p>
          <a:p>
            <a:pPr indent="0" lvl="0" marL="0" marR="0" rtl="0" algn="l">
              <a:spcBef>
                <a:spcPts val="0"/>
              </a:spcBef>
              <a:buSzPct val="25000"/>
              <a:buNone/>
            </a:pPr>
            <a:r>
              <a:rPr b="0" i="0" lang="en-US" sz="2000" u="none" cap="none" strike="noStrike">
                <a:solidFill>
                  <a:srgbClr val="000000"/>
                </a:solidFill>
                <a:latin typeface="Arial"/>
                <a:ea typeface="Arial"/>
                <a:cs typeface="Arial"/>
                <a:sym typeface="Arial"/>
              </a:rPr>
              <a:t>Bottom Right: Results from this work compared to ENSDF. Partial agreement with certain levels, discrepancies arise from the fact that (n,n') measurements do not observe outgoing particle and need to model reaction as well as recoil slowing down. </a:t>
            </a:r>
          </a:p>
        </p:txBody>
      </p:sp>
      <p:sp>
        <p:nvSpPr>
          <p:cNvPr id="115" name="Shape 115"/>
          <p:cNvSpPr/>
          <p:nvPr>
            <p:ph idx="2" type="sldImg"/>
          </p:nvPr>
        </p:nvSpPr>
        <p:spPr>
          <a:xfrm>
            <a:off x="1295650" y="754375"/>
            <a:ext cx="5181850" cy="3771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Slide">
    <p:spTree>
      <p:nvGrpSpPr>
        <p:cNvPr id="11" name="Shape 11"/>
        <p:cNvGrpSpPr/>
        <p:nvPr/>
      </p:nvGrpSpPr>
      <p:grpSpPr>
        <a:xfrm>
          <a:off x="0" y="0"/>
          <a:ext cx="0" cy="0"/>
          <a:chOff x="0" y="0"/>
          <a:chExt cx="0" cy="0"/>
        </a:xfrm>
      </p:grpSpPr>
      <p:sp>
        <p:nvSpPr>
          <p:cNvPr id="12" name="Shape 12"/>
          <p:cNvSpPr txBox="1"/>
          <p:nvPr>
            <p:ph type="title"/>
          </p:nvPr>
        </p:nvSpPr>
        <p:spPr>
          <a:xfrm>
            <a:off x="504000" y="301319"/>
            <a:ext cx="9071640" cy="1262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3" name="Shape 13"/>
          <p:cNvSpPr txBox="1"/>
          <p:nvPr>
            <p:ph idx="1" type="subTitle"/>
          </p:nvPr>
        </p:nvSpPr>
        <p:spPr>
          <a:xfrm>
            <a:off x="504000" y="1769040"/>
            <a:ext cx="9071640" cy="438444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verTx">
  <p:cSld name="Title, Content over Content">
    <p:spTree>
      <p:nvGrpSpPr>
        <p:cNvPr id="41" name="Shape 41"/>
        <p:cNvGrpSpPr/>
        <p:nvPr/>
      </p:nvGrpSpPr>
      <p:grpSpPr>
        <a:xfrm>
          <a:off x="0" y="0"/>
          <a:ext cx="0" cy="0"/>
          <a:chOff x="0" y="0"/>
          <a:chExt cx="0" cy="0"/>
        </a:xfrm>
      </p:grpSpPr>
      <p:sp>
        <p:nvSpPr>
          <p:cNvPr id="42" name="Shape 42"/>
          <p:cNvSpPr txBox="1"/>
          <p:nvPr>
            <p:ph type="title"/>
          </p:nvPr>
        </p:nvSpPr>
        <p:spPr>
          <a:xfrm>
            <a:off x="504000" y="301319"/>
            <a:ext cx="9071640" cy="1262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43" name="Shape 43"/>
          <p:cNvSpPr txBox="1"/>
          <p:nvPr>
            <p:ph idx="1" type="body"/>
          </p:nvPr>
        </p:nvSpPr>
        <p:spPr>
          <a:xfrm>
            <a:off x="504000" y="1769040"/>
            <a:ext cx="9071640" cy="20912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4" name="Shape 44"/>
          <p:cNvSpPr txBox="1"/>
          <p:nvPr>
            <p:ph idx="2" type="body"/>
          </p:nvPr>
        </p:nvSpPr>
        <p:spPr>
          <a:xfrm>
            <a:off x="504000" y="4059360"/>
            <a:ext cx="9071640" cy="20912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fourObj">
  <p:cSld name="Title, 4 Content">
    <p:spTree>
      <p:nvGrpSpPr>
        <p:cNvPr id="45" name="Shape 45"/>
        <p:cNvGrpSpPr/>
        <p:nvPr/>
      </p:nvGrpSpPr>
      <p:grpSpPr>
        <a:xfrm>
          <a:off x="0" y="0"/>
          <a:ext cx="0" cy="0"/>
          <a:chOff x="0" y="0"/>
          <a:chExt cx="0" cy="0"/>
        </a:xfrm>
      </p:grpSpPr>
      <p:sp>
        <p:nvSpPr>
          <p:cNvPr id="46" name="Shape 46"/>
          <p:cNvSpPr txBox="1"/>
          <p:nvPr>
            <p:ph type="title"/>
          </p:nvPr>
        </p:nvSpPr>
        <p:spPr>
          <a:xfrm>
            <a:off x="504000" y="301319"/>
            <a:ext cx="9071640" cy="1262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47" name="Shape 47"/>
          <p:cNvSpPr txBox="1"/>
          <p:nvPr>
            <p:ph idx="1" type="body"/>
          </p:nvPr>
        </p:nvSpPr>
        <p:spPr>
          <a:xfrm>
            <a:off x="504000" y="1769040"/>
            <a:ext cx="4426920" cy="20912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8" name="Shape 48"/>
          <p:cNvSpPr txBox="1"/>
          <p:nvPr>
            <p:ph idx="2" type="body"/>
          </p:nvPr>
        </p:nvSpPr>
        <p:spPr>
          <a:xfrm>
            <a:off x="5152680" y="1769040"/>
            <a:ext cx="4426920" cy="20912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9" name="Shape 49"/>
          <p:cNvSpPr txBox="1"/>
          <p:nvPr>
            <p:ph idx="3" type="body"/>
          </p:nvPr>
        </p:nvSpPr>
        <p:spPr>
          <a:xfrm>
            <a:off x="5152680" y="4059360"/>
            <a:ext cx="4426920" cy="20912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50" name="Shape 50"/>
          <p:cNvSpPr txBox="1"/>
          <p:nvPr>
            <p:ph idx="4" type="body"/>
          </p:nvPr>
        </p:nvSpPr>
        <p:spPr>
          <a:xfrm>
            <a:off x="504000" y="4059360"/>
            <a:ext cx="4426920" cy="20912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6 Content">
    <p:spTree>
      <p:nvGrpSpPr>
        <p:cNvPr id="51" name="Shape 51"/>
        <p:cNvGrpSpPr/>
        <p:nvPr/>
      </p:nvGrpSpPr>
      <p:grpSpPr>
        <a:xfrm>
          <a:off x="0" y="0"/>
          <a:ext cx="0" cy="0"/>
          <a:chOff x="0" y="0"/>
          <a:chExt cx="0" cy="0"/>
        </a:xfrm>
      </p:grpSpPr>
      <p:sp>
        <p:nvSpPr>
          <p:cNvPr id="52" name="Shape 52"/>
          <p:cNvSpPr txBox="1"/>
          <p:nvPr>
            <p:ph type="title"/>
          </p:nvPr>
        </p:nvSpPr>
        <p:spPr>
          <a:xfrm>
            <a:off x="504000" y="301319"/>
            <a:ext cx="9071640" cy="1262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53" name="Shape 53"/>
          <p:cNvSpPr txBox="1"/>
          <p:nvPr>
            <p:ph idx="1" type="body"/>
          </p:nvPr>
        </p:nvSpPr>
        <p:spPr>
          <a:xfrm>
            <a:off x="504000" y="1769040"/>
            <a:ext cx="9071640" cy="43844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54" name="Shape 54"/>
          <p:cNvSpPr txBox="1"/>
          <p:nvPr>
            <p:ph idx="2" type="body"/>
          </p:nvPr>
        </p:nvSpPr>
        <p:spPr>
          <a:xfrm>
            <a:off x="504000" y="1769040"/>
            <a:ext cx="9071640" cy="43844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55" name="Shape 55"/>
          <p:cNvSpPr/>
          <p:nvPr/>
        </p:nvSpPr>
        <p:spPr>
          <a:xfrm>
            <a:off x="504000" y="1769040"/>
            <a:ext cx="9071640" cy="438444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a:off x="504000" y="1769040"/>
            <a:ext cx="9071640" cy="4384440"/>
          </a:xfrm>
          <a:prstGeom prst="rect">
            <a:avLst/>
          </a:prstGeom>
          <a:no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Content">
    <p:spTree>
      <p:nvGrpSpPr>
        <p:cNvPr id="14" name="Shape 14"/>
        <p:cNvGrpSpPr/>
        <p:nvPr/>
      </p:nvGrpSpPr>
      <p:grpSpPr>
        <a:xfrm>
          <a:off x="0" y="0"/>
          <a:ext cx="0" cy="0"/>
          <a:chOff x="0" y="0"/>
          <a:chExt cx="0" cy="0"/>
        </a:xfrm>
      </p:grpSpPr>
      <p:sp>
        <p:nvSpPr>
          <p:cNvPr id="15" name="Shape 15"/>
          <p:cNvSpPr txBox="1"/>
          <p:nvPr>
            <p:ph type="title"/>
          </p:nvPr>
        </p:nvSpPr>
        <p:spPr>
          <a:xfrm>
            <a:off x="504000" y="301319"/>
            <a:ext cx="9071640" cy="1262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6" name="Shape 16"/>
          <p:cNvSpPr txBox="1"/>
          <p:nvPr>
            <p:ph idx="1" type="body"/>
          </p:nvPr>
        </p:nvSpPr>
        <p:spPr>
          <a:xfrm>
            <a:off x="504000" y="1769040"/>
            <a:ext cx="9071640" cy="43844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Slide">
    <p:spTree>
      <p:nvGrpSpPr>
        <p:cNvPr id="17" name="Shape 1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itle, 2 Content">
    <p:spTree>
      <p:nvGrpSpPr>
        <p:cNvPr id="18" name="Shape 18"/>
        <p:cNvGrpSpPr/>
        <p:nvPr/>
      </p:nvGrpSpPr>
      <p:grpSpPr>
        <a:xfrm>
          <a:off x="0" y="0"/>
          <a:ext cx="0" cy="0"/>
          <a:chOff x="0" y="0"/>
          <a:chExt cx="0" cy="0"/>
        </a:xfrm>
      </p:grpSpPr>
      <p:sp>
        <p:nvSpPr>
          <p:cNvPr id="19" name="Shape 19"/>
          <p:cNvSpPr txBox="1"/>
          <p:nvPr>
            <p:ph type="title"/>
          </p:nvPr>
        </p:nvSpPr>
        <p:spPr>
          <a:xfrm>
            <a:off x="504000" y="301319"/>
            <a:ext cx="9071640" cy="1262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20" name="Shape 20"/>
          <p:cNvSpPr txBox="1"/>
          <p:nvPr>
            <p:ph idx="1" type="body"/>
          </p:nvPr>
        </p:nvSpPr>
        <p:spPr>
          <a:xfrm>
            <a:off x="504000" y="1769040"/>
            <a:ext cx="4426920" cy="43844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21" name="Shape 21"/>
          <p:cNvSpPr txBox="1"/>
          <p:nvPr>
            <p:ph idx="2" type="body"/>
          </p:nvPr>
        </p:nvSpPr>
        <p:spPr>
          <a:xfrm>
            <a:off x="5152680" y="1769040"/>
            <a:ext cx="4426920" cy="43844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x="0" y="0"/>
          <a:ext cx="0" cy="0"/>
          <a:chOff x="0" y="0"/>
          <a:chExt cx="0" cy="0"/>
        </a:xfrm>
      </p:grpSpPr>
      <p:sp>
        <p:nvSpPr>
          <p:cNvPr id="23" name="Shape 23"/>
          <p:cNvSpPr txBox="1"/>
          <p:nvPr>
            <p:ph type="title"/>
          </p:nvPr>
        </p:nvSpPr>
        <p:spPr>
          <a:xfrm>
            <a:off x="504000" y="301319"/>
            <a:ext cx="9071640" cy="1262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nly">
  <p:cSld name="Centered Text">
    <p:spTree>
      <p:nvGrpSpPr>
        <p:cNvPr id="24" name="Shape 24"/>
        <p:cNvGrpSpPr/>
        <p:nvPr/>
      </p:nvGrpSpPr>
      <p:grpSpPr>
        <a:xfrm>
          <a:off x="0" y="0"/>
          <a:ext cx="0" cy="0"/>
          <a:chOff x="0" y="0"/>
          <a:chExt cx="0" cy="0"/>
        </a:xfrm>
      </p:grpSpPr>
      <p:sp>
        <p:nvSpPr>
          <p:cNvPr id="25" name="Shape 25"/>
          <p:cNvSpPr txBox="1"/>
          <p:nvPr>
            <p:ph idx="1" type="subTitle"/>
          </p:nvPr>
        </p:nvSpPr>
        <p:spPr>
          <a:xfrm>
            <a:off x="504000" y="301319"/>
            <a:ext cx="9071640" cy="585180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AndObj">
  <p:cSld name="Title, 2 Content and Content">
    <p:spTree>
      <p:nvGrpSpPr>
        <p:cNvPr id="26" name="Shape 26"/>
        <p:cNvGrpSpPr/>
        <p:nvPr/>
      </p:nvGrpSpPr>
      <p:grpSpPr>
        <a:xfrm>
          <a:off x="0" y="0"/>
          <a:ext cx="0" cy="0"/>
          <a:chOff x="0" y="0"/>
          <a:chExt cx="0" cy="0"/>
        </a:xfrm>
      </p:grpSpPr>
      <p:sp>
        <p:nvSpPr>
          <p:cNvPr id="27" name="Shape 27"/>
          <p:cNvSpPr txBox="1"/>
          <p:nvPr>
            <p:ph type="title"/>
          </p:nvPr>
        </p:nvSpPr>
        <p:spPr>
          <a:xfrm>
            <a:off x="504000" y="301319"/>
            <a:ext cx="9071640" cy="1262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28" name="Shape 28"/>
          <p:cNvSpPr txBox="1"/>
          <p:nvPr>
            <p:ph idx="1" type="body"/>
          </p:nvPr>
        </p:nvSpPr>
        <p:spPr>
          <a:xfrm>
            <a:off x="504000" y="1769040"/>
            <a:ext cx="4426920" cy="20912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29" name="Shape 29"/>
          <p:cNvSpPr txBox="1"/>
          <p:nvPr>
            <p:ph idx="2" type="body"/>
          </p:nvPr>
        </p:nvSpPr>
        <p:spPr>
          <a:xfrm>
            <a:off x="504000" y="4059360"/>
            <a:ext cx="4426920" cy="20912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0" name="Shape 30"/>
          <p:cNvSpPr txBox="1"/>
          <p:nvPr>
            <p:ph idx="3" type="body"/>
          </p:nvPr>
        </p:nvSpPr>
        <p:spPr>
          <a:xfrm>
            <a:off x="5152680" y="1769040"/>
            <a:ext cx="4426920" cy="43844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AndTwoObj">
  <p:cSld name="Title Content and 2 Content">
    <p:spTree>
      <p:nvGrpSpPr>
        <p:cNvPr id="31" name="Shape 31"/>
        <p:cNvGrpSpPr/>
        <p:nvPr/>
      </p:nvGrpSpPr>
      <p:grpSpPr>
        <a:xfrm>
          <a:off x="0" y="0"/>
          <a:ext cx="0" cy="0"/>
          <a:chOff x="0" y="0"/>
          <a:chExt cx="0" cy="0"/>
        </a:xfrm>
      </p:grpSpPr>
      <p:sp>
        <p:nvSpPr>
          <p:cNvPr id="32" name="Shape 32"/>
          <p:cNvSpPr txBox="1"/>
          <p:nvPr>
            <p:ph type="title"/>
          </p:nvPr>
        </p:nvSpPr>
        <p:spPr>
          <a:xfrm>
            <a:off x="504000" y="301319"/>
            <a:ext cx="9071640" cy="1262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33" name="Shape 33"/>
          <p:cNvSpPr txBox="1"/>
          <p:nvPr>
            <p:ph idx="1" type="body"/>
          </p:nvPr>
        </p:nvSpPr>
        <p:spPr>
          <a:xfrm>
            <a:off x="504000" y="1769040"/>
            <a:ext cx="4426920" cy="43844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4" name="Shape 34"/>
          <p:cNvSpPr txBox="1"/>
          <p:nvPr>
            <p:ph idx="2" type="body"/>
          </p:nvPr>
        </p:nvSpPr>
        <p:spPr>
          <a:xfrm>
            <a:off x="5152680" y="1769040"/>
            <a:ext cx="4426920" cy="20912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5" name="Shape 35"/>
          <p:cNvSpPr txBox="1"/>
          <p:nvPr>
            <p:ph idx="3" type="body"/>
          </p:nvPr>
        </p:nvSpPr>
        <p:spPr>
          <a:xfrm>
            <a:off x="5152680" y="4059360"/>
            <a:ext cx="4426920" cy="20912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OverTx">
  <p:cSld name="Title, 2 Content over Content">
    <p:spTree>
      <p:nvGrpSpPr>
        <p:cNvPr id="36" name="Shape 36"/>
        <p:cNvGrpSpPr/>
        <p:nvPr/>
      </p:nvGrpSpPr>
      <p:grpSpPr>
        <a:xfrm>
          <a:off x="0" y="0"/>
          <a:ext cx="0" cy="0"/>
          <a:chOff x="0" y="0"/>
          <a:chExt cx="0" cy="0"/>
        </a:xfrm>
      </p:grpSpPr>
      <p:sp>
        <p:nvSpPr>
          <p:cNvPr id="37" name="Shape 37"/>
          <p:cNvSpPr txBox="1"/>
          <p:nvPr>
            <p:ph type="title"/>
          </p:nvPr>
        </p:nvSpPr>
        <p:spPr>
          <a:xfrm>
            <a:off x="504000" y="301319"/>
            <a:ext cx="9071640" cy="1262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38" name="Shape 38"/>
          <p:cNvSpPr txBox="1"/>
          <p:nvPr>
            <p:ph idx="1" type="body"/>
          </p:nvPr>
        </p:nvSpPr>
        <p:spPr>
          <a:xfrm>
            <a:off x="504000" y="1769040"/>
            <a:ext cx="4426920" cy="20912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9" name="Shape 39"/>
          <p:cNvSpPr txBox="1"/>
          <p:nvPr>
            <p:ph idx="2" type="body"/>
          </p:nvPr>
        </p:nvSpPr>
        <p:spPr>
          <a:xfrm>
            <a:off x="5152680" y="1769040"/>
            <a:ext cx="4426920" cy="20912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0" name="Shape 40"/>
          <p:cNvSpPr txBox="1"/>
          <p:nvPr>
            <p:ph idx="3" type="body"/>
          </p:nvPr>
        </p:nvSpPr>
        <p:spPr>
          <a:xfrm>
            <a:off x="504000" y="4059360"/>
            <a:ext cx="9071640" cy="20912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 name="Shape 5"/>
        <p:cNvGrpSpPr/>
        <p:nvPr/>
      </p:nvGrpSpPr>
      <p:grpSpPr>
        <a:xfrm>
          <a:off x="0" y="0"/>
          <a:ext cx="0" cy="0"/>
          <a:chOff x="0" y="0"/>
          <a:chExt cx="0" cy="0"/>
        </a:xfrm>
      </p:grpSpPr>
      <p:sp>
        <p:nvSpPr>
          <p:cNvPr id="6" name="Shape 6"/>
          <p:cNvSpPr txBox="1"/>
          <p:nvPr>
            <p:ph type="title"/>
          </p:nvPr>
        </p:nvSpPr>
        <p:spPr>
          <a:xfrm>
            <a:off x="504000" y="301319"/>
            <a:ext cx="9071640" cy="1262160"/>
          </a:xfrm>
          <a:prstGeom prst="rect">
            <a:avLst/>
          </a:prstGeom>
          <a:noFill/>
          <a:ln>
            <a:noFill/>
          </a:ln>
        </p:spPr>
        <p:txBody>
          <a:bodyPr anchorCtr="0" anchor="ctr" bIns="91425" lIns="91425" rIns="91425"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7" name="Shape 7"/>
          <p:cNvSpPr txBox="1"/>
          <p:nvPr>
            <p:ph idx="1" type="body"/>
          </p:nvPr>
        </p:nvSpPr>
        <p:spPr>
          <a:xfrm>
            <a:off x="504000" y="1769040"/>
            <a:ext cx="9071640" cy="438444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8" name="Shape 8"/>
          <p:cNvSpPr txBox="1"/>
          <p:nvPr>
            <p:ph idx="10" type="dt"/>
          </p:nvPr>
        </p:nvSpPr>
        <p:spPr>
          <a:xfrm>
            <a:off x="504000" y="6887160"/>
            <a:ext cx="2348280" cy="521279"/>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9" name="Shape 9"/>
          <p:cNvSpPr txBox="1"/>
          <p:nvPr>
            <p:ph idx="11" type="ftr"/>
          </p:nvPr>
        </p:nvSpPr>
        <p:spPr>
          <a:xfrm>
            <a:off x="3447360" y="6887160"/>
            <a:ext cx="3195000" cy="521279"/>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0" name="Shape 10"/>
          <p:cNvSpPr txBox="1"/>
          <p:nvPr>
            <p:ph idx="12" type="sldNum"/>
          </p:nvPr>
        </p:nvSpPr>
        <p:spPr>
          <a:xfrm>
            <a:off x="7227360" y="6887160"/>
            <a:ext cx="2348280" cy="521279"/>
          </a:xfrm>
          <a:prstGeom prst="rect">
            <a:avLst/>
          </a:prstGeom>
          <a:noFill/>
          <a:ln>
            <a:noFill/>
          </a:ln>
        </p:spPr>
        <p:txBody>
          <a:bodyPr anchorCtr="0" anchor="t" bIns="0" lIns="0" rIns="0" tIns="0">
            <a:noAutofit/>
          </a:bodyPr>
          <a:lstStyle/>
          <a:p>
            <a:pPr indent="0" lvl="0" marL="0" marR="0" rtl="0" algn="r">
              <a:spcBef>
                <a:spcPts val="0"/>
              </a:spcBef>
              <a:buSzPct val="25000"/>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 Id="rId4" Type="http://schemas.openxmlformats.org/officeDocument/2006/relationships/image" Target="../media/image05.jpg"/><Relationship Id="rId5" Type="http://schemas.openxmlformats.org/officeDocument/2006/relationships/image" Target="../media/image02.jpg"/><Relationship Id="rId6" Type="http://schemas.openxmlformats.org/officeDocument/2006/relationships/image" Target="../media/image0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3.png"/><Relationship Id="rId4" Type="http://schemas.openxmlformats.org/officeDocument/2006/relationships/image" Target="../media/image10.png"/><Relationship Id="rId5" Type="http://schemas.openxmlformats.org/officeDocument/2006/relationships/image" Target="../media/image0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4.png"/><Relationship Id="rId4" Type="http://schemas.openxmlformats.org/officeDocument/2006/relationships/image" Target="../media/image07.png"/><Relationship Id="rId5" Type="http://schemas.openxmlformats.org/officeDocument/2006/relationships/image" Target="../media/image06.png"/><Relationship Id="rId6" Type="http://schemas.openxmlformats.org/officeDocument/2006/relationships/image" Target="../media/image0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pic>
        <p:nvPicPr>
          <p:cNvPr id="61" name="Shape 61"/>
          <p:cNvPicPr preferRelativeResize="0"/>
          <p:nvPr/>
        </p:nvPicPr>
        <p:blipFill rotWithShape="1">
          <a:blip r:embed="rId3">
            <a:alphaModFix/>
          </a:blip>
          <a:srcRect b="0" l="0" r="0" t="0"/>
          <a:stretch/>
        </p:blipFill>
        <p:spPr>
          <a:xfrm>
            <a:off x="146880" y="3454560"/>
            <a:ext cx="6126480" cy="3922919"/>
          </a:xfrm>
          <a:prstGeom prst="rect">
            <a:avLst/>
          </a:prstGeom>
          <a:noFill/>
          <a:ln>
            <a:noFill/>
          </a:ln>
        </p:spPr>
      </p:pic>
      <p:pic>
        <p:nvPicPr>
          <p:cNvPr id="62" name="Shape 62"/>
          <p:cNvPicPr preferRelativeResize="0"/>
          <p:nvPr/>
        </p:nvPicPr>
        <p:blipFill rotWithShape="1">
          <a:blip r:embed="rId4">
            <a:alphaModFix/>
          </a:blip>
          <a:srcRect b="0" l="0" r="0" t="0"/>
          <a:stretch/>
        </p:blipFill>
        <p:spPr>
          <a:xfrm>
            <a:off x="6318000" y="457200"/>
            <a:ext cx="3593519" cy="6400799"/>
          </a:xfrm>
          <a:prstGeom prst="rect">
            <a:avLst/>
          </a:prstGeom>
          <a:noFill/>
          <a:ln cap="flat" cmpd="sng" w="29150">
            <a:solidFill>
              <a:srgbClr val="0000FF"/>
            </a:solidFill>
            <a:prstDash val="solid"/>
            <a:round/>
            <a:headEnd len="med" w="med" type="none"/>
            <a:tailEnd len="med" w="med" type="none"/>
          </a:ln>
        </p:spPr>
      </p:pic>
      <p:pic>
        <p:nvPicPr>
          <p:cNvPr id="63" name="Shape 63"/>
          <p:cNvPicPr preferRelativeResize="0"/>
          <p:nvPr/>
        </p:nvPicPr>
        <p:blipFill rotWithShape="1">
          <a:blip r:embed="rId5">
            <a:alphaModFix/>
          </a:blip>
          <a:srcRect b="0" l="0" r="0" t="0"/>
          <a:stretch/>
        </p:blipFill>
        <p:spPr>
          <a:xfrm>
            <a:off x="3924000" y="457200"/>
            <a:ext cx="2286000" cy="2889359"/>
          </a:xfrm>
          <a:prstGeom prst="rect">
            <a:avLst/>
          </a:prstGeom>
          <a:noFill/>
          <a:ln cap="flat" cmpd="sng" w="29150">
            <a:solidFill>
              <a:srgbClr val="0000FF"/>
            </a:solidFill>
            <a:prstDash val="solid"/>
            <a:round/>
            <a:headEnd len="med" w="med" type="none"/>
            <a:tailEnd len="med" w="med" type="none"/>
          </a:ln>
        </p:spPr>
      </p:pic>
      <p:sp>
        <p:nvSpPr>
          <p:cNvPr id="64" name="Shape 64"/>
          <p:cNvSpPr txBox="1"/>
          <p:nvPr/>
        </p:nvSpPr>
        <p:spPr>
          <a:xfrm>
            <a:off x="241200" y="496079"/>
            <a:ext cx="3472200" cy="134604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0" i="0" lang="en-US" sz="2800" u="none" cap="none" strike="noStrike">
                <a:solidFill>
                  <a:srgbClr val="000000"/>
                </a:solidFill>
                <a:latin typeface="Arial"/>
                <a:ea typeface="Arial"/>
                <a:cs typeface="Arial"/>
                <a:sym typeface="Arial"/>
              </a:rPr>
              <a:t>Leo Kirsch</a:t>
            </a:r>
          </a:p>
          <a:p>
            <a:pPr indent="0" lvl="0" marL="0" marR="0" rtl="0" algn="l">
              <a:spcBef>
                <a:spcPts val="0"/>
              </a:spcBef>
              <a:buSzPct val="25000"/>
              <a:buNone/>
            </a:pPr>
            <a:r>
              <a:rPr b="0" lang="en-US" sz="2800" strike="noStrike">
                <a:solidFill>
                  <a:srgbClr val="000000"/>
                </a:solidFill>
                <a:latin typeface="Arial"/>
                <a:ea typeface="Arial"/>
                <a:cs typeface="Arial"/>
                <a:sym typeface="Arial"/>
              </a:rPr>
              <a:t>UC Berkeley </a:t>
            </a:r>
          </a:p>
          <a:p>
            <a:pPr indent="0" lvl="0" marL="0" marR="0" rtl="0" algn="l">
              <a:spcBef>
                <a:spcPts val="0"/>
              </a:spcBef>
              <a:buSzPct val="25000"/>
              <a:buNone/>
            </a:pPr>
            <a:r>
              <a:rPr b="0" lang="en-US" sz="2800" strike="noStrike">
                <a:solidFill>
                  <a:srgbClr val="000000"/>
                </a:solidFill>
                <a:latin typeface="Arial"/>
                <a:ea typeface="Arial"/>
                <a:cs typeface="Arial"/>
                <a:sym typeface="Arial"/>
              </a:rPr>
              <a:t>4</a:t>
            </a:r>
            <a:r>
              <a:rPr b="0" baseline="30000" lang="en-US" sz="2800" strike="noStrike">
                <a:solidFill>
                  <a:srgbClr val="000000"/>
                </a:solidFill>
                <a:latin typeface="Arial"/>
                <a:ea typeface="Arial"/>
                <a:cs typeface="Arial"/>
                <a:sym typeface="Arial"/>
              </a:rPr>
              <a:t>th</a:t>
            </a:r>
            <a:r>
              <a:rPr b="0" lang="en-US" sz="2800" strike="noStrike">
                <a:solidFill>
                  <a:srgbClr val="000000"/>
                </a:solidFill>
                <a:latin typeface="Arial"/>
                <a:ea typeface="Arial"/>
                <a:cs typeface="Arial"/>
                <a:sym typeface="Arial"/>
              </a:rPr>
              <a:t> year PhD student</a:t>
            </a:r>
          </a:p>
        </p:txBody>
      </p:sp>
      <p:sp>
        <p:nvSpPr>
          <p:cNvPr id="65" name="Shape 65"/>
          <p:cNvSpPr txBox="1"/>
          <p:nvPr/>
        </p:nvSpPr>
        <p:spPr>
          <a:xfrm>
            <a:off x="662400" y="6694560"/>
            <a:ext cx="593639" cy="35856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baseline="30000" lang="en-US" sz="1800" strike="noStrike">
                <a:solidFill>
                  <a:srgbClr val="FF0000"/>
                </a:solidFill>
                <a:latin typeface="Arial"/>
                <a:ea typeface="Arial"/>
                <a:cs typeface="Arial"/>
                <a:sym typeface="Arial"/>
              </a:rPr>
              <a:t>56</a:t>
            </a:r>
            <a:r>
              <a:rPr b="1" lang="en-US" sz="1800" strike="noStrike">
                <a:solidFill>
                  <a:srgbClr val="FF0000"/>
                </a:solidFill>
                <a:latin typeface="Arial"/>
                <a:ea typeface="Arial"/>
                <a:cs typeface="Arial"/>
                <a:sym typeface="Arial"/>
              </a:rPr>
              <a:t>Fe</a:t>
            </a:r>
          </a:p>
        </p:txBody>
      </p:sp>
      <p:sp>
        <p:nvSpPr>
          <p:cNvPr id="66" name="Shape 66"/>
          <p:cNvSpPr txBox="1"/>
          <p:nvPr/>
        </p:nvSpPr>
        <p:spPr>
          <a:xfrm>
            <a:off x="1025279" y="6126480"/>
            <a:ext cx="375839" cy="35856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1800" strike="noStrike">
                <a:solidFill>
                  <a:srgbClr val="0000FF"/>
                </a:solidFill>
                <a:latin typeface="Arial"/>
                <a:ea typeface="Arial"/>
                <a:cs typeface="Arial"/>
                <a:sym typeface="Arial"/>
              </a:rPr>
              <a:t>p'</a:t>
            </a:r>
          </a:p>
        </p:txBody>
      </p:sp>
      <p:sp>
        <p:nvSpPr>
          <p:cNvPr id="67" name="Shape 67"/>
          <p:cNvSpPr txBox="1"/>
          <p:nvPr/>
        </p:nvSpPr>
        <p:spPr>
          <a:xfrm>
            <a:off x="1873800" y="6877439"/>
            <a:ext cx="357479" cy="41256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1800" strike="noStrike">
                <a:solidFill>
                  <a:srgbClr val="0000FF"/>
                </a:solidFill>
                <a:latin typeface="Arial"/>
                <a:ea typeface="Arial"/>
                <a:cs typeface="Arial"/>
                <a:sym typeface="Arial"/>
              </a:rPr>
              <a:t>p</a:t>
            </a:r>
            <a:r>
              <a:rPr b="1" baseline="-25000" lang="en-US" sz="1800" strike="noStrike">
                <a:solidFill>
                  <a:srgbClr val="0000FF"/>
                </a:solidFill>
                <a:latin typeface="Arial"/>
                <a:ea typeface="Arial"/>
                <a:cs typeface="Arial"/>
                <a:sym typeface="Arial"/>
              </a:rPr>
              <a:t>i</a:t>
            </a:r>
          </a:p>
        </p:txBody>
      </p:sp>
      <p:sp>
        <p:nvSpPr>
          <p:cNvPr id="68" name="Shape 68"/>
          <p:cNvSpPr txBox="1"/>
          <p:nvPr/>
        </p:nvSpPr>
        <p:spPr>
          <a:xfrm>
            <a:off x="2103119" y="6090480"/>
            <a:ext cx="366480" cy="47735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2600" strike="noStrike">
                <a:solidFill>
                  <a:srgbClr val="CC9900"/>
                </a:solidFill>
                <a:latin typeface="Times New Roman"/>
                <a:ea typeface="Times New Roman"/>
                <a:cs typeface="Times New Roman"/>
                <a:sym typeface="Times New Roman"/>
              </a:rPr>
              <a:t>ɤ</a:t>
            </a:r>
          </a:p>
        </p:txBody>
      </p:sp>
      <p:sp>
        <p:nvSpPr>
          <p:cNvPr id="69" name="Shape 69"/>
          <p:cNvSpPr txBox="1"/>
          <p:nvPr/>
        </p:nvSpPr>
        <p:spPr>
          <a:xfrm>
            <a:off x="3383280" y="6591600"/>
            <a:ext cx="2622240" cy="55511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0" lang="en-US" sz="2600" strike="noStrike">
                <a:solidFill>
                  <a:srgbClr val="000000"/>
                </a:solidFill>
                <a:latin typeface="Arial"/>
                <a:ea typeface="Arial"/>
                <a:cs typeface="Arial"/>
                <a:sym typeface="Arial"/>
              </a:rPr>
              <a:t>GRETINA: E</a:t>
            </a:r>
            <a:r>
              <a:rPr b="0" baseline="-25000" lang="en-US" sz="2600" strike="noStrike">
                <a:solidFill>
                  <a:srgbClr val="000000"/>
                </a:solidFill>
                <a:latin typeface="Times New Roman"/>
                <a:ea typeface="Times New Roman"/>
                <a:cs typeface="Times New Roman"/>
                <a:sym typeface="Times New Roman"/>
              </a:rPr>
              <a:t>ɤ</a:t>
            </a:r>
            <a:r>
              <a:rPr b="0" lang="en-US" sz="2600" strike="noStrike">
                <a:solidFill>
                  <a:srgbClr val="000000"/>
                </a:solidFill>
                <a:latin typeface="Times New Roman"/>
                <a:ea typeface="Times New Roman"/>
                <a:cs typeface="Times New Roman"/>
                <a:sym typeface="Times New Roman"/>
              </a:rPr>
              <a:t>, </a:t>
            </a:r>
            <a:r>
              <a:rPr b="0" lang="en-US" sz="2600" strike="noStrike">
                <a:solidFill>
                  <a:srgbClr val="000000"/>
                </a:solidFill>
                <a:latin typeface="Arial"/>
                <a:ea typeface="Arial"/>
                <a:cs typeface="Arial"/>
                <a:sym typeface="Arial"/>
              </a:rPr>
              <a:t>θ</a:t>
            </a:r>
            <a:r>
              <a:rPr b="0" baseline="-25000" lang="en-US" sz="2600" strike="noStrike">
                <a:solidFill>
                  <a:srgbClr val="000000"/>
                </a:solidFill>
                <a:latin typeface="Times New Roman"/>
                <a:ea typeface="Times New Roman"/>
                <a:cs typeface="Times New Roman"/>
                <a:sym typeface="Times New Roman"/>
              </a:rPr>
              <a:t>ɤ</a:t>
            </a:r>
          </a:p>
        </p:txBody>
      </p:sp>
      <p:sp>
        <p:nvSpPr>
          <p:cNvPr id="70" name="Shape 70"/>
          <p:cNvSpPr txBox="1"/>
          <p:nvPr/>
        </p:nvSpPr>
        <p:spPr>
          <a:xfrm>
            <a:off x="91440" y="4846319"/>
            <a:ext cx="2485080" cy="477359"/>
          </a:xfrm>
          <a:prstGeom prst="rect">
            <a:avLst/>
          </a:prstGeom>
          <a:noFill/>
          <a:ln>
            <a:noFill/>
          </a:ln>
        </p:spPr>
        <p:txBody>
          <a:bodyPr anchorCtr="0" anchor="t" bIns="45000" lIns="90000" rIns="90000" tIns="45000">
            <a:noAutofit/>
          </a:bodyPr>
          <a:lstStyle/>
          <a:p>
            <a:pPr indent="0" lvl="0" marL="0" marR="0" rtl="0" algn="r">
              <a:spcBef>
                <a:spcPts val="0"/>
              </a:spcBef>
              <a:buSzPct val="25000"/>
              <a:buNone/>
            </a:pPr>
            <a:r>
              <a:rPr b="0" lang="en-US" sz="2600" strike="noStrike">
                <a:solidFill>
                  <a:srgbClr val="000000"/>
                </a:solidFill>
                <a:latin typeface="Arial"/>
                <a:ea typeface="Arial"/>
                <a:cs typeface="Arial"/>
                <a:sym typeface="Arial"/>
              </a:rPr>
              <a:t>Phoswich Wall:</a:t>
            </a:r>
          </a:p>
        </p:txBody>
      </p:sp>
      <p:sp>
        <p:nvSpPr>
          <p:cNvPr id="71" name="Shape 71"/>
          <p:cNvSpPr txBox="1"/>
          <p:nvPr/>
        </p:nvSpPr>
        <p:spPr>
          <a:xfrm>
            <a:off x="2879" y="5072760"/>
            <a:ext cx="1097279" cy="663839"/>
          </a:xfrm>
          <a:prstGeom prst="rect">
            <a:avLst/>
          </a:prstGeom>
          <a:noFill/>
          <a:ln>
            <a:noFill/>
          </a:ln>
        </p:spPr>
        <p:txBody>
          <a:bodyPr anchorCtr="0" anchor="t" bIns="45000" lIns="90000" rIns="90000" tIns="45000">
            <a:noAutofit/>
          </a:bodyPr>
          <a:lstStyle/>
          <a:p>
            <a:pPr indent="0" lvl="0" marL="0" marR="0" rtl="0" algn="r">
              <a:spcBef>
                <a:spcPts val="0"/>
              </a:spcBef>
              <a:buSzPct val="25000"/>
              <a:buNone/>
            </a:pPr>
            <a:r>
              <a:rPr b="0" lang="en-US" sz="2400" strike="noStrike">
                <a:solidFill>
                  <a:srgbClr val="000000"/>
                </a:solidFill>
                <a:latin typeface="Arial"/>
                <a:ea typeface="Arial"/>
                <a:cs typeface="Arial"/>
                <a:sym typeface="Arial"/>
              </a:rPr>
              <a:t>E</a:t>
            </a:r>
            <a:r>
              <a:rPr b="0" baseline="-25000" lang="en-US" sz="2400" strike="noStrike">
                <a:solidFill>
                  <a:srgbClr val="000000"/>
                </a:solidFill>
                <a:latin typeface="Arial"/>
                <a:ea typeface="Arial"/>
                <a:cs typeface="Arial"/>
                <a:sym typeface="Arial"/>
              </a:rPr>
              <a:t>p</a:t>
            </a:r>
            <a:r>
              <a:rPr b="0" lang="en-US" sz="3600" strike="noStrike">
                <a:solidFill>
                  <a:srgbClr val="000000"/>
                </a:solidFill>
                <a:latin typeface="Times New Roman"/>
                <a:ea typeface="Times New Roman"/>
                <a:cs typeface="Times New Roman"/>
                <a:sym typeface="Times New Roman"/>
              </a:rPr>
              <a:t>, </a:t>
            </a:r>
            <a:r>
              <a:rPr b="0" lang="en-US" sz="2400" strike="noStrike">
                <a:solidFill>
                  <a:srgbClr val="000000"/>
                </a:solidFill>
                <a:latin typeface="Arial"/>
                <a:ea typeface="Arial"/>
                <a:cs typeface="Arial"/>
                <a:sym typeface="Arial"/>
              </a:rPr>
              <a:t>θ</a:t>
            </a:r>
            <a:r>
              <a:rPr b="0" baseline="-25000" lang="en-US" sz="2400" strike="noStrike">
                <a:solidFill>
                  <a:srgbClr val="000000"/>
                </a:solidFill>
                <a:latin typeface="Arial"/>
                <a:ea typeface="Arial"/>
                <a:cs typeface="Arial"/>
                <a:sym typeface="Arial"/>
              </a:rPr>
              <a:t>p</a:t>
            </a:r>
          </a:p>
        </p:txBody>
      </p:sp>
      <p:sp>
        <p:nvSpPr>
          <p:cNvPr id="72" name="Shape 72"/>
          <p:cNvSpPr txBox="1"/>
          <p:nvPr/>
        </p:nvSpPr>
        <p:spPr>
          <a:xfrm>
            <a:off x="228960" y="2197440"/>
            <a:ext cx="3695040" cy="217116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0" lang="en-US" sz="2800" strike="noStrike">
                <a:solidFill>
                  <a:srgbClr val="000000"/>
                </a:solidFill>
                <a:latin typeface="Arial"/>
                <a:ea typeface="Arial"/>
                <a:cs typeface="Arial"/>
                <a:sym typeface="Arial"/>
              </a:rPr>
              <a:t>LBNL GRETINA Team</a:t>
            </a:r>
          </a:p>
          <a:p>
            <a:pPr indent="0" lvl="0" marL="0" marR="0" rtl="0" algn="l">
              <a:spcBef>
                <a:spcPts val="0"/>
              </a:spcBef>
              <a:buSzPct val="25000"/>
              <a:buNone/>
            </a:pPr>
            <a:r>
              <a:rPr b="0" baseline="30000" lang="en-US" sz="2800" strike="noStrike">
                <a:solidFill>
                  <a:srgbClr val="000000"/>
                </a:solidFill>
                <a:latin typeface="Arial"/>
                <a:ea typeface="Arial"/>
                <a:cs typeface="Arial"/>
                <a:sym typeface="Arial"/>
              </a:rPr>
              <a:t>56</a:t>
            </a:r>
            <a:r>
              <a:rPr b="0" lang="en-US" sz="2800" strike="noStrike">
                <a:solidFill>
                  <a:srgbClr val="000000"/>
                </a:solidFill>
                <a:latin typeface="Arial"/>
                <a:ea typeface="Arial"/>
                <a:cs typeface="Arial"/>
                <a:sym typeface="Arial"/>
              </a:rPr>
              <a:t>Fe(p,p'</a:t>
            </a:r>
            <a:r>
              <a:rPr b="0" lang="en-US" sz="2600" strike="noStrike">
                <a:solidFill>
                  <a:srgbClr val="000000"/>
                </a:solidFill>
                <a:latin typeface="Times New Roman"/>
                <a:ea typeface="Times New Roman"/>
                <a:cs typeface="Times New Roman"/>
                <a:sym typeface="Times New Roman"/>
              </a:rPr>
              <a:t>ɤ</a:t>
            </a:r>
            <a:r>
              <a:rPr b="0" lang="en-US" sz="2800" strike="noStrike">
                <a:solidFill>
                  <a:srgbClr val="000000"/>
                </a:solidFill>
                <a:latin typeface="Arial"/>
                <a:ea typeface="Arial"/>
                <a:cs typeface="Arial"/>
                <a:sym typeface="Arial"/>
              </a:rPr>
              <a:t>) @ Argonne</a:t>
            </a:r>
          </a:p>
          <a:p>
            <a:pPr indent="0" lvl="0" marL="0" marR="0" rtl="0" algn="l">
              <a:spcBef>
                <a:spcPts val="0"/>
              </a:spcBef>
              <a:buNone/>
            </a:pPr>
            <a:r>
              <a:t/>
            </a:r>
            <a:endParaRPr b="0" sz="1800" strike="noStrike">
              <a:solidFill>
                <a:srgbClr val="000000"/>
              </a:solidFill>
              <a:latin typeface="Arial"/>
              <a:ea typeface="Arial"/>
              <a:cs typeface="Arial"/>
              <a:sym typeface="Arial"/>
            </a:endParaRPr>
          </a:p>
          <a:p>
            <a:pPr indent="0" lvl="0" marL="0" marR="0" rtl="0" algn="l">
              <a:spcBef>
                <a:spcPts val="0"/>
              </a:spcBef>
              <a:buSzPct val="25000"/>
              <a:buNone/>
            </a:pPr>
            <a:r>
              <a:rPr b="0" lang="en-US" sz="2800" strike="noStrike">
                <a:solidFill>
                  <a:srgbClr val="000000"/>
                </a:solidFill>
                <a:latin typeface="Arial"/>
                <a:ea typeface="Arial"/>
                <a:cs typeface="Arial"/>
                <a:sym typeface="Arial"/>
              </a:rPr>
              <a:t>Level Scheme</a:t>
            </a:r>
          </a:p>
          <a:p>
            <a:pPr indent="0" lvl="0" marL="0" marR="0" rtl="0" algn="l">
              <a:spcBef>
                <a:spcPts val="0"/>
              </a:spcBef>
              <a:buSzPct val="25000"/>
              <a:buNone/>
            </a:pPr>
            <a:r>
              <a:rPr b="0" lang="en-US" sz="2800" strike="noStrike">
                <a:solidFill>
                  <a:srgbClr val="000000"/>
                </a:solidFill>
                <a:latin typeface="Arial"/>
                <a:ea typeface="Arial"/>
                <a:cs typeface="Arial"/>
                <a:sym typeface="Arial"/>
              </a:rPr>
              <a:t>Low lying lifetimes</a:t>
            </a:r>
          </a:p>
        </p:txBody>
      </p:sp>
      <p:pic>
        <p:nvPicPr>
          <p:cNvPr id="73" name="Shape 73"/>
          <p:cNvPicPr preferRelativeResize="0"/>
          <p:nvPr/>
        </p:nvPicPr>
        <p:blipFill rotWithShape="1">
          <a:blip r:embed="rId6">
            <a:alphaModFix/>
          </a:blip>
          <a:srcRect b="0" l="0" r="0" t="0"/>
          <a:stretch/>
        </p:blipFill>
        <p:spPr>
          <a:xfrm>
            <a:off x="2651759" y="496079"/>
            <a:ext cx="914400" cy="914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pic>
        <p:nvPicPr>
          <p:cNvPr id="78" name="Shape 78"/>
          <p:cNvPicPr preferRelativeResize="0"/>
          <p:nvPr/>
        </p:nvPicPr>
        <p:blipFill rotWithShape="1">
          <a:blip r:embed="rId3">
            <a:alphaModFix/>
          </a:blip>
          <a:srcRect b="0" l="0" r="0" t="0"/>
          <a:stretch/>
        </p:blipFill>
        <p:spPr>
          <a:xfrm>
            <a:off x="731520" y="3025440"/>
            <a:ext cx="8905679" cy="4381199"/>
          </a:xfrm>
          <a:prstGeom prst="rect">
            <a:avLst/>
          </a:prstGeom>
          <a:noFill/>
          <a:ln>
            <a:noFill/>
          </a:ln>
        </p:spPr>
      </p:pic>
      <p:pic>
        <p:nvPicPr>
          <p:cNvPr id="79" name="Shape 79"/>
          <p:cNvPicPr preferRelativeResize="0"/>
          <p:nvPr/>
        </p:nvPicPr>
        <p:blipFill rotWithShape="1">
          <a:blip r:embed="rId4">
            <a:alphaModFix/>
          </a:blip>
          <a:srcRect b="0" l="0" r="0" t="0"/>
          <a:stretch/>
        </p:blipFill>
        <p:spPr>
          <a:xfrm>
            <a:off x="4065119" y="1984319"/>
            <a:ext cx="4965120" cy="2743199"/>
          </a:xfrm>
          <a:prstGeom prst="rect">
            <a:avLst/>
          </a:prstGeom>
          <a:noFill/>
          <a:ln>
            <a:noFill/>
          </a:ln>
        </p:spPr>
      </p:pic>
      <p:cxnSp>
        <p:nvCxnSpPr>
          <p:cNvPr id="80" name="Shape 80"/>
          <p:cNvCxnSpPr/>
          <p:nvPr/>
        </p:nvCxnSpPr>
        <p:spPr>
          <a:xfrm rot="10800000">
            <a:off x="7827839" y="1295639"/>
            <a:ext cx="0" cy="1207079"/>
          </a:xfrm>
          <a:prstGeom prst="straightConnector1">
            <a:avLst/>
          </a:prstGeom>
          <a:noFill/>
          <a:ln cap="flat" cmpd="sng" w="29150">
            <a:solidFill>
              <a:srgbClr val="0000FF"/>
            </a:solidFill>
            <a:prstDash val="solid"/>
            <a:round/>
            <a:headEnd len="med" w="med" type="none"/>
            <a:tailEnd len="med" w="med" type="none"/>
          </a:ln>
        </p:spPr>
      </p:cxnSp>
      <p:sp>
        <p:nvSpPr>
          <p:cNvPr id="81" name="Shape 81"/>
          <p:cNvSpPr txBox="1"/>
          <p:nvPr/>
        </p:nvSpPr>
        <p:spPr>
          <a:xfrm>
            <a:off x="7772400" y="1295640"/>
            <a:ext cx="723240" cy="35856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0" lang="en-US" sz="1800" strike="noStrike">
                <a:solidFill>
                  <a:srgbClr val="0000FF"/>
                </a:solidFill>
                <a:latin typeface="Arial"/>
                <a:ea typeface="Arial"/>
                <a:cs typeface="Arial"/>
                <a:sym typeface="Arial"/>
              </a:rPr>
              <a:t>2318</a:t>
            </a:r>
          </a:p>
        </p:txBody>
      </p:sp>
      <p:cxnSp>
        <p:nvCxnSpPr>
          <p:cNvPr id="82" name="Shape 82"/>
          <p:cNvCxnSpPr/>
          <p:nvPr/>
        </p:nvCxnSpPr>
        <p:spPr>
          <a:xfrm rot="10800000">
            <a:off x="7680960" y="958320"/>
            <a:ext cx="0" cy="1537919"/>
          </a:xfrm>
          <a:prstGeom prst="straightConnector1">
            <a:avLst/>
          </a:prstGeom>
          <a:noFill/>
          <a:ln cap="flat" cmpd="sng" w="29150">
            <a:solidFill>
              <a:srgbClr val="0000FF"/>
            </a:solidFill>
            <a:prstDash val="solid"/>
            <a:round/>
            <a:headEnd len="med" w="med" type="none"/>
            <a:tailEnd len="med" w="med" type="none"/>
          </a:ln>
        </p:spPr>
      </p:cxnSp>
      <p:sp>
        <p:nvSpPr>
          <p:cNvPr id="83" name="Shape 83"/>
          <p:cNvSpPr txBox="1"/>
          <p:nvPr/>
        </p:nvSpPr>
        <p:spPr>
          <a:xfrm>
            <a:off x="7634520" y="958320"/>
            <a:ext cx="723240" cy="35856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0" lang="en-US" sz="1800" strike="noStrike">
                <a:solidFill>
                  <a:srgbClr val="0000FF"/>
                </a:solidFill>
                <a:latin typeface="Arial"/>
                <a:ea typeface="Arial"/>
                <a:cs typeface="Arial"/>
                <a:sym typeface="Arial"/>
              </a:rPr>
              <a:t>2373</a:t>
            </a:r>
          </a:p>
        </p:txBody>
      </p:sp>
      <p:sp>
        <p:nvSpPr>
          <p:cNvPr id="84" name="Shape 84"/>
          <p:cNvSpPr/>
          <p:nvPr/>
        </p:nvSpPr>
        <p:spPr>
          <a:xfrm>
            <a:off x="5669280" y="5303519"/>
            <a:ext cx="1371599" cy="2194559"/>
          </a:xfrm>
          <a:prstGeom prst="ellipse">
            <a:avLst/>
          </a:prstGeom>
          <a:noFill/>
          <a:ln cap="flat" cmpd="sng" w="2915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5" name="Shape 85"/>
          <p:cNvSpPr txBox="1"/>
          <p:nvPr/>
        </p:nvSpPr>
        <p:spPr>
          <a:xfrm>
            <a:off x="5744160" y="6492239"/>
            <a:ext cx="540360" cy="26855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0" lang="en-US" sz="1200" strike="noStrike">
                <a:solidFill>
                  <a:srgbClr val="000000"/>
                </a:solidFill>
                <a:latin typeface="Arial"/>
                <a:ea typeface="Arial"/>
                <a:cs typeface="Arial"/>
                <a:sym typeface="Arial"/>
              </a:rPr>
              <a:t>2190</a:t>
            </a:r>
          </a:p>
        </p:txBody>
      </p:sp>
      <p:cxnSp>
        <p:nvCxnSpPr>
          <p:cNvPr id="86" name="Shape 86"/>
          <p:cNvCxnSpPr/>
          <p:nvPr/>
        </p:nvCxnSpPr>
        <p:spPr>
          <a:xfrm rot="10800000">
            <a:off x="7961039" y="1641960"/>
            <a:ext cx="0" cy="859679"/>
          </a:xfrm>
          <a:prstGeom prst="straightConnector1">
            <a:avLst/>
          </a:prstGeom>
          <a:noFill/>
          <a:ln cap="flat" cmpd="sng" w="29150">
            <a:solidFill>
              <a:srgbClr val="0000FF"/>
            </a:solidFill>
            <a:prstDash val="solid"/>
            <a:round/>
            <a:headEnd len="med" w="med" type="none"/>
            <a:tailEnd len="med" w="med" type="none"/>
          </a:ln>
        </p:spPr>
      </p:cxnSp>
      <p:sp>
        <p:nvSpPr>
          <p:cNvPr id="87" name="Shape 87"/>
          <p:cNvSpPr txBox="1"/>
          <p:nvPr/>
        </p:nvSpPr>
        <p:spPr>
          <a:xfrm>
            <a:off x="7889039" y="1629359"/>
            <a:ext cx="723240" cy="35856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0" lang="en-US" sz="1800" strike="noStrike">
                <a:solidFill>
                  <a:srgbClr val="0000FF"/>
                </a:solidFill>
                <a:latin typeface="Arial"/>
                <a:ea typeface="Arial"/>
                <a:cs typeface="Arial"/>
                <a:sym typeface="Arial"/>
              </a:rPr>
              <a:t>2190</a:t>
            </a:r>
          </a:p>
        </p:txBody>
      </p:sp>
      <p:cxnSp>
        <p:nvCxnSpPr>
          <p:cNvPr id="88" name="Shape 88"/>
          <p:cNvCxnSpPr/>
          <p:nvPr/>
        </p:nvCxnSpPr>
        <p:spPr>
          <a:xfrm>
            <a:off x="7631279" y="1638000"/>
            <a:ext cx="914400" cy="3960"/>
          </a:xfrm>
          <a:prstGeom prst="straightConnector1">
            <a:avLst/>
          </a:prstGeom>
          <a:noFill/>
          <a:ln cap="flat" cmpd="sng" w="29150">
            <a:solidFill>
              <a:srgbClr val="000000"/>
            </a:solidFill>
            <a:prstDash val="solid"/>
            <a:round/>
            <a:headEnd len="med" w="med" type="none"/>
            <a:tailEnd len="med" w="med" type="none"/>
          </a:ln>
        </p:spPr>
      </p:cxnSp>
      <p:cxnSp>
        <p:nvCxnSpPr>
          <p:cNvPr id="89" name="Shape 89"/>
          <p:cNvCxnSpPr/>
          <p:nvPr/>
        </p:nvCxnSpPr>
        <p:spPr>
          <a:xfrm>
            <a:off x="7631279" y="1278359"/>
            <a:ext cx="914400" cy="3960"/>
          </a:xfrm>
          <a:prstGeom prst="straightConnector1">
            <a:avLst/>
          </a:prstGeom>
          <a:noFill/>
          <a:ln cap="flat" cmpd="sng" w="29150">
            <a:solidFill>
              <a:srgbClr val="000000"/>
            </a:solidFill>
            <a:prstDash val="solid"/>
            <a:round/>
            <a:headEnd len="med" w="med" type="none"/>
            <a:tailEnd len="med" w="med" type="none"/>
          </a:ln>
        </p:spPr>
      </p:cxnSp>
      <p:cxnSp>
        <p:nvCxnSpPr>
          <p:cNvPr id="90" name="Shape 90"/>
          <p:cNvCxnSpPr/>
          <p:nvPr/>
        </p:nvCxnSpPr>
        <p:spPr>
          <a:xfrm>
            <a:off x="7631279" y="954359"/>
            <a:ext cx="914400" cy="3960"/>
          </a:xfrm>
          <a:prstGeom prst="straightConnector1">
            <a:avLst/>
          </a:prstGeom>
          <a:noFill/>
          <a:ln cap="flat" cmpd="sng" w="29150">
            <a:solidFill>
              <a:srgbClr val="000000"/>
            </a:solidFill>
            <a:prstDash val="solid"/>
            <a:round/>
            <a:headEnd len="med" w="med" type="none"/>
            <a:tailEnd len="med" w="med" type="none"/>
          </a:ln>
        </p:spPr>
      </p:cxnSp>
      <p:sp>
        <p:nvSpPr>
          <p:cNvPr id="91" name="Shape 91"/>
          <p:cNvSpPr txBox="1"/>
          <p:nvPr/>
        </p:nvSpPr>
        <p:spPr>
          <a:xfrm>
            <a:off x="5577839" y="1116720"/>
            <a:ext cx="1430279" cy="35856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0" lang="en-US" sz="1800" strike="noStrike">
                <a:solidFill>
                  <a:srgbClr val="000000"/>
                </a:solidFill>
                <a:latin typeface="Arial"/>
                <a:ea typeface="Arial"/>
                <a:cs typeface="Arial"/>
                <a:sym typeface="Arial"/>
              </a:rPr>
              <a:t>New Levels:</a:t>
            </a:r>
          </a:p>
        </p:txBody>
      </p:sp>
      <p:sp>
        <p:nvSpPr>
          <p:cNvPr id="92" name="Shape 92"/>
          <p:cNvSpPr txBox="1"/>
          <p:nvPr/>
        </p:nvSpPr>
        <p:spPr>
          <a:xfrm>
            <a:off x="2468880" y="4960439"/>
            <a:ext cx="2029320" cy="62676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0" lang="en-US" sz="1800" strike="noStrike">
                <a:solidFill>
                  <a:srgbClr val="FF0000"/>
                </a:solidFill>
                <a:latin typeface="Arial"/>
                <a:ea typeface="Arial"/>
                <a:cs typeface="Arial"/>
                <a:sym typeface="Arial"/>
              </a:rPr>
              <a:t>Data coincident </a:t>
            </a:r>
          </a:p>
          <a:p>
            <a:pPr indent="0" lvl="0" marL="0" marR="0" rtl="0" algn="l">
              <a:spcBef>
                <a:spcPts val="0"/>
              </a:spcBef>
              <a:buSzPct val="25000"/>
              <a:buNone/>
            </a:pPr>
            <a:r>
              <a:rPr b="0" lang="en-US" sz="1800" strike="noStrike">
                <a:solidFill>
                  <a:srgbClr val="FF0000"/>
                </a:solidFill>
                <a:latin typeface="Arial"/>
                <a:ea typeface="Arial"/>
                <a:cs typeface="Arial"/>
                <a:sym typeface="Arial"/>
              </a:rPr>
              <a:t>with 1670 keV </a:t>
            </a:r>
            <a:r>
              <a:rPr b="0" lang="en-US" sz="1800" strike="noStrike">
                <a:solidFill>
                  <a:srgbClr val="FF0000"/>
                </a:solidFill>
                <a:latin typeface="Times New Roman"/>
                <a:ea typeface="Times New Roman"/>
                <a:cs typeface="Times New Roman"/>
                <a:sym typeface="Times New Roman"/>
              </a:rPr>
              <a:t>ɤ</a:t>
            </a:r>
            <a:r>
              <a:rPr b="0" lang="en-US" sz="1800" strike="noStrike">
                <a:solidFill>
                  <a:srgbClr val="FF0000"/>
                </a:solidFill>
                <a:latin typeface="Arial"/>
                <a:ea typeface="Arial"/>
                <a:cs typeface="Arial"/>
                <a:sym typeface="Arial"/>
              </a:rPr>
              <a:t>'s </a:t>
            </a:r>
          </a:p>
        </p:txBody>
      </p:sp>
      <p:sp>
        <p:nvSpPr>
          <p:cNvPr id="93" name="Shape 93"/>
          <p:cNvSpPr txBox="1"/>
          <p:nvPr/>
        </p:nvSpPr>
        <p:spPr>
          <a:xfrm>
            <a:off x="6858000" y="5303519"/>
            <a:ext cx="1044719" cy="47735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0" lang="en-US" sz="1800" strike="noStrike">
                <a:solidFill>
                  <a:srgbClr val="0000FF"/>
                </a:solidFill>
                <a:latin typeface="Arial"/>
                <a:ea typeface="Arial"/>
                <a:cs typeface="Arial"/>
                <a:sym typeface="Arial"/>
              </a:rPr>
              <a:t>New </a:t>
            </a:r>
            <a:r>
              <a:rPr b="0" lang="en-US" sz="2600" strike="noStrike">
                <a:solidFill>
                  <a:srgbClr val="0000FF"/>
                </a:solidFill>
                <a:latin typeface="Times New Roman"/>
                <a:ea typeface="Times New Roman"/>
                <a:cs typeface="Times New Roman"/>
                <a:sym typeface="Times New Roman"/>
              </a:rPr>
              <a:t>ɤ</a:t>
            </a:r>
            <a:r>
              <a:rPr b="0" lang="en-US" sz="1800" strike="noStrike">
                <a:solidFill>
                  <a:srgbClr val="0000FF"/>
                </a:solidFill>
                <a:latin typeface="Arial"/>
                <a:ea typeface="Arial"/>
                <a:cs typeface="Arial"/>
                <a:sym typeface="Arial"/>
              </a:rPr>
              <a:t>'s</a:t>
            </a:r>
          </a:p>
        </p:txBody>
      </p:sp>
      <p:pic>
        <p:nvPicPr>
          <p:cNvPr id="94" name="Shape 94"/>
          <p:cNvPicPr preferRelativeResize="0"/>
          <p:nvPr/>
        </p:nvPicPr>
        <p:blipFill rotWithShape="1">
          <a:blip r:embed="rId5">
            <a:alphaModFix/>
          </a:blip>
          <a:srcRect b="0" l="0" r="0" t="0"/>
          <a:stretch/>
        </p:blipFill>
        <p:spPr>
          <a:xfrm>
            <a:off x="91440" y="173880"/>
            <a:ext cx="4572000" cy="3575160"/>
          </a:xfrm>
          <a:prstGeom prst="rect">
            <a:avLst/>
          </a:prstGeom>
          <a:noFill/>
          <a:ln>
            <a:noFill/>
          </a:ln>
        </p:spPr>
      </p:pic>
      <p:sp>
        <p:nvSpPr>
          <p:cNvPr id="95" name="Shape 95"/>
          <p:cNvSpPr txBox="1"/>
          <p:nvPr/>
        </p:nvSpPr>
        <p:spPr>
          <a:xfrm>
            <a:off x="7008120" y="806400"/>
            <a:ext cx="723240" cy="35856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0" lang="en-US" sz="1800" strike="noStrike">
                <a:solidFill>
                  <a:srgbClr val="000000"/>
                </a:solidFill>
                <a:latin typeface="Arial"/>
                <a:ea typeface="Arial"/>
                <a:cs typeface="Arial"/>
                <a:sym typeface="Arial"/>
              </a:rPr>
              <a:t>6129</a:t>
            </a:r>
          </a:p>
        </p:txBody>
      </p:sp>
      <p:sp>
        <p:nvSpPr>
          <p:cNvPr id="96" name="Shape 96"/>
          <p:cNvSpPr txBox="1"/>
          <p:nvPr/>
        </p:nvSpPr>
        <p:spPr>
          <a:xfrm>
            <a:off x="7002360" y="1116720"/>
            <a:ext cx="723240" cy="35856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0" lang="en-US" sz="1800" strike="noStrike">
                <a:solidFill>
                  <a:srgbClr val="000000"/>
                </a:solidFill>
                <a:latin typeface="Arial"/>
                <a:ea typeface="Arial"/>
                <a:cs typeface="Arial"/>
                <a:sym typeface="Arial"/>
              </a:rPr>
              <a:t>6074</a:t>
            </a:r>
          </a:p>
        </p:txBody>
      </p:sp>
      <p:sp>
        <p:nvSpPr>
          <p:cNvPr id="97" name="Shape 97"/>
          <p:cNvSpPr txBox="1"/>
          <p:nvPr/>
        </p:nvSpPr>
        <p:spPr>
          <a:xfrm>
            <a:off x="7008120" y="1427040"/>
            <a:ext cx="723240" cy="35856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0" lang="en-US" sz="1800" strike="noStrike">
                <a:solidFill>
                  <a:srgbClr val="000000"/>
                </a:solidFill>
                <a:latin typeface="Arial"/>
                <a:ea typeface="Arial"/>
                <a:cs typeface="Arial"/>
                <a:sym typeface="Arial"/>
              </a:rPr>
              <a:t>5945</a:t>
            </a:r>
          </a:p>
        </p:txBody>
      </p:sp>
      <p:sp>
        <p:nvSpPr>
          <p:cNvPr id="98" name="Shape 98"/>
          <p:cNvSpPr txBox="1"/>
          <p:nvPr/>
        </p:nvSpPr>
        <p:spPr>
          <a:xfrm>
            <a:off x="7926120" y="1948680"/>
            <a:ext cx="691199" cy="44675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0" lang="en-US" sz="1200" strike="noStrike">
                <a:solidFill>
                  <a:srgbClr val="0000FF"/>
                </a:solidFill>
                <a:latin typeface="Arial"/>
                <a:ea typeface="Arial"/>
                <a:cs typeface="Arial"/>
                <a:sym typeface="Arial"/>
              </a:rPr>
              <a:t>Shown </a:t>
            </a:r>
          </a:p>
          <a:p>
            <a:pPr indent="0" lvl="0" marL="0" marR="0" rtl="0" algn="l">
              <a:spcBef>
                <a:spcPts val="0"/>
              </a:spcBef>
              <a:buSzPct val="25000"/>
              <a:buNone/>
            </a:pPr>
            <a:r>
              <a:rPr b="0" lang="en-US" sz="1200" strike="noStrike">
                <a:solidFill>
                  <a:srgbClr val="0000FF"/>
                </a:solidFill>
                <a:latin typeface="Arial"/>
                <a:ea typeface="Arial"/>
                <a:cs typeface="Arial"/>
                <a:sym typeface="Arial"/>
              </a:rPr>
              <a:t>below</a:t>
            </a:r>
          </a:p>
        </p:txBody>
      </p:sp>
      <p:sp>
        <p:nvSpPr>
          <p:cNvPr id="99" name="Shape 99"/>
          <p:cNvSpPr txBox="1"/>
          <p:nvPr/>
        </p:nvSpPr>
        <p:spPr>
          <a:xfrm>
            <a:off x="7955279" y="332280"/>
            <a:ext cx="1737359" cy="44675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0" lang="en-US" sz="1200" strike="noStrike">
                <a:solidFill>
                  <a:srgbClr val="000000"/>
                </a:solidFill>
                <a:latin typeface="Arial"/>
                <a:ea typeface="Arial"/>
                <a:cs typeface="Arial"/>
                <a:sym typeface="Arial"/>
              </a:rPr>
              <a:t>J</a:t>
            </a:r>
            <a:r>
              <a:rPr b="0" baseline="30000" lang="en-US" sz="1200" strike="noStrike">
                <a:solidFill>
                  <a:srgbClr val="000000"/>
                </a:solidFill>
                <a:latin typeface="Arial"/>
                <a:ea typeface="Arial"/>
                <a:cs typeface="Arial"/>
                <a:sym typeface="Arial"/>
              </a:rPr>
              <a:t>π</a:t>
            </a:r>
            <a:r>
              <a:rPr b="0" lang="en-US" sz="1200" strike="noStrike">
                <a:solidFill>
                  <a:srgbClr val="000000"/>
                </a:solidFill>
                <a:latin typeface="Arial"/>
                <a:ea typeface="Arial"/>
                <a:cs typeface="Arial"/>
                <a:sym typeface="Arial"/>
              </a:rPr>
              <a:t> undetermined for these 6 new levels</a:t>
            </a:r>
          </a:p>
        </p:txBody>
      </p:sp>
      <p:cxnSp>
        <p:nvCxnSpPr>
          <p:cNvPr id="100" name="Shape 100"/>
          <p:cNvCxnSpPr/>
          <p:nvPr/>
        </p:nvCxnSpPr>
        <p:spPr>
          <a:xfrm>
            <a:off x="8675279" y="1710000"/>
            <a:ext cx="914400" cy="3960"/>
          </a:xfrm>
          <a:prstGeom prst="straightConnector1">
            <a:avLst/>
          </a:prstGeom>
          <a:noFill/>
          <a:ln cap="flat" cmpd="sng" w="29150">
            <a:solidFill>
              <a:srgbClr val="000000"/>
            </a:solidFill>
            <a:prstDash val="solid"/>
            <a:round/>
            <a:headEnd len="med" w="med" type="none"/>
            <a:tailEnd len="med" w="med" type="none"/>
          </a:ln>
        </p:spPr>
      </p:cxnSp>
      <p:cxnSp>
        <p:nvCxnSpPr>
          <p:cNvPr id="101" name="Shape 101"/>
          <p:cNvCxnSpPr/>
          <p:nvPr/>
        </p:nvCxnSpPr>
        <p:spPr>
          <a:xfrm>
            <a:off x="8675279" y="1818359"/>
            <a:ext cx="914400" cy="3960"/>
          </a:xfrm>
          <a:prstGeom prst="straightConnector1">
            <a:avLst/>
          </a:prstGeom>
          <a:noFill/>
          <a:ln cap="flat" cmpd="sng" w="29150">
            <a:solidFill>
              <a:srgbClr val="000000"/>
            </a:solidFill>
            <a:prstDash val="solid"/>
            <a:round/>
            <a:headEnd len="med" w="med" type="none"/>
            <a:tailEnd len="med" w="med" type="none"/>
          </a:ln>
        </p:spPr>
      </p:cxnSp>
      <p:cxnSp>
        <p:nvCxnSpPr>
          <p:cNvPr id="102" name="Shape 102"/>
          <p:cNvCxnSpPr/>
          <p:nvPr/>
        </p:nvCxnSpPr>
        <p:spPr>
          <a:xfrm>
            <a:off x="8675279" y="774360"/>
            <a:ext cx="914400" cy="3960"/>
          </a:xfrm>
          <a:prstGeom prst="straightConnector1">
            <a:avLst/>
          </a:prstGeom>
          <a:noFill/>
          <a:ln cap="flat" cmpd="sng" w="29150">
            <a:solidFill>
              <a:srgbClr val="000000"/>
            </a:solidFill>
            <a:prstDash val="solid"/>
            <a:round/>
            <a:headEnd len="med" w="med" type="none"/>
            <a:tailEnd len="med" w="med" type="none"/>
          </a:ln>
        </p:spPr>
      </p:cxnSp>
      <p:cxnSp>
        <p:nvCxnSpPr>
          <p:cNvPr id="103" name="Shape 103"/>
          <p:cNvCxnSpPr/>
          <p:nvPr/>
        </p:nvCxnSpPr>
        <p:spPr>
          <a:xfrm rot="10800000">
            <a:off x="9160560" y="1818360"/>
            <a:ext cx="0" cy="997919"/>
          </a:xfrm>
          <a:prstGeom prst="straightConnector1">
            <a:avLst/>
          </a:prstGeom>
          <a:noFill/>
          <a:ln cap="flat" cmpd="sng" w="19075">
            <a:solidFill>
              <a:srgbClr val="FF00FF"/>
            </a:solidFill>
            <a:prstDash val="solid"/>
            <a:round/>
            <a:headEnd len="med" w="med" type="none"/>
            <a:tailEnd len="med" w="med" type="none"/>
          </a:ln>
        </p:spPr>
      </p:cxnSp>
      <p:cxnSp>
        <p:nvCxnSpPr>
          <p:cNvPr id="104" name="Shape 104"/>
          <p:cNvCxnSpPr/>
          <p:nvPr/>
        </p:nvCxnSpPr>
        <p:spPr>
          <a:xfrm rot="10800000">
            <a:off x="9288000" y="1710000"/>
            <a:ext cx="0" cy="1097279"/>
          </a:xfrm>
          <a:prstGeom prst="straightConnector1">
            <a:avLst/>
          </a:prstGeom>
          <a:noFill/>
          <a:ln cap="flat" cmpd="sng" w="19075">
            <a:solidFill>
              <a:srgbClr val="FF00FF"/>
            </a:solidFill>
            <a:prstDash val="solid"/>
            <a:round/>
            <a:headEnd len="med" w="med" type="none"/>
            <a:tailEnd len="med" w="med" type="none"/>
          </a:ln>
        </p:spPr>
      </p:cxnSp>
      <p:cxnSp>
        <p:nvCxnSpPr>
          <p:cNvPr id="105" name="Shape 105"/>
          <p:cNvCxnSpPr/>
          <p:nvPr/>
        </p:nvCxnSpPr>
        <p:spPr>
          <a:xfrm rot="10800000">
            <a:off x="9412560" y="774360"/>
            <a:ext cx="0" cy="2041919"/>
          </a:xfrm>
          <a:prstGeom prst="straightConnector1">
            <a:avLst/>
          </a:prstGeom>
          <a:noFill/>
          <a:ln cap="flat" cmpd="sng" w="19075">
            <a:solidFill>
              <a:srgbClr val="FF00FF"/>
            </a:solidFill>
            <a:prstDash val="solid"/>
            <a:round/>
            <a:headEnd len="med" w="med" type="none"/>
            <a:tailEnd len="med" w="med" type="none"/>
          </a:ln>
        </p:spPr>
      </p:cxnSp>
      <p:cxnSp>
        <p:nvCxnSpPr>
          <p:cNvPr id="106" name="Shape 106"/>
          <p:cNvCxnSpPr/>
          <p:nvPr/>
        </p:nvCxnSpPr>
        <p:spPr>
          <a:xfrm>
            <a:off x="7608960" y="2816280"/>
            <a:ext cx="1992240" cy="0"/>
          </a:xfrm>
          <a:prstGeom prst="straightConnector1">
            <a:avLst/>
          </a:prstGeom>
          <a:noFill/>
          <a:ln cap="flat" cmpd="sng" w="29150">
            <a:solidFill>
              <a:srgbClr val="000000"/>
            </a:solidFill>
            <a:prstDash val="solid"/>
            <a:round/>
            <a:headEnd len="med" w="med" type="none"/>
            <a:tailEnd len="med" w="med" type="none"/>
          </a:ln>
        </p:spPr>
      </p:cxnSp>
      <p:sp>
        <p:nvSpPr>
          <p:cNvPr id="107" name="Shape 107"/>
          <p:cNvSpPr txBox="1"/>
          <p:nvPr/>
        </p:nvSpPr>
        <p:spPr>
          <a:xfrm>
            <a:off x="9509760" y="640079"/>
            <a:ext cx="540360" cy="26855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0" lang="en-US" sz="1200" strike="noStrike">
                <a:solidFill>
                  <a:srgbClr val="000000"/>
                </a:solidFill>
                <a:latin typeface="Arial"/>
                <a:ea typeface="Arial"/>
                <a:cs typeface="Arial"/>
                <a:sym typeface="Arial"/>
              </a:rPr>
              <a:t>6264</a:t>
            </a:r>
          </a:p>
        </p:txBody>
      </p:sp>
      <p:sp>
        <p:nvSpPr>
          <p:cNvPr id="108" name="Shape 108"/>
          <p:cNvSpPr txBox="1"/>
          <p:nvPr/>
        </p:nvSpPr>
        <p:spPr>
          <a:xfrm>
            <a:off x="9509760" y="1540440"/>
            <a:ext cx="540360" cy="26855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0" lang="en-US" sz="1200" strike="noStrike">
                <a:solidFill>
                  <a:srgbClr val="000000"/>
                </a:solidFill>
                <a:latin typeface="Arial"/>
                <a:ea typeface="Arial"/>
                <a:cs typeface="Arial"/>
                <a:sym typeface="Arial"/>
              </a:rPr>
              <a:t>5740</a:t>
            </a:r>
          </a:p>
        </p:txBody>
      </p:sp>
      <p:sp>
        <p:nvSpPr>
          <p:cNvPr id="109" name="Shape 109"/>
          <p:cNvSpPr txBox="1"/>
          <p:nvPr/>
        </p:nvSpPr>
        <p:spPr>
          <a:xfrm>
            <a:off x="9509760" y="1756800"/>
            <a:ext cx="540360" cy="26855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0" lang="en-US" sz="1200" strike="noStrike">
                <a:solidFill>
                  <a:srgbClr val="000000"/>
                </a:solidFill>
                <a:latin typeface="Arial"/>
                <a:ea typeface="Arial"/>
                <a:cs typeface="Arial"/>
                <a:sym typeface="Arial"/>
              </a:rPr>
              <a:t>5692</a:t>
            </a:r>
          </a:p>
        </p:txBody>
      </p:sp>
      <p:sp>
        <p:nvSpPr>
          <p:cNvPr id="110" name="Shape 110"/>
          <p:cNvSpPr txBox="1"/>
          <p:nvPr/>
        </p:nvSpPr>
        <p:spPr>
          <a:xfrm>
            <a:off x="8778239" y="2816280"/>
            <a:ext cx="1200239" cy="38627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0" lang="en-US" sz="1000" strike="noStrike">
                <a:solidFill>
                  <a:srgbClr val="FF00FF"/>
                </a:solidFill>
                <a:latin typeface="Arial"/>
                <a:ea typeface="Arial"/>
                <a:cs typeface="Arial"/>
                <a:sym typeface="Arial"/>
              </a:rPr>
              <a:t>1303 coincidence</a:t>
            </a:r>
          </a:p>
          <a:p>
            <a:pPr indent="0" lvl="0" marL="0" marR="0" rtl="0" algn="l">
              <a:spcBef>
                <a:spcPts val="0"/>
              </a:spcBef>
              <a:buSzPct val="25000"/>
              <a:buNone/>
            </a:pPr>
            <a:r>
              <a:rPr b="0" lang="en-US" sz="1000" strike="noStrike">
                <a:solidFill>
                  <a:srgbClr val="FF00FF"/>
                </a:solidFill>
                <a:latin typeface="Arial"/>
                <a:ea typeface="Arial"/>
                <a:cs typeface="Arial"/>
                <a:sym typeface="Arial"/>
              </a:rPr>
              <a:t>not shown</a:t>
            </a:r>
          </a:p>
        </p:txBody>
      </p:sp>
      <p:sp>
        <p:nvSpPr>
          <p:cNvPr id="111" name="Shape 111"/>
          <p:cNvSpPr txBox="1"/>
          <p:nvPr/>
        </p:nvSpPr>
        <p:spPr>
          <a:xfrm>
            <a:off x="4120560" y="1903680"/>
            <a:ext cx="3199680" cy="47772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0" lang="en-US" sz="1300" strike="noStrike">
                <a:solidFill>
                  <a:srgbClr val="000000"/>
                </a:solidFill>
                <a:latin typeface="Arial"/>
                <a:ea typeface="Arial"/>
                <a:cs typeface="Arial"/>
                <a:sym typeface="Arial"/>
              </a:rPr>
              <a:t>Fill in ENSDF discrete level deficit</a:t>
            </a:r>
          </a:p>
          <a:p>
            <a:pPr indent="0" lvl="0" marL="0" marR="0" rtl="0" algn="l">
              <a:spcBef>
                <a:spcPts val="0"/>
              </a:spcBef>
              <a:buSzPct val="25000"/>
              <a:buNone/>
            </a:pPr>
            <a:r>
              <a:rPr b="0" lang="en-US" sz="1300" strike="noStrike">
                <a:solidFill>
                  <a:srgbClr val="000000"/>
                </a:solidFill>
                <a:latin typeface="Arial"/>
                <a:ea typeface="Arial"/>
                <a:cs typeface="Arial"/>
                <a:sym typeface="Arial"/>
              </a:rPr>
              <a:t>compared to continuum measurements </a:t>
            </a:r>
          </a:p>
        </p:txBody>
      </p:sp>
      <p:cxnSp>
        <p:nvCxnSpPr>
          <p:cNvPr id="112" name="Shape 112"/>
          <p:cNvCxnSpPr/>
          <p:nvPr/>
        </p:nvCxnSpPr>
        <p:spPr>
          <a:xfrm flipH="1">
            <a:off x="2560319" y="1463040"/>
            <a:ext cx="3200399" cy="822960"/>
          </a:xfrm>
          <a:prstGeom prst="straightConnector1">
            <a:avLst/>
          </a:prstGeom>
          <a:noFill/>
          <a:ln cap="flat" cmpd="sng" w="9525">
            <a:solidFill>
              <a:srgbClr val="000000"/>
            </a:solidFill>
            <a:prstDash val="solid"/>
            <a:round/>
            <a:headEnd len="med" w="med" type="none"/>
            <a:tailEnd len="lg" w="lg"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pic>
        <p:nvPicPr>
          <p:cNvPr id="117" name="Shape 117"/>
          <p:cNvPicPr preferRelativeResize="0"/>
          <p:nvPr/>
        </p:nvPicPr>
        <p:blipFill rotWithShape="1">
          <a:blip r:embed="rId3">
            <a:alphaModFix/>
          </a:blip>
          <a:srcRect b="0" l="0" r="0" t="0"/>
          <a:stretch/>
        </p:blipFill>
        <p:spPr>
          <a:xfrm>
            <a:off x="5394960" y="457200"/>
            <a:ext cx="3200399" cy="3223080"/>
          </a:xfrm>
          <a:prstGeom prst="rect">
            <a:avLst/>
          </a:prstGeom>
          <a:noFill/>
          <a:ln>
            <a:noFill/>
          </a:ln>
        </p:spPr>
      </p:pic>
      <p:sp>
        <p:nvSpPr>
          <p:cNvPr id="118" name="Shape 118"/>
          <p:cNvSpPr txBox="1"/>
          <p:nvPr/>
        </p:nvSpPr>
        <p:spPr>
          <a:xfrm>
            <a:off x="6035039" y="769320"/>
            <a:ext cx="2015640" cy="40355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0" lang="en-US" sz="1800" strike="noStrike">
                <a:solidFill>
                  <a:srgbClr val="FF0000"/>
                </a:solidFill>
                <a:latin typeface="Arial"/>
                <a:ea typeface="Arial"/>
                <a:cs typeface="Arial"/>
                <a:sym typeface="Arial"/>
              </a:rPr>
              <a:t>Recoil Simulation</a:t>
            </a:r>
          </a:p>
        </p:txBody>
      </p:sp>
      <p:cxnSp>
        <p:nvCxnSpPr>
          <p:cNvPr id="119" name="Shape 119"/>
          <p:cNvCxnSpPr/>
          <p:nvPr/>
        </p:nvCxnSpPr>
        <p:spPr>
          <a:xfrm>
            <a:off x="7032239" y="3111480"/>
            <a:ext cx="739440" cy="331559"/>
          </a:xfrm>
          <a:prstGeom prst="straightConnector1">
            <a:avLst/>
          </a:prstGeom>
          <a:noFill/>
          <a:ln cap="flat" cmpd="sng" w="10075">
            <a:solidFill>
              <a:srgbClr val="0000FF"/>
            </a:solidFill>
            <a:prstDash val="solid"/>
            <a:round/>
            <a:headEnd len="med" w="med" type="none"/>
            <a:tailEnd len="med" w="med" type="none"/>
          </a:ln>
        </p:spPr>
      </p:cxnSp>
      <p:sp>
        <p:nvSpPr>
          <p:cNvPr id="120" name="Shape 120"/>
          <p:cNvSpPr txBox="1"/>
          <p:nvPr/>
        </p:nvSpPr>
        <p:spPr>
          <a:xfrm>
            <a:off x="6400800" y="3157559"/>
            <a:ext cx="444960" cy="42696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lang="en-US" sz="1800" strike="noStrike">
                <a:solidFill>
                  <a:srgbClr val="0000FF"/>
                </a:solidFill>
                <a:latin typeface="Arial"/>
                <a:ea typeface="Arial"/>
                <a:cs typeface="Arial"/>
                <a:sym typeface="Arial"/>
              </a:rPr>
              <a:t>p'</a:t>
            </a:r>
          </a:p>
        </p:txBody>
      </p:sp>
      <p:cxnSp>
        <p:nvCxnSpPr>
          <p:cNvPr id="121" name="Shape 121"/>
          <p:cNvCxnSpPr/>
          <p:nvPr/>
        </p:nvCxnSpPr>
        <p:spPr>
          <a:xfrm flipH="1">
            <a:off x="6217919" y="3111480"/>
            <a:ext cx="814319" cy="141839"/>
          </a:xfrm>
          <a:prstGeom prst="straightConnector1">
            <a:avLst/>
          </a:prstGeom>
          <a:noFill/>
          <a:ln cap="flat" cmpd="sng" w="10075">
            <a:solidFill>
              <a:srgbClr val="0000FF"/>
            </a:solidFill>
            <a:prstDash val="solid"/>
            <a:round/>
            <a:headEnd len="med" w="med" type="none"/>
            <a:tailEnd len="lg" w="lg" type="triangle"/>
          </a:ln>
        </p:spPr>
      </p:cxnSp>
      <p:pic>
        <p:nvPicPr>
          <p:cNvPr id="122" name="Shape 122"/>
          <p:cNvPicPr preferRelativeResize="0"/>
          <p:nvPr/>
        </p:nvPicPr>
        <p:blipFill rotWithShape="1">
          <a:blip r:embed="rId4">
            <a:alphaModFix/>
          </a:blip>
          <a:srcRect b="0" l="0" r="0" t="0"/>
          <a:stretch/>
        </p:blipFill>
        <p:spPr>
          <a:xfrm>
            <a:off x="182880" y="856079"/>
            <a:ext cx="4434839" cy="3008520"/>
          </a:xfrm>
          <a:prstGeom prst="rect">
            <a:avLst/>
          </a:prstGeom>
          <a:noFill/>
          <a:ln>
            <a:noFill/>
          </a:ln>
        </p:spPr>
      </p:pic>
      <p:pic>
        <p:nvPicPr>
          <p:cNvPr id="123" name="Shape 123"/>
          <p:cNvPicPr preferRelativeResize="0"/>
          <p:nvPr/>
        </p:nvPicPr>
        <p:blipFill rotWithShape="1">
          <a:blip r:embed="rId5">
            <a:alphaModFix/>
          </a:blip>
          <a:srcRect b="0" l="0" r="0" t="0"/>
          <a:stretch/>
        </p:blipFill>
        <p:spPr>
          <a:xfrm>
            <a:off x="182880" y="4120560"/>
            <a:ext cx="4434839" cy="3017519"/>
          </a:xfrm>
          <a:prstGeom prst="rect">
            <a:avLst/>
          </a:prstGeom>
          <a:noFill/>
          <a:ln>
            <a:noFill/>
          </a:ln>
        </p:spPr>
      </p:pic>
      <p:sp>
        <p:nvSpPr>
          <p:cNvPr id="124" name="Shape 124"/>
          <p:cNvSpPr txBox="1"/>
          <p:nvPr/>
        </p:nvSpPr>
        <p:spPr>
          <a:xfrm>
            <a:off x="1410479" y="188640"/>
            <a:ext cx="2198520" cy="47735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0" lang="en-US" sz="2600" strike="noStrike">
                <a:solidFill>
                  <a:srgbClr val="000000"/>
                </a:solidFill>
                <a:latin typeface="Arial"/>
                <a:ea typeface="Arial"/>
                <a:cs typeface="Arial"/>
                <a:sym typeface="Arial"/>
              </a:rPr>
              <a:t>Doppler Shift</a:t>
            </a:r>
          </a:p>
        </p:txBody>
      </p:sp>
      <p:cxnSp>
        <p:nvCxnSpPr>
          <p:cNvPr id="125" name="Shape 125"/>
          <p:cNvCxnSpPr/>
          <p:nvPr/>
        </p:nvCxnSpPr>
        <p:spPr>
          <a:xfrm flipH="1" rot="10800000">
            <a:off x="3383280" y="2668320"/>
            <a:ext cx="2194559" cy="5759"/>
          </a:xfrm>
          <a:prstGeom prst="straightConnector1">
            <a:avLst/>
          </a:prstGeom>
          <a:noFill/>
          <a:ln cap="flat" cmpd="sng" w="29150">
            <a:solidFill>
              <a:srgbClr val="FF00FF"/>
            </a:solidFill>
            <a:prstDash val="solid"/>
            <a:round/>
            <a:headEnd len="med" w="med" type="none"/>
            <a:tailEnd len="lg" w="lg" type="triangle"/>
          </a:ln>
        </p:spPr>
      </p:cxnSp>
      <p:cxnSp>
        <p:nvCxnSpPr>
          <p:cNvPr id="126" name="Shape 126"/>
          <p:cNvCxnSpPr/>
          <p:nvPr/>
        </p:nvCxnSpPr>
        <p:spPr>
          <a:xfrm flipH="1">
            <a:off x="3474720" y="2834640"/>
            <a:ext cx="2194559" cy="2122560"/>
          </a:xfrm>
          <a:prstGeom prst="straightConnector1">
            <a:avLst/>
          </a:prstGeom>
          <a:noFill/>
          <a:ln cap="flat" cmpd="sng" w="29150">
            <a:solidFill>
              <a:srgbClr val="FF00FF"/>
            </a:solidFill>
            <a:prstDash val="solid"/>
            <a:round/>
            <a:headEnd len="med" w="med" type="none"/>
            <a:tailEnd len="lg" w="lg" type="triangle"/>
          </a:ln>
        </p:spPr>
      </p:cxnSp>
      <p:sp>
        <p:nvSpPr>
          <p:cNvPr id="127" name="Shape 127"/>
          <p:cNvSpPr/>
          <p:nvPr/>
        </p:nvSpPr>
        <p:spPr>
          <a:xfrm>
            <a:off x="1590479" y="864720"/>
            <a:ext cx="1371240" cy="182879"/>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8" name="Shape 128"/>
          <p:cNvSpPr/>
          <p:nvPr/>
        </p:nvSpPr>
        <p:spPr>
          <a:xfrm>
            <a:off x="1645919" y="4120560"/>
            <a:ext cx="1263959" cy="182879"/>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9" name="Shape 129"/>
          <p:cNvSpPr txBox="1"/>
          <p:nvPr/>
        </p:nvSpPr>
        <p:spPr>
          <a:xfrm>
            <a:off x="1110959" y="4045680"/>
            <a:ext cx="3017519" cy="41256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0" lang="en-US" sz="1800" strike="noStrike">
                <a:solidFill>
                  <a:srgbClr val="FF00FF"/>
                </a:solidFill>
                <a:latin typeface="Arial"/>
                <a:ea typeface="Arial"/>
                <a:cs typeface="Arial"/>
                <a:sym typeface="Arial"/>
              </a:rPr>
              <a:t>After t</a:t>
            </a:r>
            <a:r>
              <a:rPr b="0" baseline="-25000" lang="en-US" sz="1800" strike="noStrike">
                <a:solidFill>
                  <a:srgbClr val="FF00FF"/>
                </a:solidFill>
                <a:latin typeface="Arial"/>
                <a:ea typeface="Arial"/>
                <a:cs typeface="Arial"/>
                <a:sym typeface="Arial"/>
              </a:rPr>
              <a:t>1/2</a:t>
            </a:r>
            <a:r>
              <a:rPr b="0" lang="en-US" sz="1800" strike="noStrike">
                <a:solidFill>
                  <a:srgbClr val="FF00FF"/>
                </a:solidFill>
                <a:latin typeface="Arial"/>
                <a:ea typeface="Arial"/>
                <a:cs typeface="Arial"/>
                <a:sym typeface="Arial"/>
              </a:rPr>
              <a:t>=30 fs correction</a:t>
            </a:r>
          </a:p>
        </p:txBody>
      </p:sp>
      <p:sp>
        <p:nvSpPr>
          <p:cNvPr id="130" name="Shape 130"/>
          <p:cNvSpPr txBox="1"/>
          <p:nvPr/>
        </p:nvSpPr>
        <p:spPr>
          <a:xfrm rot="-5400000">
            <a:off x="4007160" y="2287080"/>
            <a:ext cx="567719" cy="23831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0" lang="en-US" sz="1000" strike="noStrike">
                <a:solidFill>
                  <a:srgbClr val="000000"/>
                </a:solidFill>
                <a:latin typeface="Arial"/>
                <a:ea typeface="Arial"/>
                <a:cs typeface="Arial"/>
                <a:sym typeface="Arial"/>
              </a:rPr>
              <a:t>counts</a:t>
            </a:r>
          </a:p>
        </p:txBody>
      </p:sp>
      <p:sp>
        <p:nvSpPr>
          <p:cNvPr id="131" name="Shape 131"/>
          <p:cNvSpPr txBox="1"/>
          <p:nvPr/>
        </p:nvSpPr>
        <p:spPr>
          <a:xfrm rot="-5400000">
            <a:off x="4023000" y="5563440"/>
            <a:ext cx="567719" cy="23831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0" lang="en-US" sz="1000" strike="noStrike">
                <a:solidFill>
                  <a:srgbClr val="000000"/>
                </a:solidFill>
                <a:latin typeface="Arial"/>
                <a:ea typeface="Arial"/>
                <a:cs typeface="Arial"/>
                <a:sym typeface="Arial"/>
              </a:rPr>
              <a:t>counts</a:t>
            </a:r>
          </a:p>
        </p:txBody>
      </p:sp>
      <p:sp>
        <p:nvSpPr>
          <p:cNvPr id="132" name="Shape 132"/>
          <p:cNvSpPr/>
          <p:nvPr/>
        </p:nvSpPr>
        <p:spPr>
          <a:xfrm>
            <a:off x="640079" y="1443600"/>
            <a:ext cx="1316159" cy="548639"/>
          </a:xfrm>
          <a:prstGeom prst="rect">
            <a:avLst/>
          </a:prstGeom>
          <a:solidFill>
            <a:srgbClr val="FFFFFF"/>
          </a:solidFill>
          <a:ln cap="flat" cmpd="sng" w="9525">
            <a:solidFill>
              <a:srgbClr val="3465A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3" name="Shape 133"/>
          <p:cNvSpPr txBox="1"/>
          <p:nvPr/>
        </p:nvSpPr>
        <p:spPr>
          <a:xfrm>
            <a:off x="576000" y="1431720"/>
            <a:ext cx="1598039" cy="6426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0" lang="en-US" sz="1300" strike="noStrike">
                <a:solidFill>
                  <a:srgbClr val="000000"/>
                </a:solidFill>
                <a:latin typeface="Arial"/>
                <a:ea typeface="Arial"/>
                <a:cs typeface="Arial"/>
                <a:sym typeface="Arial"/>
              </a:rPr>
              <a:t>Recoil away from </a:t>
            </a:r>
          </a:p>
          <a:p>
            <a:pPr indent="0" lvl="0" marL="0" marR="0" rtl="0" algn="l">
              <a:spcBef>
                <a:spcPts val="0"/>
              </a:spcBef>
              <a:buSzPct val="25000"/>
              <a:buNone/>
            </a:pPr>
            <a:r>
              <a:rPr b="0" lang="en-US" sz="1300" strike="noStrike">
                <a:solidFill>
                  <a:srgbClr val="000000"/>
                </a:solidFill>
                <a:latin typeface="Arial"/>
                <a:ea typeface="Arial"/>
                <a:cs typeface="Arial"/>
                <a:sym typeface="Arial"/>
              </a:rPr>
              <a:t>emission: low E</a:t>
            </a:r>
            <a:r>
              <a:rPr b="0" baseline="-25000" lang="en-US" sz="2000" strike="noStrike">
                <a:solidFill>
                  <a:srgbClr val="000000"/>
                </a:solidFill>
                <a:latin typeface="Times New Roman"/>
                <a:ea typeface="Times New Roman"/>
                <a:cs typeface="Times New Roman"/>
                <a:sym typeface="Times New Roman"/>
              </a:rPr>
              <a:t>ɤ</a:t>
            </a:r>
            <a:r>
              <a:rPr b="0" lang="en-US" sz="1300" strike="noStrike">
                <a:solidFill>
                  <a:srgbClr val="000000"/>
                </a:solidFill>
                <a:latin typeface="Arial"/>
                <a:ea typeface="Arial"/>
                <a:cs typeface="Arial"/>
                <a:sym typeface="Arial"/>
              </a:rPr>
              <a:t> </a:t>
            </a:r>
          </a:p>
        </p:txBody>
      </p:sp>
      <p:sp>
        <p:nvSpPr>
          <p:cNvPr id="134" name="Shape 134"/>
          <p:cNvSpPr/>
          <p:nvPr/>
        </p:nvSpPr>
        <p:spPr>
          <a:xfrm>
            <a:off x="2743200" y="1263600"/>
            <a:ext cx="1335599" cy="548639"/>
          </a:xfrm>
          <a:prstGeom prst="rect">
            <a:avLst/>
          </a:prstGeom>
          <a:solidFill>
            <a:srgbClr val="FFFFFF"/>
          </a:solidFill>
          <a:ln cap="flat" cmpd="sng" w="9525">
            <a:solidFill>
              <a:srgbClr val="3465A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5" name="Shape 135"/>
          <p:cNvSpPr txBox="1"/>
          <p:nvPr/>
        </p:nvSpPr>
        <p:spPr>
          <a:xfrm>
            <a:off x="2690640" y="1253879"/>
            <a:ext cx="1515960" cy="64260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0" lang="en-US" sz="1300" strike="noStrike">
                <a:solidFill>
                  <a:srgbClr val="000000"/>
                </a:solidFill>
                <a:latin typeface="Arial"/>
                <a:ea typeface="Arial"/>
                <a:cs typeface="Arial"/>
                <a:sym typeface="Arial"/>
              </a:rPr>
              <a:t>Recoil toward</a:t>
            </a:r>
          </a:p>
          <a:p>
            <a:pPr indent="0" lvl="0" marL="0" marR="0" rtl="0" algn="l">
              <a:spcBef>
                <a:spcPts val="0"/>
              </a:spcBef>
              <a:buSzPct val="25000"/>
              <a:buNone/>
            </a:pPr>
            <a:r>
              <a:rPr b="0" lang="en-US" sz="1300" strike="noStrike">
                <a:solidFill>
                  <a:srgbClr val="000000"/>
                </a:solidFill>
                <a:latin typeface="Arial"/>
                <a:ea typeface="Arial"/>
                <a:cs typeface="Arial"/>
                <a:sym typeface="Arial"/>
              </a:rPr>
              <a:t>emission: high E</a:t>
            </a:r>
            <a:r>
              <a:rPr b="0" baseline="-25000" lang="en-US" sz="2000" strike="noStrike">
                <a:solidFill>
                  <a:srgbClr val="000000"/>
                </a:solidFill>
                <a:latin typeface="Times New Roman"/>
                <a:ea typeface="Times New Roman"/>
                <a:cs typeface="Times New Roman"/>
                <a:sym typeface="Times New Roman"/>
              </a:rPr>
              <a:t>ɤ</a:t>
            </a:r>
            <a:r>
              <a:rPr b="0" lang="en-US" sz="1300" strike="noStrike">
                <a:solidFill>
                  <a:srgbClr val="000000"/>
                </a:solidFill>
                <a:latin typeface="Arial"/>
                <a:ea typeface="Arial"/>
                <a:cs typeface="Arial"/>
                <a:sym typeface="Arial"/>
              </a:rPr>
              <a:t> </a:t>
            </a:r>
          </a:p>
        </p:txBody>
      </p:sp>
      <p:sp>
        <p:nvSpPr>
          <p:cNvPr id="136" name="Shape 136"/>
          <p:cNvSpPr txBox="1"/>
          <p:nvPr/>
        </p:nvSpPr>
        <p:spPr>
          <a:xfrm>
            <a:off x="1578959" y="731520"/>
            <a:ext cx="1568880" cy="41256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0" baseline="30000" lang="en-US" sz="1800" strike="noStrike">
                <a:solidFill>
                  <a:srgbClr val="000000"/>
                </a:solidFill>
                <a:latin typeface="Arial"/>
                <a:ea typeface="Arial"/>
                <a:cs typeface="Arial"/>
                <a:sym typeface="Arial"/>
              </a:rPr>
              <a:t>56</a:t>
            </a:r>
            <a:r>
              <a:rPr b="0" lang="en-US" sz="1800" strike="noStrike">
                <a:solidFill>
                  <a:srgbClr val="000000"/>
                </a:solidFill>
                <a:latin typeface="Arial"/>
                <a:ea typeface="Arial"/>
                <a:cs typeface="Arial"/>
                <a:sym typeface="Arial"/>
              </a:rPr>
              <a:t>Fe 2</a:t>
            </a:r>
            <a:r>
              <a:rPr b="0" baseline="30000" lang="en-US" sz="1800" strike="noStrike">
                <a:solidFill>
                  <a:srgbClr val="000000"/>
                </a:solidFill>
                <a:latin typeface="Arial"/>
                <a:ea typeface="Arial"/>
                <a:cs typeface="Arial"/>
                <a:sym typeface="Arial"/>
              </a:rPr>
              <a:t>+</a:t>
            </a:r>
            <a:r>
              <a:rPr b="0" baseline="-25000" lang="en-US" sz="1800" strike="noStrike">
                <a:solidFill>
                  <a:srgbClr val="000000"/>
                </a:solidFill>
                <a:latin typeface="Arial"/>
                <a:ea typeface="Arial"/>
                <a:cs typeface="Arial"/>
                <a:sym typeface="Arial"/>
              </a:rPr>
              <a:t>2</a:t>
            </a:r>
            <a:r>
              <a:rPr b="0" lang="en-US" sz="1800" strike="noStrike">
                <a:solidFill>
                  <a:srgbClr val="000000"/>
                </a:solidFill>
                <a:latin typeface="Arial"/>
                <a:ea typeface="Arial"/>
                <a:cs typeface="Arial"/>
                <a:sym typeface="Arial"/>
              </a:rPr>
              <a:t> → 2</a:t>
            </a:r>
            <a:r>
              <a:rPr b="0" baseline="30000" lang="en-US" sz="1800" strike="noStrike">
                <a:solidFill>
                  <a:srgbClr val="000000"/>
                </a:solidFill>
                <a:latin typeface="Arial"/>
                <a:ea typeface="Arial"/>
                <a:cs typeface="Arial"/>
                <a:sym typeface="Arial"/>
              </a:rPr>
              <a:t>+</a:t>
            </a:r>
            <a:r>
              <a:rPr b="0" baseline="-25000" lang="en-US" sz="1800" strike="noStrike">
                <a:solidFill>
                  <a:srgbClr val="000000"/>
                </a:solidFill>
                <a:latin typeface="Arial"/>
                <a:ea typeface="Arial"/>
                <a:cs typeface="Arial"/>
                <a:sym typeface="Arial"/>
              </a:rPr>
              <a:t>1</a:t>
            </a:r>
          </a:p>
        </p:txBody>
      </p:sp>
      <p:sp>
        <p:nvSpPr>
          <p:cNvPr id="137" name="Shape 137"/>
          <p:cNvSpPr txBox="1"/>
          <p:nvPr/>
        </p:nvSpPr>
        <p:spPr>
          <a:xfrm>
            <a:off x="6355800" y="2742119"/>
            <a:ext cx="593639" cy="35856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1" baseline="30000" lang="en-US" sz="1800" strike="noStrike">
                <a:solidFill>
                  <a:srgbClr val="FF0000"/>
                </a:solidFill>
                <a:latin typeface="Arial"/>
                <a:ea typeface="Arial"/>
                <a:cs typeface="Arial"/>
                <a:sym typeface="Arial"/>
              </a:rPr>
              <a:t>56</a:t>
            </a:r>
            <a:r>
              <a:rPr b="1" lang="en-US" sz="1800" strike="noStrike">
                <a:solidFill>
                  <a:srgbClr val="FF0000"/>
                </a:solidFill>
                <a:latin typeface="Arial"/>
                <a:ea typeface="Arial"/>
                <a:cs typeface="Arial"/>
                <a:sym typeface="Arial"/>
              </a:rPr>
              <a:t>Fe</a:t>
            </a:r>
          </a:p>
        </p:txBody>
      </p:sp>
      <p:sp>
        <p:nvSpPr>
          <p:cNvPr id="138" name="Shape 138"/>
          <p:cNvSpPr/>
          <p:nvPr/>
        </p:nvSpPr>
        <p:spPr>
          <a:xfrm>
            <a:off x="4725000" y="4497119"/>
            <a:ext cx="6162119" cy="2436119"/>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0" lang="en-US" sz="1400" u="sng" strike="noStrike">
                <a:solidFill>
                  <a:srgbClr val="000000"/>
                </a:solidFill>
                <a:latin typeface="Arial"/>
                <a:ea typeface="Arial"/>
                <a:cs typeface="Arial"/>
                <a:sym typeface="Arial"/>
              </a:rPr>
              <a:t>Lvl(keV)	E</a:t>
            </a:r>
            <a:r>
              <a:rPr b="0" baseline="-25000" lang="en-US" sz="1400" u="sng" strike="noStrike">
                <a:solidFill>
                  <a:srgbClr val="000000"/>
                </a:solidFill>
                <a:latin typeface="Arial"/>
                <a:ea typeface="Arial"/>
                <a:cs typeface="Arial"/>
                <a:sym typeface="Arial"/>
              </a:rPr>
              <a:t>γ</a:t>
            </a:r>
            <a:r>
              <a:rPr b="0" lang="en-US" sz="1400" u="sng" strike="noStrike">
                <a:solidFill>
                  <a:srgbClr val="000000"/>
                </a:solidFill>
                <a:latin typeface="Arial"/>
                <a:ea typeface="Arial"/>
                <a:cs typeface="Arial"/>
                <a:sym typeface="Arial"/>
              </a:rPr>
              <a:t>(keV)	Transition	t</a:t>
            </a:r>
            <a:r>
              <a:rPr b="0" baseline="-25000" lang="en-US" sz="1400" u="sng" strike="noStrike">
                <a:solidFill>
                  <a:srgbClr val="000000"/>
                </a:solidFill>
                <a:latin typeface="Arial"/>
                <a:ea typeface="Arial"/>
                <a:cs typeface="Arial"/>
                <a:sym typeface="Arial"/>
              </a:rPr>
              <a:t>1/2</a:t>
            </a:r>
            <a:r>
              <a:rPr b="0" lang="en-US" sz="1400" u="sng" strike="noStrike">
                <a:solidFill>
                  <a:srgbClr val="000000"/>
                </a:solidFill>
                <a:latin typeface="Arial"/>
                <a:ea typeface="Arial"/>
                <a:cs typeface="Arial"/>
                <a:sym typeface="Arial"/>
              </a:rPr>
              <a:t> (fs)	(n,n')		(p,p')</a:t>
            </a:r>
          </a:p>
          <a:p>
            <a:pPr indent="0" lvl="0" marL="0" marR="0" rtl="0" algn="l">
              <a:spcBef>
                <a:spcPts val="0"/>
              </a:spcBef>
              <a:buSzPct val="25000"/>
              <a:buNone/>
            </a:pPr>
            <a:r>
              <a:rPr b="0" lang="en-US" sz="1400" strike="noStrike">
                <a:solidFill>
                  <a:srgbClr val="000000"/>
                </a:solidFill>
                <a:latin typeface="Arial"/>
                <a:ea typeface="Arial"/>
                <a:cs typeface="Arial"/>
                <a:sym typeface="Arial"/>
              </a:rPr>
              <a:t>2657 		1810		2</a:t>
            </a:r>
            <a:r>
              <a:rPr b="0" baseline="30000" lang="en-US" sz="1400" strike="noStrike">
                <a:solidFill>
                  <a:srgbClr val="000000"/>
                </a:solidFill>
                <a:latin typeface="Arial"/>
                <a:ea typeface="Arial"/>
                <a:cs typeface="Arial"/>
                <a:sym typeface="Arial"/>
              </a:rPr>
              <a:t>+</a:t>
            </a:r>
            <a:r>
              <a:rPr b="0" baseline="-25000" lang="en-US" sz="1400" strike="noStrike">
                <a:solidFill>
                  <a:srgbClr val="000000"/>
                </a:solidFill>
                <a:latin typeface="Arial"/>
                <a:ea typeface="Arial"/>
                <a:cs typeface="Arial"/>
                <a:sym typeface="Arial"/>
              </a:rPr>
              <a:t>2</a:t>
            </a:r>
            <a:r>
              <a:rPr b="0" lang="en-US" sz="1400" strike="noStrike">
                <a:solidFill>
                  <a:srgbClr val="000000"/>
                </a:solidFill>
                <a:latin typeface="Arial"/>
                <a:ea typeface="Arial"/>
                <a:cs typeface="Arial"/>
                <a:sym typeface="Arial"/>
              </a:rPr>
              <a:t>→ 2</a:t>
            </a:r>
            <a:r>
              <a:rPr b="0" baseline="30000" lang="en-US" sz="1400" strike="noStrike">
                <a:solidFill>
                  <a:srgbClr val="000000"/>
                </a:solidFill>
                <a:latin typeface="Arial"/>
                <a:ea typeface="Arial"/>
                <a:cs typeface="Arial"/>
                <a:sym typeface="Arial"/>
              </a:rPr>
              <a:t>+</a:t>
            </a:r>
            <a:r>
              <a:rPr b="0" baseline="-25000" lang="en-US" sz="1400" strike="noStrike">
                <a:solidFill>
                  <a:srgbClr val="000000"/>
                </a:solidFill>
                <a:latin typeface="Arial"/>
                <a:ea typeface="Arial"/>
                <a:cs typeface="Arial"/>
                <a:sym typeface="Arial"/>
              </a:rPr>
              <a:t>1</a:t>
            </a:r>
            <a:r>
              <a:rPr b="0" lang="en-US" sz="1400" strike="noStrike">
                <a:solidFill>
                  <a:srgbClr val="000000"/>
                </a:solidFill>
                <a:latin typeface="Arial"/>
                <a:ea typeface="Arial"/>
                <a:cs typeface="Arial"/>
                <a:sym typeface="Arial"/>
              </a:rPr>
              <a:t> 	</a:t>
            </a:r>
            <a:r>
              <a:rPr b="1" lang="en-US" sz="1400" strike="noStrike">
                <a:solidFill>
                  <a:srgbClr val="000000"/>
                </a:solidFill>
                <a:latin typeface="Arial"/>
                <a:ea typeface="Arial"/>
                <a:cs typeface="Arial"/>
                <a:sym typeface="Arial"/>
              </a:rPr>
              <a:t>33(2)</a:t>
            </a:r>
            <a:r>
              <a:rPr b="0" lang="en-US" sz="1400" strike="noStrike">
                <a:solidFill>
                  <a:srgbClr val="000000"/>
                </a:solidFill>
                <a:latin typeface="Arial"/>
                <a:ea typeface="Arial"/>
                <a:cs typeface="Arial"/>
                <a:sym typeface="Arial"/>
              </a:rPr>
              <a:t>		21(1)		28(7)</a:t>
            </a:r>
          </a:p>
          <a:p>
            <a:pPr indent="0" lvl="0" marL="0" marR="0" rtl="0" algn="l">
              <a:spcBef>
                <a:spcPts val="0"/>
              </a:spcBef>
              <a:buSzPct val="25000"/>
              <a:buNone/>
            </a:pPr>
            <a:r>
              <a:rPr b="0" lang="en-US" sz="1400" strike="noStrike">
                <a:solidFill>
                  <a:srgbClr val="000000"/>
                </a:solidFill>
                <a:latin typeface="Arial"/>
                <a:ea typeface="Arial"/>
                <a:cs typeface="Arial"/>
                <a:sym typeface="Arial"/>
              </a:rPr>
              <a:t>2960 		2113		2</a:t>
            </a:r>
            <a:r>
              <a:rPr b="0" baseline="30000" lang="en-US" sz="1400" strike="noStrike">
                <a:solidFill>
                  <a:srgbClr val="000000"/>
                </a:solidFill>
                <a:latin typeface="Arial"/>
                <a:ea typeface="Arial"/>
                <a:cs typeface="Arial"/>
                <a:sym typeface="Arial"/>
              </a:rPr>
              <a:t>+</a:t>
            </a:r>
            <a:r>
              <a:rPr b="0" baseline="-25000" lang="en-US" sz="1400" strike="noStrike">
                <a:solidFill>
                  <a:srgbClr val="000000"/>
                </a:solidFill>
                <a:latin typeface="Arial"/>
                <a:ea typeface="Arial"/>
                <a:cs typeface="Arial"/>
                <a:sym typeface="Arial"/>
              </a:rPr>
              <a:t>3</a:t>
            </a:r>
            <a:r>
              <a:rPr b="0" lang="en-US" sz="1400" strike="noStrike">
                <a:solidFill>
                  <a:srgbClr val="000000"/>
                </a:solidFill>
                <a:latin typeface="Arial"/>
                <a:ea typeface="Arial"/>
                <a:cs typeface="Arial"/>
                <a:sym typeface="Arial"/>
              </a:rPr>
              <a:t>→ 2</a:t>
            </a:r>
            <a:r>
              <a:rPr b="0" baseline="30000" lang="en-US" sz="1400" strike="noStrike">
                <a:solidFill>
                  <a:srgbClr val="000000"/>
                </a:solidFill>
                <a:latin typeface="Arial"/>
                <a:ea typeface="Arial"/>
                <a:cs typeface="Arial"/>
                <a:sym typeface="Arial"/>
              </a:rPr>
              <a:t>+</a:t>
            </a:r>
            <a:r>
              <a:rPr b="0" baseline="-25000" lang="en-US" sz="1400" strike="noStrike">
                <a:solidFill>
                  <a:srgbClr val="000000"/>
                </a:solidFill>
                <a:latin typeface="Arial"/>
                <a:ea typeface="Arial"/>
                <a:cs typeface="Arial"/>
                <a:sym typeface="Arial"/>
              </a:rPr>
              <a:t>1	</a:t>
            </a:r>
            <a:r>
              <a:rPr b="1" lang="en-US" sz="1400" strike="noStrike">
                <a:solidFill>
                  <a:srgbClr val="000000"/>
                </a:solidFill>
                <a:latin typeface="Arial"/>
                <a:ea typeface="Arial"/>
                <a:cs typeface="Arial"/>
                <a:sym typeface="Arial"/>
              </a:rPr>
              <a:t>20(4)</a:t>
            </a:r>
            <a:r>
              <a:rPr b="0" lang="en-US" sz="1400" strike="noStrike">
                <a:solidFill>
                  <a:srgbClr val="000000"/>
                </a:solidFill>
                <a:latin typeface="Arial"/>
                <a:ea typeface="Arial"/>
                <a:cs typeface="Arial"/>
                <a:sym typeface="Arial"/>
              </a:rPr>
              <a:t>		28(3)		27(9)</a:t>
            </a:r>
          </a:p>
          <a:p>
            <a:pPr indent="0" lvl="0" marL="0" marR="0" rtl="0" algn="l">
              <a:spcBef>
                <a:spcPts val="0"/>
              </a:spcBef>
              <a:buSzPct val="25000"/>
              <a:buNone/>
            </a:pPr>
            <a:r>
              <a:rPr b="0" lang="en-US" sz="1400" strike="noStrike">
                <a:solidFill>
                  <a:srgbClr val="000000"/>
                </a:solidFill>
                <a:latin typeface="Arial"/>
                <a:ea typeface="Arial"/>
                <a:cs typeface="Arial"/>
                <a:sym typeface="Arial"/>
              </a:rPr>
              <a:t>3120 		2273		1</a:t>
            </a:r>
            <a:r>
              <a:rPr b="0" baseline="30000" lang="en-US" sz="1400" strike="noStrike">
                <a:solidFill>
                  <a:srgbClr val="000000"/>
                </a:solidFill>
                <a:latin typeface="Arial"/>
                <a:ea typeface="Arial"/>
                <a:cs typeface="Arial"/>
                <a:sym typeface="Arial"/>
              </a:rPr>
              <a:t>+</a:t>
            </a:r>
            <a:r>
              <a:rPr b="0" baseline="-25000" lang="en-US" sz="1400" strike="noStrike">
                <a:solidFill>
                  <a:srgbClr val="000000"/>
                </a:solidFill>
                <a:latin typeface="Arial"/>
                <a:ea typeface="Arial"/>
                <a:cs typeface="Arial"/>
                <a:sym typeface="Arial"/>
              </a:rPr>
              <a:t>1</a:t>
            </a:r>
            <a:r>
              <a:rPr b="0" lang="en-US" sz="1400" strike="noStrike">
                <a:solidFill>
                  <a:srgbClr val="000000"/>
                </a:solidFill>
                <a:latin typeface="Arial"/>
                <a:ea typeface="Arial"/>
                <a:cs typeface="Arial"/>
                <a:sym typeface="Arial"/>
              </a:rPr>
              <a:t>→ 2</a:t>
            </a:r>
            <a:r>
              <a:rPr b="0" baseline="30000" lang="en-US" sz="1400" strike="noStrike">
                <a:solidFill>
                  <a:srgbClr val="000000"/>
                </a:solidFill>
                <a:latin typeface="Arial"/>
                <a:ea typeface="Arial"/>
                <a:cs typeface="Arial"/>
                <a:sym typeface="Arial"/>
              </a:rPr>
              <a:t>+</a:t>
            </a:r>
            <a:r>
              <a:rPr b="0" baseline="-25000" lang="en-US" sz="1400" strike="noStrike">
                <a:solidFill>
                  <a:srgbClr val="000000"/>
                </a:solidFill>
                <a:latin typeface="Arial"/>
                <a:ea typeface="Arial"/>
                <a:cs typeface="Arial"/>
                <a:sym typeface="Arial"/>
              </a:rPr>
              <a:t>1	</a:t>
            </a:r>
            <a:r>
              <a:rPr b="1" lang="en-US" sz="1400" strike="noStrike">
                <a:solidFill>
                  <a:srgbClr val="000000"/>
                </a:solidFill>
                <a:latin typeface="Arial"/>
                <a:ea typeface="Arial"/>
                <a:cs typeface="Arial"/>
                <a:sym typeface="Arial"/>
              </a:rPr>
              <a:t>20(8)</a:t>
            </a:r>
            <a:r>
              <a:rPr b="0" lang="en-US" sz="1400" strike="noStrike">
                <a:solidFill>
                  <a:srgbClr val="000000"/>
                </a:solidFill>
                <a:latin typeface="Arial"/>
                <a:ea typeface="Arial"/>
                <a:cs typeface="Arial"/>
                <a:sym typeface="Arial"/>
              </a:rPr>
              <a:t>		19(1)		24(11)</a:t>
            </a:r>
          </a:p>
          <a:p>
            <a:pPr indent="0" lvl="0" marL="0" marR="0" rtl="0" algn="l">
              <a:spcBef>
                <a:spcPts val="0"/>
              </a:spcBef>
              <a:buSzPct val="25000"/>
              <a:buNone/>
            </a:pPr>
            <a:r>
              <a:rPr b="0" lang="en-US" sz="1400" strike="noStrike">
                <a:solidFill>
                  <a:srgbClr val="000000"/>
                </a:solidFill>
                <a:latin typeface="Arial"/>
                <a:ea typeface="Arial"/>
                <a:cs typeface="Arial"/>
                <a:sym typeface="Arial"/>
              </a:rPr>
              <a:t>3123 		1037		4</a:t>
            </a:r>
            <a:r>
              <a:rPr b="0" baseline="30000" lang="en-US" sz="1400" strike="noStrike">
                <a:solidFill>
                  <a:srgbClr val="000000"/>
                </a:solidFill>
                <a:latin typeface="Arial"/>
                <a:ea typeface="Arial"/>
                <a:cs typeface="Arial"/>
                <a:sym typeface="Arial"/>
              </a:rPr>
              <a:t>+</a:t>
            </a:r>
            <a:r>
              <a:rPr b="0" baseline="-25000" lang="en-US" sz="1400" strike="noStrike">
                <a:solidFill>
                  <a:srgbClr val="000000"/>
                </a:solidFill>
                <a:latin typeface="Arial"/>
                <a:ea typeface="Arial"/>
                <a:cs typeface="Arial"/>
                <a:sym typeface="Arial"/>
              </a:rPr>
              <a:t>2</a:t>
            </a:r>
            <a:r>
              <a:rPr b="0" lang="en-US" sz="1400" strike="noStrike">
                <a:solidFill>
                  <a:srgbClr val="000000"/>
                </a:solidFill>
                <a:latin typeface="Arial"/>
                <a:ea typeface="Arial"/>
                <a:cs typeface="Arial"/>
                <a:sym typeface="Arial"/>
              </a:rPr>
              <a:t>→ 4</a:t>
            </a:r>
            <a:r>
              <a:rPr b="0" baseline="30000" lang="en-US" sz="1400" strike="noStrike">
                <a:solidFill>
                  <a:srgbClr val="000000"/>
                </a:solidFill>
                <a:latin typeface="Arial"/>
                <a:ea typeface="Arial"/>
                <a:cs typeface="Arial"/>
                <a:sym typeface="Arial"/>
              </a:rPr>
              <a:t>+</a:t>
            </a:r>
            <a:r>
              <a:rPr b="0" baseline="-25000" lang="en-US" sz="1400" strike="noStrike">
                <a:solidFill>
                  <a:srgbClr val="000000"/>
                </a:solidFill>
                <a:latin typeface="Arial"/>
                <a:ea typeface="Arial"/>
                <a:cs typeface="Arial"/>
                <a:sym typeface="Arial"/>
              </a:rPr>
              <a:t>1</a:t>
            </a:r>
            <a:r>
              <a:rPr b="0" lang="en-US" sz="1400" strike="noStrike">
                <a:solidFill>
                  <a:srgbClr val="000000"/>
                </a:solidFill>
                <a:latin typeface="Arial"/>
                <a:ea typeface="Arial"/>
                <a:cs typeface="Arial"/>
                <a:sym typeface="Arial"/>
              </a:rPr>
              <a:t>	</a:t>
            </a:r>
            <a:r>
              <a:rPr b="1" lang="en-US" sz="1400" strike="noStrike">
                <a:solidFill>
                  <a:srgbClr val="000000"/>
                </a:solidFill>
                <a:latin typeface="Arial"/>
                <a:ea typeface="Arial"/>
                <a:cs typeface="Arial"/>
                <a:sym typeface="Arial"/>
              </a:rPr>
              <a:t>51(4)</a:t>
            </a:r>
            <a:r>
              <a:rPr b="0" lang="en-US" sz="1400" strike="noStrike">
                <a:solidFill>
                  <a:srgbClr val="000000"/>
                </a:solidFill>
                <a:latin typeface="Arial"/>
                <a:ea typeface="Arial"/>
                <a:cs typeface="Arial"/>
                <a:sym typeface="Arial"/>
              </a:rPr>
              <a:t>		47(12)	</a:t>
            </a:r>
          </a:p>
          <a:p>
            <a:pPr indent="0" lvl="0" marL="0" marR="0" rtl="0" algn="l">
              <a:spcBef>
                <a:spcPts val="0"/>
              </a:spcBef>
              <a:buSzPct val="25000"/>
              <a:buNone/>
            </a:pPr>
            <a:r>
              <a:rPr b="0" lang="en-US" sz="1400" strike="noStrike">
                <a:solidFill>
                  <a:srgbClr val="000000"/>
                </a:solidFill>
                <a:latin typeface="Arial"/>
                <a:ea typeface="Arial"/>
                <a:cs typeface="Arial"/>
                <a:sym typeface="Arial"/>
              </a:rPr>
              <a:t>3370 		2523		2</a:t>
            </a:r>
            <a:r>
              <a:rPr b="0" baseline="30000" lang="en-US" sz="1400" strike="noStrike">
                <a:solidFill>
                  <a:srgbClr val="000000"/>
                </a:solidFill>
                <a:latin typeface="Arial"/>
                <a:ea typeface="Arial"/>
                <a:cs typeface="Arial"/>
                <a:sym typeface="Arial"/>
              </a:rPr>
              <a:t>+</a:t>
            </a:r>
            <a:r>
              <a:rPr b="0" baseline="-25000" lang="en-US" sz="1400" strike="noStrike">
                <a:solidFill>
                  <a:srgbClr val="000000"/>
                </a:solidFill>
                <a:latin typeface="Arial"/>
                <a:ea typeface="Arial"/>
                <a:cs typeface="Arial"/>
                <a:sym typeface="Arial"/>
              </a:rPr>
              <a:t>4</a:t>
            </a:r>
            <a:r>
              <a:rPr b="0" lang="en-US" sz="1400" strike="noStrike">
                <a:solidFill>
                  <a:srgbClr val="000000"/>
                </a:solidFill>
                <a:latin typeface="Arial"/>
                <a:ea typeface="Arial"/>
                <a:cs typeface="Arial"/>
                <a:sym typeface="Arial"/>
              </a:rPr>
              <a:t>→ 2</a:t>
            </a:r>
            <a:r>
              <a:rPr b="0" baseline="30000" lang="en-US" sz="1400" strike="noStrike">
                <a:solidFill>
                  <a:srgbClr val="000000"/>
                </a:solidFill>
                <a:latin typeface="Arial"/>
                <a:ea typeface="Arial"/>
                <a:cs typeface="Arial"/>
                <a:sym typeface="Arial"/>
              </a:rPr>
              <a:t>+</a:t>
            </a:r>
            <a:r>
              <a:rPr b="0" baseline="-25000" lang="en-US" sz="1400" strike="noStrike">
                <a:solidFill>
                  <a:srgbClr val="000000"/>
                </a:solidFill>
                <a:latin typeface="Arial"/>
                <a:ea typeface="Arial"/>
                <a:cs typeface="Arial"/>
                <a:sym typeface="Arial"/>
              </a:rPr>
              <a:t>1</a:t>
            </a:r>
            <a:r>
              <a:rPr b="0" lang="en-US" sz="1400" strike="noStrike">
                <a:solidFill>
                  <a:srgbClr val="000000"/>
                </a:solidFill>
                <a:latin typeface="Arial"/>
                <a:ea typeface="Arial"/>
                <a:cs typeface="Arial"/>
                <a:sym typeface="Arial"/>
              </a:rPr>
              <a:t>	</a:t>
            </a:r>
            <a:r>
              <a:rPr b="1" lang="en-US" sz="1400" strike="noStrike">
                <a:solidFill>
                  <a:srgbClr val="000000"/>
                </a:solidFill>
                <a:latin typeface="Arial"/>
                <a:ea typeface="Arial"/>
                <a:cs typeface="Arial"/>
                <a:sym typeface="Arial"/>
              </a:rPr>
              <a:t>19(2)</a:t>
            </a:r>
            <a:r>
              <a:rPr b="0" lang="en-US" sz="1400" strike="noStrike">
                <a:solidFill>
                  <a:srgbClr val="000000"/>
                </a:solidFill>
                <a:latin typeface="Arial"/>
                <a:ea typeface="Arial"/>
                <a:cs typeface="Arial"/>
                <a:sym typeface="Arial"/>
              </a:rPr>
              <a:t>		17(3)		18(7)</a:t>
            </a:r>
          </a:p>
          <a:p>
            <a:pPr indent="0" lvl="0" marL="0" marR="0" rtl="0" algn="l">
              <a:spcBef>
                <a:spcPts val="0"/>
              </a:spcBef>
              <a:buSzPct val="25000"/>
              <a:buNone/>
            </a:pPr>
            <a:r>
              <a:rPr b="0" lang="en-US" sz="1400" strike="noStrike">
                <a:solidFill>
                  <a:srgbClr val="000000"/>
                </a:solidFill>
                <a:latin typeface="Arial"/>
                <a:ea typeface="Arial"/>
                <a:cs typeface="Arial"/>
                <a:sym typeface="Arial"/>
              </a:rPr>
              <a:t>3445 		2598		3</a:t>
            </a:r>
            <a:r>
              <a:rPr b="0" baseline="30000" lang="en-US" sz="1400" strike="noStrike">
                <a:solidFill>
                  <a:srgbClr val="000000"/>
                </a:solidFill>
                <a:latin typeface="Arial"/>
                <a:ea typeface="Arial"/>
                <a:cs typeface="Arial"/>
                <a:sym typeface="Arial"/>
              </a:rPr>
              <a:t>+</a:t>
            </a:r>
            <a:r>
              <a:rPr b="0" baseline="-25000" lang="en-US" sz="1400" strike="noStrike">
                <a:solidFill>
                  <a:srgbClr val="000000"/>
                </a:solidFill>
                <a:latin typeface="Arial"/>
                <a:ea typeface="Arial"/>
                <a:cs typeface="Arial"/>
                <a:sym typeface="Arial"/>
              </a:rPr>
              <a:t>1</a:t>
            </a:r>
            <a:r>
              <a:rPr b="0" lang="en-US" sz="1400" strike="noStrike">
                <a:solidFill>
                  <a:srgbClr val="000000"/>
                </a:solidFill>
                <a:latin typeface="Arial"/>
                <a:ea typeface="Arial"/>
                <a:cs typeface="Arial"/>
                <a:sym typeface="Arial"/>
              </a:rPr>
              <a:t>→ 2</a:t>
            </a:r>
            <a:r>
              <a:rPr b="0" baseline="30000" lang="en-US" sz="1400" strike="noStrike">
                <a:solidFill>
                  <a:srgbClr val="000000"/>
                </a:solidFill>
                <a:latin typeface="Arial"/>
                <a:ea typeface="Arial"/>
                <a:cs typeface="Arial"/>
                <a:sym typeface="Arial"/>
              </a:rPr>
              <a:t>+</a:t>
            </a:r>
            <a:r>
              <a:rPr b="0" baseline="-25000" lang="en-US" sz="1400" strike="noStrike">
                <a:solidFill>
                  <a:srgbClr val="000000"/>
                </a:solidFill>
                <a:latin typeface="Arial"/>
                <a:ea typeface="Arial"/>
                <a:cs typeface="Arial"/>
                <a:sym typeface="Arial"/>
              </a:rPr>
              <a:t>1</a:t>
            </a:r>
            <a:r>
              <a:rPr b="0" lang="en-US" sz="1400" strike="noStrike">
                <a:solidFill>
                  <a:srgbClr val="000000"/>
                </a:solidFill>
                <a:latin typeface="Arial"/>
                <a:ea typeface="Arial"/>
                <a:cs typeface="Arial"/>
                <a:sym typeface="Arial"/>
              </a:rPr>
              <a:t>	</a:t>
            </a:r>
            <a:r>
              <a:rPr b="1" lang="en-US" sz="1400" strike="noStrike">
                <a:solidFill>
                  <a:srgbClr val="000000"/>
                </a:solidFill>
                <a:latin typeface="Arial"/>
                <a:ea typeface="Arial"/>
                <a:cs typeface="Arial"/>
                <a:sym typeface="Arial"/>
              </a:rPr>
              <a:t>&lt;52</a:t>
            </a:r>
            <a:r>
              <a:rPr b="0" lang="en-US" sz="1400" strike="noStrike">
                <a:solidFill>
                  <a:srgbClr val="000000"/>
                </a:solidFill>
                <a:latin typeface="Arial"/>
                <a:ea typeface="Arial"/>
                <a:cs typeface="Arial"/>
                <a:sym typeface="Arial"/>
              </a:rPr>
              <a:t>		29(5)		&lt;28</a:t>
            </a:r>
          </a:p>
        </p:txBody>
      </p:sp>
      <p:sp>
        <p:nvSpPr>
          <p:cNvPr id="139" name="Shape 139"/>
          <p:cNvSpPr txBox="1"/>
          <p:nvPr/>
        </p:nvSpPr>
        <p:spPr>
          <a:xfrm>
            <a:off x="8412479" y="3931919"/>
            <a:ext cx="1448639" cy="626760"/>
          </a:xfrm>
          <a:prstGeom prst="rect">
            <a:avLst/>
          </a:prstGeom>
          <a:noFill/>
          <a:ln>
            <a:noFill/>
          </a:ln>
        </p:spPr>
        <p:txBody>
          <a:bodyPr anchorCtr="0" anchor="t" bIns="45000" lIns="90000" rIns="90000" tIns="45000">
            <a:noAutofit/>
          </a:bodyPr>
          <a:lstStyle/>
          <a:p>
            <a:pPr indent="0" lvl="0" marL="0" marR="0" rtl="0" algn="ctr">
              <a:spcBef>
                <a:spcPts val="0"/>
              </a:spcBef>
              <a:buSzPct val="25000"/>
              <a:buNone/>
            </a:pPr>
            <a:r>
              <a:rPr b="0" lang="en-US" sz="1800" strike="noStrike">
                <a:solidFill>
                  <a:srgbClr val="000000"/>
                </a:solidFill>
                <a:latin typeface="Arial"/>
                <a:ea typeface="Arial"/>
                <a:cs typeface="Arial"/>
                <a:sym typeface="Arial"/>
              </a:rPr>
              <a:t>ENSDF</a:t>
            </a:r>
          </a:p>
          <a:p>
            <a:pPr indent="0" lvl="0" marL="0" marR="0" rtl="0" algn="ctr">
              <a:spcBef>
                <a:spcPts val="0"/>
              </a:spcBef>
              <a:buSzPct val="25000"/>
              <a:buNone/>
            </a:pPr>
            <a:r>
              <a:rPr b="0" lang="en-US" sz="1800" strike="noStrike">
                <a:solidFill>
                  <a:srgbClr val="000000"/>
                </a:solidFill>
                <a:latin typeface="Arial"/>
                <a:ea typeface="Arial"/>
                <a:cs typeface="Arial"/>
                <a:sym typeface="Arial"/>
              </a:rPr>
              <a:t>Comparison</a:t>
            </a:r>
          </a:p>
        </p:txBody>
      </p:sp>
      <p:cxnSp>
        <p:nvCxnSpPr>
          <p:cNvPr id="140" name="Shape 140"/>
          <p:cNvCxnSpPr/>
          <p:nvPr/>
        </p:nvCxnSpPr>
        <p:spPr>
          <a:xfrm rot="10800000">
            <a:off x="8686800" y="6331679"/>
            <a:ext cx="0" cy="365759"/>
          </a:xfrm>
          <a:prstGeom prst="straightConnector1">
            <a:avLst/>
          </a:prstGeom>
          <a:noFill/>
          <a:ln cap="flat" cmpd="sng" w="9525">
            <a:solidFill>
              <a:srgbClr val="000000"/>
            </a:solidFill>
            <a:prstDash val="solid"/>
            <a:round/>
            <a:headEnd len="med" w="med" type="none"/>
            <a:tailEnd len="lg" w="lg" type="triangle"/>
          </a:ln>
        </p:spPr>
      </p:cxnSp>
      <p:sp>
        <p:nvSpPr>
          <p:cNvPr id="141" name="Shape 141"/>
          <p:cNvSpPr txBox="1"/>
          <p:nvPr/>
        </p:nvSpPr>
        <p:spPr>
          <a:xfrm>
            <a:off x="7863839" y="6606000"/>
            <a:ext cx="2041559" cy="626760"/>
          </a:xfrm>
          <a:prstGeom prst="rect">
            <a:avLst/>
          </a:prstGeom>
          <a:noFill/>
          <a:ln>
            <a:noFill/>
          </a:ln>
        </p:spPr>
        <p:txBody>
          <a:bodyPr anchorCtr="0" anchor="t" bIns="45000" lIns="90000" rIns="90000" tIns="45000">
            <a:noAutofit/>
          </a:bodyPr>
          <a:lstStyle/>
          <a:p>
            <a:pPr indent="0" lvl="0" marL="0" marR="0" rtl="0" algn="l">
              <a:spcBef>
                <a:spcPts val="0"/>
              </a:spcBef>
              <a:buSzPct val="25000"/>
              <a:buNone/>
            </a:pPr>
            <a:r>
              <a:rPr b="0" lang="en-US" sz="1800" strike="noStrike">
                <a:solidFill>
                  <a:srgbClr val="000000"/>
                </a:solidFill>
                <a:latin typeface="Arial"/>
                <a:ea typeface="Arial"/>
                <a:cs typeface="Arial"/>
                <a:sym typeface="Arial"/>
              </a:rPr>
              <a:t>Outgoing particle </a:t>
            </a:r>
          </a:p>
          <a:p>
            <a:pPr indent="0" lvl="0" marL="0" marR="0" rtl="0" algn="l">
              <a:spcBef>
                <a:spcPts val="0"/>
              </a:spcBef>
              <a:buSzPct val="25000"/>
              <a:buNone/>
            </a:pPr>
            <a:r>
              <a:rPr b="0" lang="en-US" sz="1800" strike="noStrike">
                <a:solidFill>
                  <a:srgbClr val="000000"/>
                </a:solidFill>
                <a:latin typeface="Arial"/>
                <a:ea typeface="Arial"/>
                <a:cs typeface="Arial"/>
                <a:sym typeface="Arial"/>
              </a:rPr>
              <a:t>not observed</a:t>
            </a:r>
          </a:p>
        </p:txBody>
      </p:sp>
      <p:sp>
        <p:nvSpPr>
          <p:cNvPr id="142" name="Shape 142"/>
          <p:cNvSpPr txBox="1"/>
          <p:nvPr/>
        </p:nvSpPr>
        <p:spPr>
          <a:xfrm>
            <a:off x="7406639" y="3950280"/>
            <a:ext cx="753840" cy="626760"/>
          </a:xfrm>
          <a:prstGeom prst="rect">
            <a:avLst/>
          </a:prstGeom>
          <a:noFill/>
          <a:ln>
            <a:noFill/>
          </a:ln>
        </p:spPr>
        <p:txBody>
          <a:bodyPr anchorCtr="0" anchor="t" bIns="45000" lIns="90000" rIns="90000" tIns="45000">
            <a:noAutofit/>
          </a:bodyPr>
          <a:lstStyle/>
          <a:p>
            <a:pPr indent="0" lvl="0" marL="0" marR="0" rtl="0" algn="ctr">
              <a:spcBef>
                <a:spcPts val="0"/>
              </a:spcBef>
              <a:buSzPct val="25000"/>
              <a:buNone/>
            </a:pPr>
            <a:r>
              <a:rPr b="0" lang="en-US" sz="1800" strike="noStrike">
                <a:solidFill>
                  <a:srgbClr val="000000"/>
                </a:solidFill>
                <a:latin typeface="Arial"/>
                <a:ea typeface="Arial"/>
                <a:cs typeface="Arial"/>
                <a:sym typeface="Arial"/>
              </a:rPr>
              <a:t>This</a:t>
            </a:r>
          </a:p>
          <a:p>
            <a:pPr indent="0" lvl="0" marL="0" marR="0" rtl="0" algn="ctr">
              <a:spcBef>
                <a:spcPts val="0"/>
              </a:spcBef>
              <a:buSzPct val="25000"/>
              <a:buNone/>
            </a:pPr>
            <a:r>
              <a:rPr b="0" lang="en-US" sz="1800" strike="noStrike">
                <a:solidFill>
                  <a:srgbClr val="000000"/>
                </a:solidFill>
                <a:latin typeface="Arial"/>
                <a:ea typeface="Arial"/>
                <a:cs typeface="Arial"/>
                <a:sym typeface="Arial"/>
              </a:rPr>
              <a:t>Work</a:t>
            </a:r>
          </a:p>
        </p:txBody>
      </p:sp>
      <p:pic>
        <p:nvPicPr>
          <p:cNvPr id="143" name="Shape 143"/>
          <p:cNvPicPr preferRelativeResize="0"/>
          <p:nvPr/>
        </p:nvPicPr>
        <p:blipFill rotWithShape="1">
          <a:blip r:embed="rId6">
            <a:alphaModFix/>
          </a:blip>
          <a:srcRect b="0" l="0" r="0" t="0"/>
          <a:stretch/>
        </p:blipFill>
        <p:spPr>
          <a:xfrm>
            <a:off x="9372600" y="5541839"/>
            <a:ext cx="411480" cy="27431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