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CD547-C4C6-6469-6B01-4B474E7E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EE265-F89F-BD56-CBB7-E0998F6E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4E9AB-A80F-07EE-0E02-E272C39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BDDCE-5BCE-6AFC-D99D-B37F21A5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46639-B46C-E296-23AD-20984205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8AAD0-4ACE-B606-BF5C-C6CFC82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999F1F-2FD1-3741-E628-EAE00DEE1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31068-AD98-0D54-F64A-300C889F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6FF61-0CEF-8CB8-298B-4D728ED4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5A13-57D8-1E20-5351-E9524A2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AEA84-6411-E421-8A9C-BF9945F74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98C5B-A80B-C43F-921A-F89E2D58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70DCB-EA67-03EA-DDD4-1EDD59D4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2FA6A-7DDF-2717-F1B0-8B5D99A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43F52-D917-3C52-CF1A-877F7962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75E8-F3D8-E3FB-79E4-77D8884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31123-6D99-B7DE-4769-70E2DFD3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433B9-5403-822D-57FB-153999A3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D3B04-B256-B83A-773F-085D7CC0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35DC0-9D3F-3DFF-102A-3EE7E529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2392-8FAE-E97C-6C60-B74C6A9A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749E3-6DE8-FC22-CD1A-D88770F8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2200B-69C8-EE80-8C47-357672F9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6308F8-B062-D4B8-7A2A-3D019B5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C8835-D8B1-E33A-BF20-C09293F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4B9DA-BB21-19F7-ABEC-16CDD4CF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15F7A-9DCC-2992-9F51-7DFA929B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18D45-57C7-3CF8-8BC7-2010282C0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93D2C-767B-2FBB-DFFA-67E4E8A1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CA0A9C-AE7B-CFD9-EA24-92D51119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28707-8B3A-D75F-9829-E0A60272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F95E-3659-D0C7-66A4-DB53A153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4475C-E0DF-14C3-89A0-7B77E17A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AAAA42-4DFB-08A9-F2A3-9E10F86A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B7022-9AF7-87A4-EAF0-9F42F246C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C8742E-CACB-9550-8159-26457B62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705EC6-2CBC-2233-AA21-34E8E523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110D4-D6FF-A8D7-1585-9B9BD0C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F7A200-381A-0A3A-DEA1-42978E0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F005-DDEE-75C2-6344-DFA5A742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38DD3-A2F3-3AE5-25C2-3E02F725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9A91C4-DAB8-1EF3-67A4-FC83461D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742DA-D6A2-1FDE-1415-11364FAD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77FB6B-8B38-6AAB-1B83-F76AB00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C0D0A4-4729-F984-4106-A6C0D3FC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95BFF-7A01-7216-61BB-77E0BEDC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6F0C0-502E-0EEB-E1C6-E78DF54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1CE6E-D98F-7B05-F896-E1BDF909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A1C9-E863-F020-0841-EBB94919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03179-0EA8-3E39-2EE0-097673E7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B78C11-451A-0F7B-07C9-CE86F06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A86B9-F8E7-135F-362A-B6F972EC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E1360-0E8B-4DE9-38E0-2462D4E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5E6529-A32D-BCD2-441A-36A64EC9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3BD563-211D-921E-CFD4-6E2E92B58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4D696-ECD9-6D71-1E75-92C9C947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628B0-2359-FD8E-1BF4-099006C7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7A05-712D-2C93-C96C-21E91470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A9432-5C29-0B0C-DA69-355AC4B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F20E0-D041-AFAA-2A30-8B6C414C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D0248-6AC0-7C3D-37FD-23659F1C4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61D8-1087-457D-8738-A6FF75F9B1E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94F37-0E74-F7BD-87F7-8E437FE7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CAEC2-5A1A-EA8F-88B0-5C4B2AD77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058-4AE3-4AF9-A862-3B79A43A9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2F0F0261-86AC-E12E-68C0-4203568FE53E}"/>
              </a:ext>
            </a:extLst>
          </p:cNvPr>
          <p:cNvSpPr/>
          <p:nvPr/>
        </p:nvSpPr>
        <p:spPr>
          <a:xfrm>
            <a:off x="8506501" y="3974358"/>
            <a:ext cx="3240022" cy="27495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7979FDD-5693-9187-0344-76F41FE24E38}"/>
              </a:ext>
            </a:extLst>
          </p:cNvPr>
          <p:cNvSpPr/>
          <p:nvPr/>
        </p:nvSpPr>
        <p:spPr>
          <a:xfrm>
            <a:off x="167054" y="3692769"/>
            <a:ext cx="3208623" cy="30311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D2A12760-9603-8204-B069-A7E3D7BAACCD}"/>
              </a:ext>
            </a:extLst>
          </p:cNvPr>
          <p:cNvSpPr/>
          <p:nvPr/>
        </p:nvSpPr>
        <p:spPr>
          <a:xfrm>
            <a:off x="2716823" y="904626"/>
            <a:ext cx="7367954" cy="4178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D63B0-5F84-A9A7-BBE8-8C013B37152C}"/>
              </a:ext>
            </a:extLst>
          </p:cNvPr>
          <p:cNvSpPr txBox="1"/>
          <p:nvPr/>
        </p:nvSpPr>
        <p:spPr>
          <a:xfrm>
            <a:off x="5101234" y="954699"/>
            <a:ext cx="2393361" cy="6463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Фундаментальные основы систем обработки больших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04F7-625D-3ACD-D14B-53DF079CB0C6}"/>
              </a:ext>
            </a:extLst>
          </p:cNvPr>
          <p:cNvSpPr txBox="1"/>
          <p:nvPr/>
        </p:nvSpPr>
        <p:spPr>
          <a:xfrm>
            <a:off x="7610126" y="2032337"/>
            <a:ext cx="2393361" cy="461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Хранение и алгоритмы сжатия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135BE-609D-C91D-500B-A6AECACED912}"/>
              </a:ext>
            </a:extLst>
          </p:cNvPr>
          <p:cNvSpPr txBox="1"/>
          <p:nvPr/>
        </p:nvSpPr>
        <p:spPr>
          <a:xfrm>
            <a:off x="5101234" y="2032337"/>
            <a:ext cx="2393361" cy="461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Структуры и алгоритмы индексации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516-82BF-0A62-BCA5-37BCE85F5D07}"/>
              </a:ext>
            </a:extLst>
          </p:cNvPr>
          <p:cNvSpPr txBox="1"/>
          <p:nvPr/>
        </p:nvSpPr>
        <p:spPr>
          <a:xfrm>
            <a:off x="7610126" y="3429000"/>
            <a:ext cx="2138728" cy="461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Надежность систем хранения данных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E6F1-2855-A14F-6907-B78733D9E36E}"/>
              </a:ext>
            </a:extLst>
          </p:cNvPr>
          <p:cNvSpPr txBox="1"/>
          <p:nvPr/>
        </p:nvSpPr>
        <p:spPr>
          <a:xfrm>
            <a:off x="3084366" y="3429000"/>
            <a:ext cx="1901337" cy="461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Архитектура распределенных систем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776EF-A663-6C0C-69CE-C89DFD42AAAA}"/>
              </a:ext>
            </a:extLst>
          </p:cNvPr>
          <p:cNvSpPr txBox="1"/>
          <p:nvPr/>
        </p:nvSpPr>
        <p:spPr>
          <a:xfrm>
            <a:off x="5304041" y="3254736"/>
            <a:ext cx="2024429" cy="2769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err="1"/>
              <a:t>NoSQL</a:t>
            </a:r>
            <a:r>
              <a:rPr lang="ru-RU" sz="1200" dirty="0"/>
              <a:t> хранилища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F2D03-F9B3-C7BD-C716-4AC056F1B875}"/>
              </a:ext>
            </a:extLst>
          </p:cNvPr>
          <p:cNvSpPr txBox="1"/>
          <p:nvPr/>
        </p:nvSpPr>
        <p:spPr>
          <a:xfrm>
            <a:off x="2816480" y="2021935"/>
            <a:ext cx="2169223" cy="6463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Параллельная и распределенная обработка больших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B1C67-A43E-E4E7-DF22-2FDE7C2929A5}"/>
              </a:ext>
            </a:extLst>
          </p:cNvPr>
          <p:cNvSpPr txBox="1"/>
          <p:nvPr/>
        </p:nvSpPr>
        <p:spPr>
          <a:xfrm>
            <a:off x="3406169" y="944279"/>
            <a:ext cx="1599854" cy="6463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Методология программной инженерии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1C629-12CA-6FA1-F0BC-FD0E810F5365}"/>
              </a:ext>
            </a:extLst>
          </p:cNvPr>
          <p:cNvSpPr txBox="1"/>
          <p:nvPr/>
        </p:nvSpPr>
        <p:spPr>
          <a:xfrm>
            <a:off x="5101234" y="4238376"/>
            <a:ext cx="2393361" cy="461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Архитектура систем обработки больших данных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5EC20-BD80-885B-4BB3-838504E5A22F}"/>
              </a:ext>
            </a:extLst>
          </p:cNvPr>
          <p:cNvSpPr txBox="1"/>
          <p:nvPr/>
        </p:nvSpPr>
        <p:spPr>
          <a:xfrm>
            <a:off x="904043" y="6136070"/>
            <a:ext cx="222005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Основы машинного обучения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52D81-5722-3582-EBAF-3D4601158909}"/>
              </a:ext>
            </a:extLst>
          </p:cNvPr>
          <p:cNvSpPr txBox="1"/>
          <p:nvPr/>
        </p:nvSpPr>
        <p:spPr>
          <a:xfrm>
            <a:off x="900869" y="5192481"/>
            <a:ext cx="222005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Распределенное машинное обучение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A1B259-5D6B-4EC6-7E50-86AF8A93807F}"/>
              </a:ext>
            </a:extLst>
          </p:cNvPr>
          <p:cNvSpPr txBox="1"/>
          <p:nvPr/>
        </p:nvSpPr>
        <p:spPr>
          <a:xfrm>
            <a:off x="521202" y="3974358"/>
            <a:ext cx="95836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/>
              <a:t>MLOPS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01D89-1182-945F-0C99-6BC13FEFCFBE}"/>
              </a:ext>
            </a:extLst>
          </p:cNvPr>
          <p:cNvSpPr txBox="1"/>
          <p:nvPr/>
        </p:nvSpPr>
        <p:spPr>
          <a:xfrm>
            <a:off x="508984" y="4340005"/>
            <a:ext cx="2628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Аппаратные вычислители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03470-313B-1B87-8C09-3A7A879870CA}"/>
              </a:ext>
            </a:extLst>
          </p:cNvPr>
          <p:cNvSpPr txBox="1"/>
          <p:nvPr/>
        </p:nvSpPr>
        <p:spPr>
          <a:xfrm>
            <a:off x="8679489" y="6234482"/>
            <a:ext cx="262803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Системы потоковой обработки данных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08B8D2-0E97-7B96-0FC2-2E6B32A8DA0A}"/>
              </a:ext>
            </a:extLst>
          </p:cNvPr>
          <p:cNvSpPr txBox="1"/>
          <p:nvPr/>
        </p:nvSpPr>
        <p:spPr>
          <a:xfrm>
            <a:off x="8679490" y="4671774"/>
            <a:ext cx="2628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Аналитика больших данных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2A55C-7C19-C2A1-BB12-793BAADF6A26}"/>
              </a:ext>
            </a:extLst>
          </p:cNvPr>
          <p:cNvSpPr txBox="1"/>
          <p:nvPr/>
        </p:nvSpPr>
        <p:spPr>
          <a:xfrm>
            <a:off x="10289516" y="4192364"/>
            <a:ext cx="101801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/>
              <a:t>DevOPS</a:t>
            </a:r>
            <a:endParaRPr lang="ru-RU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7079B-5755-F4CE-DB62-0BD431ADDBE0}"/>
              </a:ext>
            </a:extLst>
          </p:cNvPr>
          <p:cNvSpPr txBox="1"/>
          <p:nvPr/>
        </p:nvSpPr>
        <p:spPr>
          <a:xfrm>
            <a:off x="8679490" y="5328499"/>
            <a:ext cx="262803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Java для высоконагруженных вычислений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FDF26B2-0391-A60A-CE21-E5713CE4EDA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3901092" y="1601030"/>
            <a:ext cx="2396823" cy="42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F4E03CF-5D95-986E-609D-9D6DD758FEA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297915" y="1601030"/>
            <a:ext cx="0" cy="4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6675D0C-0CD1-B438-EC3A-3747B298219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97915" y="1601030"/>
            <a:ext cx="2508892" cy="4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BB10F3C-875A-C309-4FBF-F9067F41EA18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297915" y="2494002"/>
            <a:ext cx="18341" cy="76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8E05D23-2D96-D641-555E-5A2F644700C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316256" y="2494002"/>
            <a:ext cx="2490551" cy="76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AAA145A-128C-0CC2-587C-15336D8B5DED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3901092" y="2668266"/>
            <a:ext cx="133943" cy="76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157B1-60BE-FFDE-59D4-9138887345C1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035035" y="3890665"/>
            <a:ext cx="2262880" cy="34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24529EE-599A-6F8E-73F2-131F50D690C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297915" y="3531735"/>
            <a:ext cx="18341" cy="7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F45783A-0A3D-035E-72FF-F1951F018684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6297915" y="3890665"/>
            <a:ext cx="2381575" cy="34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64ACBB6-9A03-E256-8E4F-646783B37C0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79490" y="2494002"/>
            <a:ext cx="127317" cy="9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C8A6CF0-F196-6B23-6A8B-640E66F9E05F}"/>
              </a:ext>
            </a:extLst>
          </p:cNvPr>
          <p:cNvCxnSpPr>
            <a:stCxn id="19" idx="1"/>
            <a:endCxn id="31" idx="0"/>
          </p:cNvCxnSpPr>
          <p:nvPr/>
        </p:nvCxnSpPr>
        <p:spPr>
          <a:xfrm flipH="1">
            <a:off x="1823003" y="2345101"/>
            <a:ext cx="993477" cy="19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AEB69718-3CB6-B693-A524-96EC58199E19}"/>
              </a:ext>
            </a:extLst>
          </p:cNvPr>
          <p:cNvCxnSpPr>
            <a:stCxn id="15" idx="2"/>
            <a:endCxn id="27" idx="3"/>
          </p:cNvCxnSpPr>
          <p:nvPr/>
        </p:nvCxnSpPr>
        <p:spPr>
          <a:xfrm rot="5400000">
            <a:off x="2811657" y="4199935"/>
            <a:ext cx="1532649" cy="914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71759D5-EB23-6284-CFBF-398B9C0972F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H="1" flipV="1">
            <a:off x="2010898" y="5654146"/>
            <a:ext cx="3174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83D3F38-67D5-3D5A-9AE0-74A5DE2C0216}"/>
              </a:ext>
            </a:extLst>
          </p:cNvPr>
          <p:cNvCxnSpPr>
            <a:stCxn id="31" idx="2"/>
            <a:endCxn id="27" idx="0"/>
          </p:cNvCxnSpPr>
          <p:nvPr/>
        </p:nvCxnSpPr>
        <p:spPr>
          <a:xfrm>
            <a:off x="1823003" y="4617004"/>
            <a:ext cx="187895" cy="57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193B3D49-71C6-A3CD-E350-5496A3BF6B12}"/>
              </a:ext>
            </a:extLst>
          </p:cNvPr>
          <p:cNvCxnSpPr>
            <a:stCxn id="31" idx="1"/>
            <a:endCxn id="25" idx="1"/>
          </p:cNvCxnSpPr>
          <p:nvPr/>
        </p:nvCxnSpPr>
        <p:spPr>
          <a:xfrm rot="10800000" flipH="1" flipV="1">
            <a:off x="508983" y="4478504"/>
            <a:ext cx="395059" cy="1796065"/>
          </a:xfrm>
          <a:prstGeom prst="bentConnector3">
            <a:avLst>
              <a:gd name="adj1" fmla="val -57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C9916E-BDC8-E9A8-8846-46406DE12B1E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7494595" y="4469209"/>
            <a:ext cx="1184894" cy="199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A80A3036-B720-9000-DCE0-30B3E8D3706F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>
            <a:off x="7494595" y="4469209"/>
            <a:ext cx="1184895" cy="34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2BAB44CF-11DC-903E-570D-9E12F080D364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>
            <a:off x="11307527" y="5559332"/>
            <a:ext cx="1" cy="90598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9E99A1A2-26B2-FEB1-C212-DDF97B2C0C1B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9993509" y="4948773"/>
            <a:ext cx="0" cy="3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92C10812-5C9A-0035-519F-39CF23D8C883}"/>
              </a:ext>
            </a:extLst>
          </p:cNvPr>
          <p:cNvCxnSpPr>
            <a:stCxn id="19" idx="3"/>
            <a:endCxn id="39" idx="1"/>
          </p:cNvCxnSpPr>
          <p:nvPr/>
        </p:nvCxnSpPr>
        <p:spPr>
          <a:xfrm>
            <a:off x="4985703" y="2345101"/>
            <a:ext cx="3693787" cy="3214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E9479F1-A03F-3C12-117A-3755CD6EE2E6}"/>
              </a:ext>
            </a:extLst>
          </p:cNvPr>
          <p:cNvSpPr txBox="1"/>
          <p:nvPr/>
        </p:nvSpPr>
        <p:spPr>
          <a:xfrm>
            <a:off x="2640851" y="608325"/>
            <a:ext cx="233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 program: Data engineer</a:t>
            </a:r>
            <a:endParaRPr lang="ru-RU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500ABB-158A-1FDF-1345-F22F58E673C2}"/>
              </a:ext>
            </a:extLst>
          </p:cNvPr>
          <p:cNvSpPr txBox="1"/>
          <p:nvPr/>
        </p:nvSpPr>
        <p:spPr>
          <a:xfrm>
            <a:off x="10145490" y="3689665"/>
            <a:ext cx="183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Track: Data Architect</a:t>
            </a:r>
            <a:endParaRPr lang="ru-RU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5E846C-0168-A061-94B6-BDAC4445B059}"/>
              </a:ext>
            </a:extLst>
          </p:cNvPr>
          <p:cNvSpPr txBox="1"/>
          <p:nvPr/>
        </p:nvSpPr>
        <p:spPr>
          <a:xfrm>
            <a:off x="145488" y="3396966"/>
            <a:ext cx="233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Track: ML Engineer</a:t>
            </a:r>
            <a:endParaRPr lang="ru-RU" sz="1400" dirty="0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837848A-3E94-62AC-EB2A-0C6BAA3C72D6}"/>
              </a:ext>
            </a:extLst>
          </p:cNvPr>
          <p:cNvSpPr/>
          <p:nvPr/>
        </p:nvSpPr>
        <p:spPr>
          <a:xfrm>
            <a:off x="6189329" y="653723"/>
            <a:ext cx="217170" cy="28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47FE2-176F-3C96-1019-21BFDC8A6D19}"/>
              </a:ext>
            </a:extLst>
          </p:cNvPr>
          <p:cNvSpPr txBox="1"/>
          <p:nvPr/>
        </p:nvSpPr>
        <p:spPr>
          <a:xfrm>
            <a:off x="4963784" y="244111"/>
            <a:ext cx="26800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Back-end </a:t>
            </a:r>
            <a:r>
              <a:rPr lang="ru-RU" sz="1300" dirty="0"/>
              <a:t>разработчик, выпускник «Программной Инженерии»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EBED271-5B96-1C1B-7AC2-0BD4B57212BC}"/>
              </a:ext>
            </a:extLst>
          </p:cNvPr>
          <p:cNvSpPr/>
          <p:nvPr/>
        </p:nvSpPr>
        <p:spPr>
          <a:xfrm>
            <a:off x="6201697" y="5025361"/>
            <a:ext cx="217170" cy="740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47E56-CCC8-0D5B-8B29-A500D7BF387A}"/>
              </a:ext>
            </a:extLst>
          </p:cNvPr>
          <p:cNvSpPr txBox="1"/>
          <p:nvPr/>
        </p:nvSpPr>
        <p:spPr>
          <a:xfrm>
            <a:off x="4972947" y="5757232"/>
            <a:ext cx="26800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Database Developer, Data Engineer, DB optimization engineer</a:t>
            </a:r>
            <a:endParaRPr lang="ru-RU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2ABF0-62D0-B80B-1BF8-F12B791BF6D4}"/>
              </a:ext>
            </a:extLst>
          </p:cNvPr>
          <p:cNvSpPr txBox="1"/>
          <p:nvPr/>
        </p:nvSpPr>
        <p:spPr>
          <a:xfrm>
            <a:off x="4372391" y="1688283"/>
            <a:ext cx="3851045" cy="21544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Знание основных проблем проектирования и разработки систем обработки БД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1A6380-4742-26EB-BC91-805EAEF54329}"/>
              </a:ext>
            </a:extLst>
          </p:cNvPr>
          <p:cNvSpPr txBox="1"/>
          <p:nvPr/>
        </p:nvSpPr>
        <p:spPr>
          <a:xfrm>
            <a:off x="3064042" y="2763020"/>
            <a:ext cx="1741216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Инструменты разработки параллельной и распределенной работы с данными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D263CF-74E5-F23D-C4C6-94F6695E8977}"/>
              </a:ext>
            </a:extLst>
          </p:cNvPr>
          <p:cNvSpPr txBox="1"/>
          <p:nvPr/>
        </p:nvSpPr>
        <p:spPr>
          <a:xfrm>
            <a:off x="3175422" y="3956800"/>
            <a:ext cx="1741216" cy="5847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Алгоритмы и инструменты </a:t>
            </a:r>
            <a:r>
              <a:rPr lang="ru-RU" sz="800" dirty="0" err="1"/>
              <a:t>оркестрации</a:t>
            </a:r>
            <a:r>
              <a:rPr lang="ru-RU" sz="800" dirty="0"/>
              <a:t> и синхронизации вычислений в </a:t>
            </a:r>
            <a:r>
              <a:rPr lang="ru-RU" sz="800" dirty="0" err="1"/>
              <a:t>многоагентных</a:t>
            </a:r>
            <a:r>
              <a:rPr lang="ru-RU" sz="800" dirty="0"/>
              <a:t> кластерах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875087-C85E-3918-9517-F7904CD0F654}"/>
              </a:ext>
            </a:extLst>
          </p:cNvPr>
          <p:cNvSpPr txBox="1"/>
          <p:nvPr/>
        </p:nvSpPr>
        <p:spPr>
          <a:xfrm>
            <a:off x="5445647" y="2575933"/>
            <a:ext cx="1741216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Инструменты и алгоритмы оптимизации доступа к системам хранения больших данных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C78CD-830E-B37F-A8C5-A4F1AD849CDF}"/>
              </a:ext>
            </a:extLst>
          </p:cNvPr>
          <p:cNvSpPr txBox="1"/>
          <p:nvPr/>
        </p:nvSpPr>
        <p:spPr>
          <a:xfrm>
            <a:off x="7769147" y="2601143"/>
            <a:ext cx="1741216" cy="338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Алгоритмы сжатия без потерь, используемые в базах данных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A72456-06B0-152D-18D9-1A3795E2CAA0}"/>
              </a:ext>
            </a:extLst>
          </p:cNvPr>
          <p:cNvSpPr txBox="1"/>
          <p:nvPr/>
        </p:nvSpPr>
        <p:spPr>
          <a:xfrm>
            <a:off x="7805604" y="3944668"/>
            <a:ext cx="1741216" cy="5847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Алгоритмы и инструменты аппаратного и программного обеспечения надежности хранения данных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F6E90C-1D5F-9789-2B4F-E5CDE9D161E8}"/>
              </a:ext>
            </a:extLst>
          </p:cNvPr>
          <p:cNvSpPr txBox="1"/>
          <p:nvPr/>
        </p:nvSpPr>
        <p:spPr>
          <a:xfrm>
            <a:off x="5438301" y="3582266"/>
            <a:ext cx="1741216" cy="338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Архитектура, достоинства и недостатки </a:t>
            </a:r>
            <a:r>
              <a:rPr lang="ru-RU" sz="800" dirty="0" err="1"/>
              <a:t>соврменных</a:t>
            </a:r>
            <a:r>
              <a:rPr lang="ru-RU" sz="800" dirty="0"/>
              <a:t> </a:t>
            </a:r>
            <a:r>
              <a:rPr lang="en-US" sz="800" dirty="0"/>
              <a:t>NoSQL </a:t>
            </a:r>
            <a:r>
              <a:rPr lang="ru-RU" sz="800" dirty="0"/>
              <a:t>БД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900B94-81E2-FA6C-63DB-C914B19A15B7}"/>
              </a:ext>
            </a:extLst>
          </p:cNvPr>
          <p:cNvSpPr txBox="1"/>
          <p:nvPr/>
        </p:nvSpPr>
        <p:spPr>
          <a:xfrm>
            <a:off x="5466901" y="4713469"/>
            <a:ext cx="1741216" cy="338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Паттерны проектирования систем обработки больших </a:t>
            </a:r>
            <a:r>
              <a:rPr lang="ru-RU" sz="800" dirty="0" err="1"/>
              <a:t>даных</a:t>
            </a:r>
            <a:endParaRPr lang="ru-RU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CF0BC-756A-5DB2-86B3-341A35DA6ED3}"/>
              </a:ext>
            </a:extLst>
          </p:cNvPr>
          <p:cNvSpPr txBox="1"/>
          <p:nvPr/>
        </p:nvSpPr>
        <p:spPr>
          <a:xfrm>
            <a:off x="376918" y="4711458"/>
            <a:ext cx="2971707" cy="338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Инструменты оптимизации вычислений с использованием специализированных аппаратных средств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6054DC-3D07-3F74-D5EC-1318276F0032}"/>
              </a:ext>
            </a:extLst>
          </p:cNvPr>
          <p:cNvSpPr txBox="1"/>
          <p:nvPr/>
        </p:nvSpPr>
        <p:spPr>
          <a:xfrm>
            <a:off x="337149" y="5859802"/>
            <a:ext cx="2971707" cy="21544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Проблематика </a:t>
            </a:r>
            <a:r>
              <a:rPr lang="en-US" sz="800" dirty="0"/>
              <a:t>ML </a:t>
            </a:r>
            <a:r>
              <a:rPr lang="ru-RU" sz="800" dirty="0"/>
              <a:t>и базовые алгоритмы решения задач </a:t>
            </a:r>
            <a:r>
              <a:rPr lang="en-US" sz="800" dirty="0"/>
              <a:t>ML</a:t>
            </a:r>
            <a:endParaRPr lang="ru-RU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B8FC22-89E3-9B3A-0F29-2359B39BF20B}"/>
              </a:ext>
            </a:extLst>
          </p:cNvPr>
          <p:cNvSpPr txBox="1"/>
          <p:nvPr/>
        </p:nvSpPr>
        <p:spPr>
          <a:xfrm>
            <a:off x="8577984" y="5009241"/>
            <a:ext cx="2971707" cy="21544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Аналитические базы данных и основные паттерны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62871-0556-A2A0-AFF1-64B59873453E}"/>
              </a:ext>
            </a:extLst>
          </p:cNvPr>
          <p:cNvSpPr txBox="1"/>
          <p:nvPr/>
        </p:nvSpPr>
        <p:spPr>
          <a:xfrm>
            <a:off x="8726677" y="5837599"/>
            <a:ext cx="3348350" cy="338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800" dirty="0"/>
              <a:t>Оптимизация </a:t>
            </a:r>
            <a:r>
              <a:rPr lang="en-US" sz="800" dirty="0"/>
              <a:t>Java-</a:t>
            </a:r>
            <a:r>
              <a:rPr lang="ru-RU" sz="800" dirty="0"/>
              <a:t>программ, конкурентное программирование, </a:t>
            </a:r>
            <a:r>
              <a:rPr lang="ru-RU" sz="800" dirty="0" err="1"/>
              <a:t>асинхрованная</a:t>
            </a:r>
            <a:r>
              <a:rPr lang="ru-RU" sz="800" dirty="0"/>
              <a:t> 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633579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193</Words>
  <Application>Microsoft Office PowerPoint</Application>
  <PresentationFormat>Широкоэкранный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Платонов</dc:creator>
  <cp:lastModifiedBy>Алексей Платонов</cp:lastModifiedBy>
  <cp:revision>2</cp:revision>
  <dcterms:created xsi:type="dcterms:W3CDTF">2022-12-17T18:24:39Z</dcterms:created>
  <dcterms:modified xsi:type="dcterms:W3CDTF">2022-12-19T19:47:08Z</dcterms:modified>
</cp:coreProperties>
</file>