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CD547-C4C6-6469-6B01-4B474E7ED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3EE265-F89F-BD56-CBB7-E0998F6EC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64E9AB-A80F-07EE-0E02-E272C39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DBDDCE-5BCE-6AFC-D99D-B37F21A5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46639-B46C-E296-23AD-20984205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41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8AAD0-4ACE-B606-BF5C-C6CFC82C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999F1F-2FD1-3741-E628-EAE00DEE1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031068-AD98-0D54-F64A-300C889F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E6FF61-0CEF-8CB8-298B-4D728ED4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7B5A13-57D8-1E20-5351-E9524A26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94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3AEA84-6411-E421-8A9C-BF9945F74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898C5B-A80B-C43F-921A-F89E2D581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770DCB-EA67-03EA-DDD4-1EDD59D4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B2FA6A-7DDF-2717-F1B0-8B5D99A5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A43F52-D917-3C52-CF1A-877F7962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06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A75E8-F3D8-E3FB-79E4-77D8884E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31123-6D99-B7DE-4769-70E2DFD3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A433B9-5403-822D-57FB-153999A3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D3B04-B256-B83A-773F-085D7CC0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F35DC0-9D3F-3DFF-102A-3EE7E529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51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E2392-8FAE-E97C-6C60-B74C6A9A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8749E3-6DE8-FC22-CD1A-D88770F81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2200B-69C8-EE80-8C47-357672F9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6308F8-B062-D4B8-7A2A-3D019B55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C8835-D8B1-E33A-BF20-C09293FA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72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4B9DA-BB21-19F7-ABEC-16CDD4CF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15F7A-9DCC-2992-9F51-7DFA929B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218D45-57C7-3CF8-8BC7-2010282C0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E93D2C-767B-2FBB-DFFA-67E4E8A1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CA0A9C-AE7B-CFD9-EA24-92D51119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828707-8B3A-D75F-9829-E0A60272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8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EF95E-3659-D0C7-66A4-DB53A153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B4475C-E0DF-14C3-89A0-7B77E17A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AAAA42-4DFB-08A9-F2A3-9E10F86AB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BB7022-9AF7-87A4-EAF0-9F42F246C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C8742E-CACB-9550-8159-26457B628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705EC6-2CBC-2233-AA21-34E8E523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6110D4-D6FF-A8D7-1585-9B9BD0CB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F7A200-381A-0A3A-DEA1-42978E05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12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FF005-DDEE-75C2-6344-DFA5A742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F38DD3-A2F3-3AE5-25C2-3E02F725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9A91C4-DAB8-1EF3-67A4-FC83461D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0742DA-D6A2-1FDE-1415-11364FAD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88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77FB6B-8B38-6AAB-1B83-F76AB009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C0D0A4-4729-F984-4106-A6C0D3FC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095BFF-7A01-7216-61BB-77E0BEDC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7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6F0C0-502E-0EEB-E1C6-E78DF54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1CE6E-D98F-7B05-F896-E1BDF909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A1C9-E863-F020-0841-EBB94919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A03179-0EA8-3E39-2EE0-097673E7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B78C11-451A-0F7B-07C9-CE86F06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BA86B9-F8E7-135F-362A-B6F972EC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65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E1360-0E8B-4DE9-38E0-2462D4E5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5E6529-A32D-BCD2-441A-36A64EC93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3BD563-211D-921E-CFD4-6E2E92B58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D4D696-ECD9-6D71-1E75-92C9C947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628B0-2359-FD8E-1BF4-099006C7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E77A05-712D-2C93-C96C-21E91470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81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A9432-5C29-0B0C-DA69-355AC4B0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DF20E0-D041-AFAA-2A30-8B6C414C0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BD0248-6AC0-7C3D-37FD-23659F1C4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61D8-1087-457D-8738-A6FF75F9B1E4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94F37-0E74-F7BD-87F7-8E437FE7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4CAEC2-5A1A-EA8F-88B0-5C4B2AD77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36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2F0F0261-86AC-E12E-68C0-4203568FE53E}"/>
              </a:ext>
            </a:extLst>
          </p:cNvPr>
          <p:cNvSpPr/>
          <p:nvPr/>
        </p:nvSpPr>
        <p:spPr>
          <a:xfrm>
            <a:off x="8506501" y="3974358"/>
            <a:ext cx="3240022" cy="26339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67979FDD-5693-9187-0344-76F41FE24E38}"/>
              </a:ext>
            </a:extLst>
          </p:cNvPr>
          <p:cNvSpPr/>
          <p:nvPr/>
        </p:nvSpPr>
        <p:spPr>
          <a:xfrm>
            <a:off x="167054" y="3692769"/>
            <a:ext cx="3208623" cy="2768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D2A12760-9603-8204-B069-A7E3D7BAACCD}"/>
              </a:ext>
            </a:extLst>
          </p:cNvPr>
          <p:cNvSpPr/>
          <p:nvPr/>
        </p:nvSpPr>
        <p:spPr>
          <a:xfrm>
            <a:off x="2716823" y="516584"/>
            <a:ext cx="7367954" cy="4566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D63B0-5F84-A9A7-BBE8-8C013B37152C}"/>
              </a:ext>
            </a:extLst>
          </p:cNvPr>
          <p:cNvSpPr txBox="1"/>
          <p:nvPr/>
        </p:nvSpPr>
        <p:spPr>
          <a:xfrm>
            <a:off x="5101234" y="792792"/>
            <a:ext cx="2393361" cy="73866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/>
              <a:t>Фундаментальные основы систем обработки больших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204F7-625D-3ACD-D14B-53DF079CB0C6}"/>
              </a:ext>
            </a:extLst>
          </p:cNvPr>
          <p:cNvSpPr txBox="1"/>
          <p:nvPr/>
        </p:nvSpPr>
        <p:spPr>
          <a:xfrm>
            <a:off x="7610126" y="2032337"/>
            <a:ext cx="2393361" cy="52322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/>
              <a:t>Хранение и алгоритмы сжатия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135BE-609D-C91D-500B-A6AECACED912}"/>
              </a:ext>
            </a:extLst>
          </p:cNvPr>
          <p:cNvSpPr txBox="1"/>
          <p:nvPr/>
        </p:nvSpPr>
        <p:spPr>
          <a:xfrm>
            <a:off x="5101234" y="2032337"/>
            <a:ext cx="2393361" cy="52322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/>
              <a:t>Структуры и алгоритмы индексации данных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F1516-82BF-0A62-BCA5-37BCE85F5D07}"/>
              </a:ext>
            </a:extLst>
          </p:cNvPr>
          <p:cNvSpPr txBox="1"/>
          <p:nvPr/>
        </p:nvSpPr>
        <p:spPr>
          <a:xfrm>
            <a:off x="7610126" y="3429000"/>
            <a:ext cx="2138728" cy="52322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/>
              <a:t>Надежность систем хранения данных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6E6F1-2855-A14F-6907-B78733D9E36E}"/>
              </a:ext>
            </a:extLst>
          </p:cNvPr>
          <p:cNvSpPr txBox="1"/>
          <p:nvPr/>
        </p:nvSpPr>
        <p:spPr>
          <a:xfrm>
            <a:off x="3084366" y="3429000"/>
            <a:ext cx="1901337" cy="52322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/>
              <a:t>Распределенные системы</a:t>
            </a:r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776EF-A663-6C0C-69CE-C89DFD42AAAA}"/>
              </a:ext>
            </a:extLst>
          </p:cNvPr>
          <p:cNvSpPr txBox="1"/>
          <p:nvPr/>
        </p:nvSpPr>
        <p:spPr>
          <a:xfrm>
            <a:off x="5286009" y="3429552"/>
            <a:ext cx="2024429" cy="52322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err="1"/>
              <a:t>NoSQL</a:t>
            </a:r>
            <a:r>
              <a:rPr lang="ru-RU" sz="1400" dirty="0"/>
              <a:t> хранилища данных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F2D03-F9B3-C7BD-C716-4AC056F1B875}"/>
              </a:ext>
            </a:extLst>
          </p:cNvPr>
          <p:cNvSpPr txBox="1"/>
          <p:nvPr/>
        </p:nvSpPr>
        <p:spPr>
          <a:xfrm>
            <a:off x="2816480" y="2021935"/>
            <a:ext cx="2169223" cy="95410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/>
              <a:t>Параллельная и распределенная обработка больших данных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5B1C67-A43E-E4E7-DF22-2FDE7C2929A5}"/>
              </a:ext>
            </a:extLst>
          </p:cNvPr>
          <p:cNvSpPr txBox="1"/>
          <p:nvPr/>
        </p:nvSpPr>
        <p:spPr>
          <a:xfrm>
            <a:off x="3385849" y="792792"/>
            <a:ext cx="1599854" cy="73866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/>
              <a:t>Методология программной инженерии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41C629-12CA-6FA1-F0BC-FD0E810F5365}"/>
              </a:ext>
            </a:extLst>
          </p:cNvPr>
          <p:cNvSpPr txBox="1"/>
          <p:nvPr/>
        </p:nvSpPr>
        <p:spPr>
          <a:xfrm>
            <a:off x="5101234" y="4488719"/>
            <a:ext cx="2393361" cy="52322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/>
              <a:t>Архитектура систем обработки больших данных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5EC20-BD80-885B-4BB3-838504E5A22F}"/>
              </a:ext>
            </a:extLst>
          </p:cNvPr>
          <p:cNvSpPr txBox="1"/>
          <p:nvPr/>
        </p:nvSpPr>
        <p:spPr>
          <a:xfrm>
            <a:off x="929182" y="5818196"/>
            <a:ext cx="2220057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/>
              <a:t>Основы машинного обучения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52D81-5722-3582-EBAF-3D4601158909}"/>
              </a:ext>
            </a:extLst>
          </p:cNvPr>
          <p:cNvSpPr txBox="1"/>
          <p:nvPr/>
        </p:nvSpPr>
        <p:spPr>
          <a:xfrm>
            <a:off x="929183" y="5025361"/>
            <a:ext cx="2220057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/>
              <a:t>Распределенное машинное обучение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A1B259-5D6B-4EC6-7E50-86AF8A93807F}"/>
              </a:ext>
            </a:extLst>
          </p:cNvPr>
          <p:cNvSpPr txBox="1"/>
          <p:nvPr/>
        </p:nvSpPr>
        <p:spPr>
          <a:xfrm>
            <a:off x="521202" y="3974358"/>
            <a:ext cx="95836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/>
              <a:t>MLOPS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01D89-1182-945F-0C99-6BC13FEFCFBE}"/>
              </a:ext>
            </a:extLst>
          </p:cNvPr>
          <p:cNvSpPr txBox="1"/>
          <p:nvPr/>
        </p:nvSpPr>
        <p:spPr>
          <a:xfrm>
            <a:off x="521202" y="4432126"/>
            <a:ext cx="262803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/>
              <a:t>Аппаратные вычислители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103470-313B-1B87-8C09-3A7A879870CA}"/>
              </a:ext>
            </a:extLst>
          </p:cNvPr>
          <p:cNvSpPr txBox="1"/>
          <p:nvPr/>
        </p:nvSpPr>
        <p:spPr>
          <a:xfrm>
            <a:off x="8679489" y="5938370"/>
            <a:ext cx="26280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/>
              <a:t>Системы потоковой обработки данных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08B8D2-0E97-7B96-0FC2-2E6B32A8DA0A}"/>
              </a:ext>
            </a:extLst>
          </p:cNvPr>
          <p:cNvSpPr txBox="1"/>
          <p:nvPr/>
        </p:nvSpPr>
        <p:spPr>
          <a:xfrm>
            <a:off x="8679490" y="4671774"/>
            <a:ext cx="262803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/>
              <a:t>Аналитика больших данных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D2A55C-7C19-C2A1-BB12-793BAADF6A26}"/>
              </a:ext>
            </a:extLst>
          </p:cNvPr>
          <p:cNvSpPr txBox="1"/>
          <p:nvPr/>
        </p:nvSpPr>
        <p:spPr>
          <a:xfrm>
            <a:off x="10289516" y="4192364"/>
            <a:ext cx="101801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err="1"/>
              <a:t>DevOPS</a:t>
            </a:r>
            <a:endParaRPr lang="ru-RU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7079B-5755-F4CE-DB62-0BD431ADDBE0}"/>
              </a:ext>
            </a:extLst>
          </p:cNvPr>
          <p:cNvSpPr txBox="1"/>
          <p:nvPr/>
        </p:nvSpPr>
        <p:spPr>
          <a:xfrm>
            <a:off x="8679490" y="5202831"/>
            <a:ext cx="26280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/>
              <a:t>Java для высоконагруженных вычислений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FDF26B2-0391-A60A-CE21-E5713CE4EDA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flipH="1">
            <a:off x="3901092" y="1531456"/>
            <a:ext cx="2396823" cy="49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F4E03CF-5D95-986E-609D-9D6DD758FEAF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6297915" y="1531456"/>
            <a:ext cx="0" cy="50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6675D0C-0CD1-B438-EC3A-3747B298219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297915" y="1531456"/>
            <a:ext cx="2508892" cy="50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4BB10F3C-875A-C309-4FBF-F9067F41EA18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6297915" y="2555557"/>
            <a:ext cx="309" cy="87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8E05D23-2D96-D641-555E-5A2F644700C0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6298224" y="2555557"/>
            <a:ext cx="2508583" cy="87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AAA145A-128C-0CC2-587C-15336D8B5DED}"/>
              </a:ext>
            </a:extLst>
          </p:cNvPr>
          <p:cNvCxnSpPr>
            <a:stCxn id="19" idx="2"/>
            <a:endCxn id="15" idx="0"/>
          </p:cNvCxnSpPr>
          <p:nvPr/>
        </p:nvCxnSpPr>
        <p:spPr>
          <a:xfrm>
            <a:off x="3901092" y="2976042"/>
            <a:ext cx="133943" cy="45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D9157B1-60BE-FFDE-59D4-9138887345C1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4035035" y="3952220"/>
            <a:ext cx="2262880" cy="53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724529EE-599A-6F8E-73F2-131F50D690CE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6297915" y="3952772"/>
            <a:ext cx="309" cy="53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F45783A-0A3D-035E-72FF-F1951F018684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flipH="1">
            <a:off x="6297915" y="3952220"/>
            <a:ext cx="2381575" cy="53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64ACBB6-9A03-E256-8E4F-646783B37C07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8679490" y="2555557"/>
            <a:ext cx="127317" cy="87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5C8A6CF0-F196-6B23-6A8B-640E66F9E05F}"/>
              </a:ext>
            </a:extLst>
          </p:cNvPr>
          <p:cNvCxnSpPr>
            <a:stCxn id="19" idx="1"/>
            <a:endCxn id="31" idx="0"/>
          </p:cNvCxnSpPr>
          <p:nvPr/>
        </p:nvCxnSpPr>
        <p:spPr>
          <a:xfrm flipH="1">
            <a:off x="1835221" y="2498989"/>
            <a:ext cx="981259" cy="193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AEB69718-3CB6-B693-A524-96EC58199E19}"/>
              </a:ext>
            </a:extLst>
          </p:cNvPr>
          <p:cNvCxnSpPr>
            <a:stCxn id="15" idx="2"/>
            <a:endCxn id="27" idx="3"/>
          </p:cNvCxnSpPr>
          <p:nvPr/>
        </p:nvCxnSpPr>
        <p:spPr>
          <a:xfrm rot="5400000">
            <a:off x="2924763" y="4176698"/>
            <a:ext cx="1334751" cy="885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71759D5-EB23-6284-CFBF-398B9C0972F0}"/>
              </a:ext>
            </a:extLst>
          </p:cNvPr>
          <p:cNvCxnSpPr>
            <a:stCxn id="25" idx="0"/>
            <a:endCxn id="27" idx="2"/>
          </p:cNvCxnSpPr>
          <p:nvPr/>
        </p:nvCxnSpPr>
        <p:spPr>
          <a:xfrm flipV="1">
            <a:off x="2039211" y="5548581"/>
            <a:ext cx="1" cy="26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183D3F38-67D5-3D5A-9AE0-74A5DE2C0216}"/>
              </a:ext>
            </a:extLst>
          </p:cNvPr>
          <p:cNvCxnSpPr>
            <a:stCxn id="31" idx="2"/>
            <a:endCxn id="27" idx="0"/>
          </p:cNvCxnSpPr>
          <p:nvPr/>
        </p:nvCxnSpPr>
        <p:spPr>
          <a:xfrm>
            <a:off x="1835221" y="4739903"/>
            <a:ext cx="203991" cy="28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193B3D49-71C6-A3CD-E350-5496A3BF6B12}"/>
              </a:ext>
            </a:extLst>
          </p:cNvPr>
          <p:cNvCxnSpPr>
            <a:stCxn id="31" idx="1"/>
            <a:endCxn id="25" idx="1"/>
          </p:cNvCxnSpPr>
          <p:nvPr/>
        </p:nvCxnSpPr>
        <p:spPr>
          <a:xfrm rot="10800000" flipH="1" flipV="1">
            <a:off x="521202" y="4586014"/>
            <a:ext cx="407980" cy="1493791"/>
          </a:xfrm>
          <a:prstGeom prst="bentConnector3">
            <a:avLst>
              <a:gd name="adj1" fmla="val -560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C9916E-BDC8-E9A8-8846-46406DE12B1E}"/>
              </a:ext>
            </a:extLst>
          </p:cNvPr>
          <p:cNvCxnSpPr>
            <a:stCxn id="23" idx="3"/>
            <a:endCxn id="33" idx="1"/>
          </p:cNvCxnSpPr>
          <p:nvPr/>
        </p:nvCxnSpPr>
        <p:spPr>
          <a:xfrm>
            <a:off x="7494595" y="4750329"/>
            <a:ext cx="1184894" cy="144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A80A3036-B720-9000-DCE0-30B3E8D3706F}"/>
              </a:ext>
            </a:extLst>
          </p:cNvPr>
          <p:cNvCxnSpPr>
            <a:stCxn id="23" idx="3"/>
            <a:endCxn id="35" idx="1"/>
          </p:cNvCxnSpPr>
          <p:nvPr/>
        </p:nvCxnSpPr>
        <p:spPr>
          <a:xfrm>
            <a:off x="7494595" y="4750329"/>
            <a:ext cx="1184895" cy="7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2BAB44CF-11DC-903E-570D-9E12F080D364}"/>
              </a:ext>
            </a:extLst>
          </p:cNvPr>
          <p:cNvCxnSpPr>
            <a:stCxn id="39" idx="3"/>
            <a:endCxn id="33" idx="3"/>
          </p:cNvCxnSpPr>
          <p:nvPr/>
        </p:nvCxnSpPr>
        <p:spPr>
          <a:xfrm flipH="1">
            <a:off x="11307527" y="5464441"/>
            <a:ext cx="1" cy="73553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9E99A1A2-26B2-FEB1-C212-DDF97B2C0C1B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9993509" y="4979551"/>
            <a:ext cx="0" cy="22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: уступ 81">
            <a:extLst>
              <a:ext uri="{FF2B5EF4-FFF2-40B4-BE49-F238E27FC236}">
                <a16:creationId xmlns:a16="http://schemas.microsoft.com/office/drawing/2014/main" id="{92C10812-5C9A-0035-519F-39CF23D8C883}"/>
              </a:ext>
            </a:extLst>
          </p:cNvPr>
          <p:cNvCxnSpPr>
            <a:stCxn id="19" idx="3"/>
            <a:endCxn id="39" idx="1"/>
          </p:cNvCxnSpPr>
          <p:nvPr/>
        </p:nvCxnSpPr>
        <p:spPr>
          <a:xfrm>
            <a:off x="4985703" y="2498989"/>
            <a:ext cx="3693787" cy="2965452"/>
          </a:xfrm>
          <a:prstGeom prst="bentConnector3">
            <a:avLst>
              <a:gd name="adj1" fmla="val 1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E9479F1-A03F-3C12-117A-3755CD6EE2E6}"/>
              </a:ext>
            </a:extLst>
          </p:cNvPr>
          <p:cNvSpPr txBox="1"/>
          <p:nvPr/>
        </p:nvSpPr>
        <p:spPr>
          <a:xfrm>
            <a:off x="2653607" y="208807"/>
            <a:ext cx="2332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 program: Data engineer</a:t>
            </a:r>
            <a:endParaRPr lang="ru-RU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3500ABB-158A-1FDF-1345-F22F58E673C2}"/>
              </a:ext>
            </a:extLst>
          </p:cNvPr>
          <p:cNvSpPr txBox="1"/>
          <p:nvPr/>
        </p:nvSpPr>
        <p:spPr>
          <a:xfrm>
            <a:off x="10145490" y="3639171"/>
            <a:ext cx="183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Track: Data Architect</a:t>
            </a:r>
            <a:endParaRPr lang="ru-RU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5E846C-0168-A061-94B6-BDAC4445B059}"/>
              </a:ext>
            </a:extLst>
          </p:cNvPr>
          <p:cNvSpPr txBox="1"/>
          <p:nvPr/>
        </p:nvSpPr>
        <p:spPr>
          <a:xfrm>
            <a:off x="145488" y="3396966"/>
            <a:ext cx="2332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Track: ML Engineer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33579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Широкоэкранный</PresentationFormat>
  <Paragraphs>20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Платонов</dc:creator>
  <cp:lastModifiedBy>Алексей Платонов</cp:lastModifiedBy>
  <cp:revision>1</cp:revision>
  <dcterms:created xsi:type="dcterms:W3CDTF">2022-12-17T18:24:39Z</dcterms:created>
  <dcterms:modified xsi:type="dcterms:W3CDTF">2022-12-17T18:25:03Z</dcterms:modified>
</cp:coreProperties>
</file>