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Unique</a:t>
            </a:r>
            <a:r>
              <a:rPr lang="en-US" baseline="0"/>
              <a:t> Products Count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product_count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129</c:v>
                </c:pt>
                <c:pt idx="1">
                  <c:v>116</c:v>
                </c:pt>
                <c:pt idx="2">
                  <c:v>84</c:v>
                </c:pt>
                <c:pt idx="3">
                  <c:v>32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98-445F-A87C-FB28629009E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2111951"/>
        <c:axId val="202135247"/>
      </c:barChart>
      <c:catAx>
        <c:axId val="2021119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Product</a:t>
                </a:r>
                <a:r>
                  <a:rPr lang="en-IN" baseline="0"/>
                  <a:t> Segment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35247"/>
        <c:crosses val="autoZero"/>
        <c:auto val="1"/>
        <c:lblAlgn val="ctr"/>
        <c:lblOffset val="100"/>
        <c:noMultiLvlLbl val="0"/>
      </c:catAx>
      <c:valAx>
        <c:axId val="202135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119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product_count_2020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69</c:v>
                </c:pt>
                <c:pt idx="1">
                  <c:v>7</c:v>
                </c:pt>
                <c:pt idx="2">
                  <c:v>6</c:v>
                </c:pt>
                <c:pt idx="3">
                  <c:v>92</c:v>
                </c:pt>
                <c:pt idx="4">
                  <c:v>59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0E-432E-B17C-8EEB9D82D2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product_count_2021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Accessories</c:v>
                </c:pt>
                <c:pt idx="1">
                  <c:v>Desktop</c:v>
                </c:pt>
                <c:pt idx="2">
                  <c:v>Networking</c:v>
                </c:pt>
                <c:pt idx="3">
                  <c:v>Notebook</c:v>
                </c:pt>
                <c:pt idx="4">
                  <c:v>Peripherals</c:v>
                </c:pt>
                <c:pt idx="5">
                  <c:v>Storage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103</c:v>
                </c:pt>
                <c:pt idx="1">
                  <c:v>22</c:v>
                </c:pt>
                <c:pt idx="2">
                  <c:v>9</c:v>
                </c:pt>
                <c:pt idx="3">
                  <c:v>108</c:v>
                </c:pt>
                <c:pt idx="4">
                  <c:v>75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0E-432E-B17C-8EEB9D82D24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40815263"/>
        <c:axId val="1840818175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difference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Accessories</c:v>
                      </c:pt>
                      <c:pt idx="1">
                        <c:v>Desktop</c:v>
                      </c:pt>
                      <c:pt idx="2">
                        <c:v>Networking</c:v>
                      </c:pt>
                      <c:pt idx="3">
                        <c:v>Notebook</c:v>
                      </c:pt>
                      <c:pt idx="4">
                        <c:v>Peripherals</c:v>
                      </c:pt>
                      <c:pt idx="5">
                        <c:v>Storage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34</c:v>
                      </c:pt>
                      <c:pt idx="1">
                        <c:v>15</c:v>
                      </c:pt>
                      <c:pt idx="2">
                        <c:v>3</c:v>
                      </c:pt>
                      <c:pt idx="3">
                        <c:v>16</c:v>
                      </c:pt>
                      <c:pt idx="4">
                        <c:v>16</c:v>
                      </c:pt>
                      <c:pt idx="5">
                        <c:v>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0A0E-432E-B17C-8EEB9D82D249}"/>
                  </c:ext>
                </c:extLst>
              </c15:ser>
            </c15:filteredBarSeries>
          </c:ext>
        </c:extLst>
      </c:barChart>
      <c:catAx>
        <c:axId val="1840815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818175"/>
        <c:crosses val="autoZero"/>
        <c:auto val="1"/>
        <c:lblAlgn val="ctr"/>
        <c:lblOffset val="100"/>
        <c:noMultiLvlLbl val="0"/>
      </c:catAx>
      <c:valAx>
        <c:axId val="184081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0815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Gross</a:t>
            </a:r>
            <a:r>
              <a:rPr lang="en-US" baseline="0"/>
              <a:t> Sales - Atliq Exclusive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Sheet1!$H$3</c:f>
              <c:strCache>
                <c:ptCount val="1"/>
                <c:pt idx="0">
                  <c:v>Sum of Gross_Sales_Amount_mln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Sheet1!$G$4:$G$15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Sheet1!$H$4:$H$15</c:f>
              <c:numCache>
                <c:formatCode>General</c:formatCode>
                <c:ptCount val="12"/>
                <c:pt idx="0">
                  <c:v>17.14</c:v>
                </c:pt>
                <c:pt idx="1">
                  <c:v>14.13</c:v>
                </c:pt>
                <c:pt idx="2">
                  <c:v>12.520000000000001</c:v>
                </c:pt>
                <c:pt idx="3">
                  <c:v>7.71</c:v>
                </c:pt>
                <c:pt idx="4">
                  <c:v>12.93</c:v>
                </c:pt>
                <c:pt idx="5">
                  <c:v>11.52</c:v>
                </c:pt>
                <c:pt idx="6">
                  <c:v>14.64</c:v>
                </c:pt>
                <c:pt idx="7">
                  <c:v>9.9699999999999989</c:v>
                </c:pt>
                <c:pt idx="8">
                  <c:v>16.850000000000001</c:v>
                </c:pt>
                <c:pt idx="9">
                  <c:v>18.36</c:v>
                </c:pt>
                <c:pt idx="10">
                  <c:v>27.98</c:v>
                </c:pt>
                <c:pt idx="11">
                  <c:v>17.77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20-4FAB-9582-E97ED9094E9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7391711"/>
        <c:axId val="207402111"/>
      </c:lineChart>
      <c:catAx>
        <c:axId val="20739171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in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  <a:alpha val="25000"/>
                    </a:schemeClr>
                  </a:gs>
                  <a:gs pos="0">
                    <a:schemeClr val="dk1">
                      <a:lumMod val="65000"/>
                      <a:lumOff val="35000"/>
                      <a:alpha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402111"/>
        <c:crosses val="autoZero"/>
        <c:auto val="1"/>
        <c:lblAlgn val="ctr"/>
        <c:lblOffset val="100"/>
        <c:noMultiLvlLbl val="0"/>
      </c:catAx>
      <c:valAx>
        <c:axId val="207402111"/>
        <c:scaling>
          <c:orientation val="minMax"/>
        </c:scaling>
        <c:delete val="0"/>
        <c:axPos val="l"/>
        <c:majorGridlines>
          <c:spPr>
            <a:ln w="9525" cap="flat" cmpd="dbl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aseline="0" dirty="0"/>
                  <a:t>Sales </a:t>
                </a:r>
                <a:r>
                  <a:rPr lang="en-IN" sz="1000" baseline="0" dirty="0" smtClean="0"/>
                  <a:t>Amt.  </a:t>
                </a:r>
                <a:r>
                  <a:rPr lang="en-IN" sz="1000" baseline="0" dirty="0"/>
                  <a:t>in 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91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60" baseline="0"/>
              <a:t>Channel-wise Gross Sales-2021</a:t>
            </a:r>
          </a:p>
        </c:rich>
      </c:tx>
      <c:layout>
        <c:manualLayout>
          <c:xMode val="edge"/>
          <c:yMode val="edge"/>
          <c:x val="0.21802884416746454"/>
          <c:y val="1.62107396149949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gross_sales_mln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21E-4A6D-AE9A-C32EE2F34A7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21E-4A6D-AE9A-C32EE2F34A7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21E-4A6D-AE9A-C32EE2F34A7E}"/>
              </c:ext>
            </c:extLst>
          </c:dPt>
          <c:dLbls>
            <c:dLbl>
              <c:idx val="0"/>
              <c:layout>
                <c:manualLayout>
                  <c:x val="2.4131093132798039E-2"/>
                  <c:y val="-2.8491150144693451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21E-4A6D-AE9A-C32EE2F34A7E}"/>
                </c:ext>
              </c:extLst>
            </c:dLbl>
            <c:dLbl>
              <c:idx val="1"/>
              <c:layout>
                <c:manualLayout>
                  <c:x val="-1.6666666666666666E-2"/>
                  <c:y val="1.388888888888888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21E-4A6D-AE9A-C32EE2F34A7E}"/>
                </c:ext>
              </c:extLst>
            </c:dLbl>
            <c:dLbl>
              <c:idx val="2"/>
              <c:layout>
                <c:manualLayout>
                  <c:x val="-1.3620539037218334E-2"/>
                  <c:y val="6.400678434017352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lt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9CBA391-1321-4035-9DA4-3ABA3D92CC49}" type="CATEGORYNAME">
                      <a:rPr lang="en-US" sz="1200" baseline="0"/>
                      <a:pPr>
                        <a:defRPr sz="1200"/>
                      </a:pPr>
                      <a:t>[CATEGORY NAME]</a:t>
                    </a:fld>
                    <a:r>
                      <a:rPr lang="en-US" sz="1200" baseline="0"/>
                      <a:t>
</a:t>
                    </a:r>
                    <a:fld id="{B93F0156-78A7-45AB-9A77-936F64065540}" type="PERCENTAGE">
                      <a:rPr lang="en-US" sz="1200" baseline="0"/>
                      <a:pPr>
                        <a:defRPr sz="1200"/>
                      </a:pPr>
                      <a:t>[PERCENTAGE]</a:t>
                    </a:fld>
                    <a:endParaRPr lang="en-US" sz="1200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541603305508452"/>
                      <c:h val="0.1645804912683786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21E-4A6D-AE9A-C32EE2F34A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Retailer</c:v>
                </c:pt>
                <c:pt idx="1">
                  <c:v>Direct</c:v>
                </c:pt>
                <c:pt idx="2">
                  <c:v>Distributor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1219.08</c:v>
                </c:pt>
                <c:pt idx="1">
                  <c:v>257.52999999999997</c:v>
                </c:pt>
                <c:pt idx="2">
                  <c:v>188.03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21E-4A6D-AE9A-C32EE2F34A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221E-4A6D-AE9A-C32EE2F34A7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221E-4A6D-AE9A-C32EE2F34A7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221E-4A6D-AE9A-C32EE2F34A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Retailer</c:v>
                </c:pt>
                <c:pt idx="1">
                  <c:v>Direct</c:v>
                </c:pt>
                <c:pt idx="2">
                  <c:v>Distributor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73.233851999999999</c:v>
                </c:pt>
                <c:pt idx="1">
                  <c:v>15.470611999999999</c:v>
                </c:pt>
                <c:pt idx="2">
                  <c:v>11.295534999999999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21E-4A6D-AE9A-C32EE2F34A7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[top 3 products.csv]Sheet2!PivotTable50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baseline="0"/>
              <a:t>Top 3 division wise products</a:t>
            </a:r>
          </a:p>
          <a:p>
            <a:pPr>
              <a:defRPr/>
            </a:pPr>
            <a:r>
              <a:rPr lang="en-US" sz="1400" baseline="0"/>
              <a:t>by Sold Qty.</a:t>
            </a:r>
          </a:p>
        </c:rich>
      </c:tx>
      <c:layout>
        <c:manualLayout>
          <c:xMode val="edge"/>
          <c:yMode val="edge"/>
          <c:x val="0.29478030696937768"/>
          <c:y val="2.2336459547214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Sheet2!$A$4:$A$22</c:f>
              <c:multiLvlStrCache>
                <c:ptCount val="9"/>
                <c:lvl>
                  <c:pt idx="0">
                    <c:v>A6720160103</c:v>
                  </c:pt>
                  <c:pt idx="1">
                    <c:v>A6818160202</c:v>
                  </c:pt>
                  <c:pt idx="2">
                    <c:v>A6819160203</c:v>
                  </c:pt>
                  <c:pt idx="3">
                    <c:v>A2319150302</c:v>
                  </c:pt>
                  <c:pt idx="4">
                    <c:v>A2520150501</c:v>
                  </c:pt>
                  <c:pt idx="5">
                    <c:v>A2520150504</c:v>
                  </c:pt>
                  <c:pt idx="6">
                    <c:v>A4218110202</c:v>
                  </c:pt>
                  <c:pt idx="7">
                    <c:v>A4218110208</c:v>
                  </c:pt>
                  <c:pt idx="8">
                    <c:v>A4319110306</c:v>
                  </c:pt>
                </c:lvl>
                <c:lvl>
                  <c:pt idx="0">
                    <c:v>AQ Pen Drive 2 IN 1</c:v>
                  </c:pt>
                  <c:pt idx="1">
                    <c:v>AQ Pen Drive DRC</c:v>
                  </c:pt>
                  <c:pt idx="3">
                    <c:v>AQ Gamers Ms</c:v>
                  </c:pt>
                  <c:pt idx="4">
                    <c:v>AQ Maxima Ms</c:v>
                  </c:pt>
                  <c:pt idx="6">
                    <c:v>AQ Digit</c:v>
                  </c:pt>
                  <c:pt idx="8">
                    <c:v>AQ Velocity</c:v>
                  </c:pt>
                </c:lvl>
                <c:lvl>
                  <c:pt idx="0">
                    <c:v>N &amp; S</c:v>
                  </c:pt>
                  <c:pt idx="3">
                    <c:v>P &amp; A</c:v>
                  </c:pt>
                  <c:pt idx="6">
                    <c:v>PC</c:v>
                  </c:pt>
                </c:lvl>
              </c:multiLvlStrCache>
            </c:multiLvlStrRef>
          </c:cat>
          <c:val>
            <c:numRef>
              <c:f>Sheet2!$B$4:$B$22</c:f>
              <c:numCache>
                <c:formatCode>General</c:formatCode>
                <c:ptCount val="9"/>
                <c:pt idx="0">
                  <c:v>701373</c:v>
                </c:pt>
                <c:pt idx="1">
                  <c:v>688003</c:v>
                </c:pt>
                <c:pt idx="2">
                  <c:v>676245</c:v>
                </c:pt>
                <c:pt idx="3">
                  <c:v>428498</c:v>
                </c:pt>
                <c:pt idx="4">
                  <c:v>419865</c:v>
                </c:pt>
                <c:pt idx="5">
                  <c:v>419471</c:v>
                </c:pt>
                <c:pt idx="6">
                  <c:v>17434</c:v>
                </c:pt>
                <c:pt idx="7">
                  <c:v>17275</c:v>
                </c:pt>
                <c:pt idx="8">
                  <c:v>17280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09-4F30-8458-47E5A743D5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03784704"/>
        <c:axId val="1803789280"/>
      </c:barChart>
      <c:catAx>
        <c:axId val="1803784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Dvision</a:t>
                </a:r>
                <a:r>
                  <a:rPr lang="en-IN" baseline="0"/>
                  <a:t>-Wise Product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41929086801083826"/>
              <c:y val="0.943317022666138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3789280"/>
        <c:crosses val="autoZero"/>
        <c:auto val="1"/>
        <c:lblAlgn val="ctr"/>
        <c:lblOffset val="100"/>
        <c:noMultiLvlLbl val="0"/>
      </c:catAx>
      <c:valAx>
        <c:axId val="18037892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Sold</a:t>
                </a:r>
                <a:r>
                  <a:rPr lang="en-IN" baseline="0"/>
                  <a:t> Quantity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803784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25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8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907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686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667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906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320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856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37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61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1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38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57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61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68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10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05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D7CCB6C-8908-4B54-93D4-8CB57B7561FB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407F9A-9439-4FAC-A13A-B57D60D40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972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render cart shopping online on laptop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43544" y1="28798" x2="56076" y2="11111"/>
                        <a14:backgroundMark x1="50759" y1="21088" x2="66962" y2="13832"/>
                        <a14:backgroundMark x1="58987" y1="20635" x2="76962" y2="22449"/>
                        <a14:backgroundMark x1="80506" y1="37868" x2="83038" y2="55329"/>
                        <a14:backgroundMark x1="40506" y1="54195" x2="42658" y2="54422"/>
                        <a14:backgroundMark x1="47468" y1="58730" x2="47468" y2="58730"/>
                        <a14:backgroundMark x1="49873" y1="62585" x2="49873" y2="62585"/>
                        <a14:backgroundMark x1="50253" y1="63265" x2="50253" y2="63265"/>
                        <a14:backgroundMark x1="48608" y1="63719" x2="48608" y2="63719"/>
                        <a14:backgroundMark x1="42152" y1="64853" x2="42152" y2="64853"/>
                        <a14:backgroundMark x1="42025" y1="64853" x2="41772" y2="64853"/>
                        <a14:backgroundMark x1="42532" y1="65079" x2="42532" y2="65079"/>
                        <a14:backgroundMark x1="42911" y1="65079" x2="42911" y2="65079"/>
                        <a14:backgroundMark x1="43291" y1="65079" x2="43291" y2="650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500" y="991733"/>
            <a:ext cx="6879202" cy="384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24650" y="2250094"/>
            <a:ext cx="45031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latin typeface="Arial Rounded MT Bold" panose="020F0704030504030204" pitchFamily="34" charset="0"/>
              </a:rPr>
              <a:t>Consumer Goods</a:t>
            </a:r>
          </a:p>
          <a:p>
            <a:r>
              <a:rPr lang="en-IN" sz="4000" dirty="0" err="1" smtClean="0">
                <a:latin typeface="Arial Rounded MT Bold" panose="020F0704030504030204" pitchFamily="34" charset="0"/>
              </a:rPr>
              <a:t>Ad_Hoc</a:t>
            </a:r>
            <a:r>
              <a:rPr lang="en-IN" sz="4000" dirty="0" smtClean="0">
                <a:latin typeface="Arial Rounded MT Bold" panose="020F0704030504030204" pitchFamily="34" charset="0"/>
              </a:rPr>
              <a:t> Insights</a:t>
            </a:r>
            <a:endParaRPr lang="en-IN" sz="4000" dirty="0">
              <a:latin typeface="Arial Rounded MT Bold" panose="020F0704030504030204" pitchFamily="34" charset="0"/>
            </a:endParaRPr>
          </a:p>
        </p:txBody>
      </p:sp>
      <p:sp>
        <p:nvSpPr>
          <p:cNvPr id="5" name="AutoShape 6" descr="Codebas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 descr="Codebasics Foote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393" y="6086475"/>
            <a:ext cx="1520825" cy="57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242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2100" y="1430149"/>
            <a:ext cx="75771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Question</a:t>
            </a:r>
          </a:p>
          <a:p>
            <a:endParaRPr lang="en-US" sz="2000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In which quarter of 2020, got the maximum </a:t>
            </a:r>
            <a:r>
              <a:rPr lang="en-US" dirty="0" err="1" smtClean="0"/>
              <a:t>total_sold_quantity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The final output contains these fields sorted by the </a:t>
            </a:r>
            <a:r>
              <a:rPr lang="en-US" dirty="0" err="1" smtClean="0"/>
              <a:t>total_sold_quantity</a:t>
            </a:r>
            <a:r>
              <a:rPr lang="en-US" dirty="0" smtClean="0"/>
              <a:t>,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Quarter 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total_sold_quantity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8775" y="3427543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FFC000"/>
                </a:solidFill>
              </a:rPr>
              <a:t>Output</a:t>
            </a:r>
            <a:endParaRPr lang="en-IN" sz="2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7089" y="586917"/>
            <a:ext cx="4469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C000"/>
                </a:solidFill>
              </a:rPr>
              <a:t>Quarter-wise Sales Report - 2020</a:t>
            </a:r>
            <a:endParaRPr lang="en-IN" sz="2400" dirty="0">
              <a:solidFill>
                <a:srgbClr val="FFC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060" y="4182774"/>
            <a:ext cx="2908625" cy="14233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2828" y="4182774"/>
            <a:ext cx="310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dirty="0" smtClean="0"/>
              <a:t>Q1 of 2020 has the maximum</a:t>
            </a:r>
          </a:p>
          <a:p>
            <a:pPr algn="just"/>
            <a:r>
              <a:rPr lang="en-IN" dirty="0"/>
              <a:t>s</a:t>
            </a:r>
            <a:r>
              <a:rPr lang="en-IN" dirty="0" smtClean="0"/>
              <a:t>old quantity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741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2100" y="1313495"/>
            <a:ext cx="795743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Question</a:t>
            </a:r>
          </a:p>
          <a:p>
            <a:endParaRPr lang="en-US" sz="2000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Which channel helped to bring more gross sales in the fiscal year 2021 and </a:t>
            </a:r>
          </a:p>
          <a:p>
            <a:pPr lvl="1"/>
            <a:r>
              <a:rPr lang="en-US" dirty="0" smtClean="0"/>
              <a:t>the percentage of contribution? </a:t>
            </a:r>
          </a:p>
          <a:p>
            <a:pPr lvl="1"/>
            <a:r>
              <a:rPr lang="en-US" dirty="0" smtClean="0"/>
              <a:t>The final output contains these fields,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channel 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gross_sales_mln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percentage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2100" y="3781486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FFC000"/>
                </a:solidFill>
              </a:rPr>
              <a:t>Output</a:t>
            </a:r>
            <a:endParaRPr lang="en-IN" sz="2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7089" y="586917"/>
            <a:ext cx="4423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C000"/>
                </a:solidFill>
              </a:rPr>
              <a:t>Channel-wise Gross Sales - 2021</a:t>
            </a:r>
            <a:endParaRPr lang="en-IN" sz="2400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619" y="5555033"/>
            <a:ext cx="3314701" cy="977900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297882"/>
              </p:ext>
            </p:extLst>
          </p:nvPr>
        </p:nvGraphicFramePr>
        <p:xfrm>
          <a:off x="6743383" y="3399208"/>
          <a:ext cx="4719637" cy="3133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22619" y="4329705"/>
            <a:ext cx="27585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600" dirty="0" smtClean="0"/>
              <a:t>Retailer has the highest gross</a:t>
            </a:r>
          </a:p>
          <a:p>
            <a:pPr algn="just"/>
            <a:r>
              <a:rPr lang="en-IN" sz="1600" dirty="0"/>
              <a:t>s</a:t>
            </a:r>
            <a:r>
              <a:rPr lang="en-IN" sz="1600" dirty="0" smtClean="0"/>
              <a:t>ales of 1219 millions dollars </a:t>
            </a:r>
          </a:p>
          <a:p>
            <a:pPr algn="just"/>
            <a:r>
              <a:rPr lang="en-IN" sz="1600" dirty="0" smtClean="0"/>
              <a:t>in 2021 which is 73% of the </a:t>
            </a:r>
          </a:p>
          <a:p>
            <a:pPr algn="just"/>
            <a:r>
              <a:rPr lang="en-IN" sz="1600" dirty="0" smtClean="0"/>
              <a:t>Total sales in the same year.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7491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2100" y="1430149"/>
            <a:ext cx="801693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Question</a:t>
            </a:r>
          </a:p>
          <a:p>
            <a:endParaRPr lang="en-US" sz="2000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Get the Top 3 products in each division that have a high </a:t>
            </a:r>
            <a:r>
              <a:rPr lang="en-US" dirty="0" err="1" smtClean="0"/>
              <a:t>total_sold_quantity</a:t>
            </a:r>
            <a:endParaRPr lang="en-US" dirty="0" smtClean="0"/>
          </a:p>
          <a:p>
            <a:pPr lvl="1"/>
            <a:r>
              <a:rPr lang="en-US" dirty="0" smtClean="0"/>
              <a:t>in the </a:t>
            </a:r>
            <a:r>
              <a:rPr lang="en-US" dirty="0" err="1" smtClean="0"/>
              <a:t>fiscal_year</a:t>
            </a:r>
            <a:r>
              <a:rPr lang="en-US" dirty="0" smtClean="0"/>
              <a:t> 2021? The final output contains these fields	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division	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product_code</a:t>
            </a:r>
            <a:r>
              <a:rPr lang="en-US" dirty="0" smtClean="0"/>
              <a:t>   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product	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total_sold_quantity</a:t>
            </a:r>
            <a:r>
              <a:rPr lang="en-US" dirty="0" smtClean="0"/>
              <a:t>	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rank_order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2100" y="4126814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FFC000"/>
                </a:solidFill>
              </a:rPr>
              <a:t>Output</a:t>
            </a:r>
            <a:endParaRPr lang="en-IN" sz="2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7089" y="586917"/>
            <a:ext cx="4893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C000"/>
                </a:solidFill>
              </a:rPr>
              <a:t>Division-wise Top 3 Products - 2021</a:t>
            </a:r>
            <a:endParaRPr lang="en-IN" sz="2400" dirty="0">
              <a:solidFill>
                <a:srgbClr val="FFC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33" y="4526924"/>
            <a:ext cx="4685016" cy="18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9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47089" y="586917"/>
            <a:ext cx="4893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C000"/>
                </a:solidFill>
              </a:rPr>
              <a:t>Division-wise Top 3 Products - 2021</a:t>
            </a:r>
            <a:endParaRPr lang="en-IN" sz="2400" dirty="0">
              <a:solidFill>
                <a:srgbClr val="FFC000"/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075971"/>
              </p:ext>
            </p:extLst>
          </p:nvPr>
        </p:nvGraphicFramePr>
        <p:xfrm>
          <a:off x="2313414" y="1463330"/>
          <a:ext cx="7299713" cy="4253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848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3218" y="2941983"/>
            <a:ext cx="30126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4400" dirty="0" smtClean="0">
                <a:latin typeface="Arial Rounded MT Bold" panose="020F0704030504030204" pitchFamily="34" charset="0"/>
              </a:rPr>
              <a:t>Thank You</a:t>
            </a:r>
            <a:endParaRPr lang="en-IN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3068" y="5438692"/>
            <a:ext cx="2255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Arial Rounded MT Bold" panose="020F0704030504030204" pitchFamily="34" charset="0"/>
              </a:rPr>
              <a:t>By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 </a:t>
            </a:r>
            <a:r>
              <a:rPr lang="en-IN" dirty="0" smtClean="0">
                <a:latin typeface="Arial Rounded MT Bold" panose="020F0704030504030204" pitchFamily="34" charset="0"/>
              </a:rPr>
              <a:t>    Amit Vikram Raj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70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9825" y="1838325"/>
            <a:ext cx="685597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Question</a:t>
            </a:r>
          </a:p>
          <a:p>
            <a:endParaRPr lang="en-US" dirty="0"/>
          </a:p>
          <a:p>
            <a:pPr lvl="1"/>
            <a:r>
              <a:rPr lang="en-US" dirty="0" smtClean="0"/>
              <a:t>Provide the list of markets in which customer "</a:t>
            </a:r>
            <a:r>
              <a:rPr lang="en-US" dirty="0" err="1" smtClean="0"/>
              <a:t>Atliq</a:t>
            </a:r>
            <a:r>
              <a:rPr lang="en-US" dirty="0" smtClean="0"/>
              <a:t> Exclusive" </a:t>
            </a:r>
          </a:p>
          <a:p>
            <a:pPr lvl="1"/>
            <a:r>
              <a:rPr lang="en-US" dirty="0" smtClean="0"/>
              <a:t>operates its business in the APAC region.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673" y="3848160"/>
            <a:ext cx="1422812" cy="1988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9825" y="3448050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FFC000"/>
                </a:solidFill>
              </a:rPr>
              <a:t>Output</a:t>
            </a:r>
            <a:endParaRPr lang="en-IN" sz="2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99414" y="738777"/>
            <a:ext cx="5577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 smtClean="0">
                <a:solidFill>
                  <a:srgbClr val="FFC000"/>
                </a:solidFill>
              </a:rPr>
              <a:t>Atliq</a:t>
            </a:r>
            <a:r>
              <a:rPr lang="en-IN" sz="2400" dirty="0" smtClean="0">
                <a:solidFill>
                  <a:srgbClr val="FFC000"/>
                </a:solidFill>
              </a:rPr>
              <a:t> Exclusive Markets in APAC Region</a:t>
            </a:r>
            <a:endParaRPr lang="en-IN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9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2100" y="1658749"/>
            <a:ext cx="976773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Question</a:t>
            </a:r>
          </a:p>
          <a:p>
            <a:endParaRPr lang="en-US" sz="2000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What is the percentage of unique product increase in 2021 vs. 2020? The final output contains</a:t>
            </a:r>
          </a:p>
          <a:p>
            <a:pPr lvl="1"/>
            <a:r>
              <a:rPr lang="en-US" dirty="0" smtClean="0"/>
              <a:t>these fields,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unique_products_2020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unique_products_2021 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percentage_chg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7350" y="4009882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FFC000"/>
                </a:solidFill>
              </a:rPr>
              <a:t>Output</a:t>
            </a:r>
            <a:endParaRPr lang="en-IN" sz="2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71014" y="776877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 smtClean="0">
                <a:solidFill>
                  <a:srgbClr val="FFC000"/>
                </a:solidFill>
              </a:rPr>
              <a:t>Unique Products</a:t>
            </a:r>
            <a:endParaRPr lang="en-IN" sz="2400" dirty="0">
              <a:solidFill>
                <a:srgbClr val="FFC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39" y="4829144"/>
            <a:ext cx="6058986" cy="73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6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2100" y="1658749"/>
            <a:ext cx="873822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Question</a:t>
            </a:r>
          </a:p>
          <a:p>
            <a:endParaRPr lang="en-US" sz="2000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Provide a report with all the unique product counts for each segment and sort them</a:t>
            </a:r>
          </a:p>
          <a:p>
            <a:pPr lvl="1"/>
            <a:r>
              <a:rPr lang="en-US" dirty="0" smtClean="0"/>
              <a:t>in descending order of product counts. The final output contains 2 fields,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segment 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product_count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7350" y="4009882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FFC000"/>
                </a:solidFill>
              </a:rPr>
              <a:t>Output</a:t>
            </a:r>
            <a:endParaRPr lang="en-IN" sz="2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7564" y="786942"/>
            <a:ext cx="473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C000"/>
                </a:solidFill>
              </a:rPr>
              <a:t>Segment Wise Unique Products - 1</a:t>
            </a:r>
            <a:endParaRPr lang="en-IN" sz="2400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524" y="4945243"/>
            <a:ext cx="2002575" cy="1370183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707755"/>
              </p:ext>
            </p:extLst>
          </p:nvPr>
        </p:nvGraphicFramePr>
        <p:xfrm>
          <a:off x="5159829" y="38847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832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2100" y="1658749"/>
            <a:ext cx="765248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Question</a:t>
            </a:r>
          </a:p>
          <a:p>
            <a:endParaRPr lang="en-US" sz="2000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Follow-up: Which segment had the most increase in unique products in </a:t>
            </a:r>
          </a:p>
          <a:p>
            <a:pPr lvl="1"/>
            <a:r>
              <a:rPr lang="en-US" dirty="0" smtClean="0"/>
              <a:t>2021 vs 2020? The final output contains these fields,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segment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product_count_2020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product_count_2021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difference 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7350" y="4009882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FFC000"/>
                </a:solidFill>
              </a:rPr>
              <a:t>Output</a:t>
            </a:r>
            <a:endParaRPr lang="en-IN" sz="2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8039" y="786942"/>
            <a:ext cx="473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C000"/>
                </a:solidFill>
              </a:rPr>
              <a:t>Segment Wise Unique Products - 2</a:t>
            </a:r>
            <a:endParaRPr lang="en-IN" sz="2400" dirty="0">
              <a:solidFill>
                <a:srgbClr val="FFC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648" y="4824626"/>
            <a:ext cx="3955435" cy="1249603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078188"/>
              </p:ext>
            </p:extLst>
          </p:nvPr>
        </p:nvGraphicFramePr>
        <p:xfrm>
          <a:off x="6466114" y="40098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581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2100" y="1658749"/>
            <a:ext cx="756508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Question</a:t>
            </a:r>
          </a:p>
          <a:p>
            <a:endParaRPr lang="en-US" sz="2000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Get the products that have the highest and lowest manufacturing costs. </a:t>
            </a:r>
          </a:p>
          <a:p>
            <a:pPr lvl="1"/>
            <a:r>
              <a:rPr lang="en-US" dirty="0" smtClean="0"/>
              <a:t>The final output should contain these fields, 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product_code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product </a:t>
            </a:r>
            <a:r>
              <a:rPr lang="en-US" dirty="0" err="1" smtClean="0"/>
              <a:t>manufacturing_cost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2100" y="3684718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FFC000"/>
                </a:solidFill>
              </a:rPr>
              <a:t>Output</a:t>
            </a:r>
            <a:endParaRPr lang="en-IN" sz="2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4314" y="644067"/>
            <a:ext cx="2924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C000"/>
                </a:solidFill>
              </a:rPr>
              <a:t>Manufacturing Costs</a:t>
            </a:r>
            <a:endParaRPr lang="en-IN" sz="2400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364" y="4548147"/>
            <a:ext cx="7216034" cy="77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0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2100" y="1668274"/>
            <a:ext cx="7747570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Question</a:t>
            </a:r>
          </a:p>
          <a:p>
            <a:endParaRPr lang="en-US" sz="2000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Generate a report which contains the top 5 customers who received an </a:t>
            </a:r>
          </a:p>
          <a:p>
            <a:pPr lvl="1"/>
            <a:r>
              <a:rPr lang="en-US" dirty="0" smtClean="0"/>
              <a:t>average high </a:t>
            </a:r>
            <a:r>
              <a:rPr lang="en-US" dirty="0" err="1" smtClean="0"/>
              <a:t>pre_invoice_discount_pct</a:t>
            </a:r>
            <a:r>
              <a:rPr lang="en-US" dirty="0" smtClean="0"/>
              <a:t> for the fiscal year 2021 and in the </a:t>
            </a:r>
          </a:p>
          <a:p>
            <a:pPr lvl="1"/>
            <a:r>
              <a:rPr lang="en-US" dirty="0" smtClean="0"/>
              <a:t>Indian market. The final output contains these fields, </a:t>
            </a:r>
          </a:p>
          <a:p>
            <a:pPr lvl="1"/>
            <a:r>
              <a:rPr lang="en-US" dirty="0"/>
              <a:t>	</a:t>
            </a:r>
            <a:r>
              <a:rPr lang="en-US" dirty="0" err="1" smtClean="0"/>
              <a:t>customer_code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customer </a:t>
            </a:r>
          </a:p>
          <a:p>
            <a:pPr lvl="1"/>
            <a:r>
              <a:rPr lang="en-US" dirty="0" smtClean="0"/>
              <a:t>	</a:t>
            </a:r>
            <a:r>
              <a:rPr lang="en-US" dirty="0" err="1" smtClean="0"/>
              <a:t>average_discount_percentage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2100" y="4181536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FFC000"/>
                </a:solidFill>
              </a:rPr>
              <a:t>Output</a:t>
            </a:r>
            <a:endParaRPr lang="en-IN" sz="2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4314" y="644067"/>
            <a:ext cx="290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C000"/>
                </a:solidFill>
              </a:rPr>
              <a:t>Pre-invoice Discount</a:t>
            </a:r>
            <a:endParaRPr lang="en-IN" sz="2400" dirty="0">
              <a:solidFill>
                <a:srgbClr val="FFC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234" y="4719560"/>
            <a:ext cx="4107932" cy="147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5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17269" y="1179778"/>
            <a:ext cx="900150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</a:rPr>
              <a:t>Question</a:t>
            </a:r>
          </a:p>
          <a:p>
            <a:endParaRPr lang="en-US" sz="2000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Get the complete report of the Gross sales amount for the customer “</a:t>
            </a:r>
            <a:r>
              <a:rPr lang="en-US" dirty="0" err="1" smtClean="0"/>
              <a:t>Atliq</a:t>
            </a:r>
            <a:r>
              <a:rPr lang="en-US" dirty="0" smtClean="0"/>
              <a:t> Exclusive”</a:t>
            </a:r>
          </a:p>
          <a:p>
            <a:pPr lvl="1"/>
            <a:r>
              <a:rPr lang="en-US" dirty="0" smtClean="0"/>
              <a:t>for each month. This analysis helps to get an idea of low and high-performing months</a:t>
            </a:r>
          </a:p>
          <a:p>
            <a:pPr lvl="1"/>
            <a:r>
              <a:rPr lang="en-US" dirty="0" smtClean="0"/>
              <a:t>and take strategic decisions. The final report contains these columns:	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Month	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Year	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Gross sales Amount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17269" y="3549658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rgbClr val="FFC000"/>
                </a:solidFill>
              </a:rPr>
              <a:t>Output</a:t>
            </a:r>
            <a:endParaRPr lang="en-IN" sz="20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7089" y="586917"/>
            <a:ext cx="4952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C000"/>
                </a:solidFill>
              </a:rPr>
              <a:t>Gross Sales Report – </a:t>
            </a:r>
            <a:r>
              <a:rPr lang="en-IN" sz="2400" dirty="0" err="1" smtClean="0">
                <a:solidFill>
                  <a:srgbClr val="FFC000"/>
                </a:solidFill>
              </a:rPr>
              <a:t>Atliq</a:t>
            </a:r>
            <a:r>
              <a:rPr lang="en-IN" sz="2400" dirty="0" smtClean="0">
                <a:solidFill>
                  <a:srgbClr val="FFC000"/>
                </a:solidFill>
              </a:rPr>
              <a:t> Exclusive</a:t>
            </a:r>
            <a:endParaRPr lang="en-IN" sz="2400" dirty="0">
              <a:solidFill>
                <a:srgbClr val="FFC000"/>
              </a:solidFill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835731"/>
              </p:ext>
            </p:extLst>
          </p:nvPr>
        </p:nvGraphicFramePr>
        <p:xfrm>
          <a:off x="5867400" y="3166381"/>
          <a:ext cx="5889171" cy="3408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17269" y="4833257"/>
            <a:ext cx="4132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November is the best performing month,</a:t>
            </a:r>
          </a:p>
          <a:p>
            <a:r>
              <a:rPr lang="en-IN" dirty="0" smtClean="0"/>
              <a:t>April has the lowest performance</a:t>
            </a:r>
          </a:p>
        </p:txBody>
      </p:sp>
    </p:spTree>
    <p:extLst>
      <p:ext uri="{BB962C8B-B14F-4D97-AF65-F5344CB8AC3E}">
        <p14:creationId xmlns:p14="http://schemas.microsoft.com/office/powerpoint/2010/main" val="211914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47089" y="586917"/>
            <a:ext cx="4952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C000"/>
                </a:solidFill>
              </a:rPr>
              <a:t>Gross Sales Report – </a:t>
            </a:r>
            <a:r>
              <a:rPr lang="en-IN" sz="2400" dirty="0" err="1" smtClean="0">
                <a:solidFill>
                  <a:srgbClr val="FFC000"/>
                </a:solidFill>
              </a:rPr>
              <a:t>Atliq</a:t>
            </a:r>
            <a:r>
              <a:rPr lang="en-IN" sz="2400" dirty="0" smtClean="0">
                <a:solidFill>
                  <a:srgbClr val="FFC000"/>
                </a:solidFill>
              </a:rPr>
              <a:t> Exclusive</a:t>
            </a:r>
            <a:endParaRPr lang="en-IN" sz="2400" dirty="0">
              <a:solidFill>
                <a:srgbClr val="FFC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67386"/>
          <a:stretch/>
        </p:blipFill>
        <p:spPr>
          <a:xfrm>
            <a:off x="2020823" y="4873965"/>
            <a:ext cx="2629267" cy="13577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68694"/>
          <a:stretch/>
        </p:blipFill>
        <p:spPr>
          <a:xfrm>
            <a:off x="2020825" y="2026103"/>
            <a:ext cx="2629267" cy="8857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0651"/>
          <a:stretch/>
        </p:blipFill>
        <p:spPr>
          <a:xfrm>
            <a:off x="2020824" y="2911867"/>
            <a:ext cx="2629267" cy="196209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852487"/>
              </p:ext>
            </p:extLst>
          </p:nvPr>
        </p:nvGraphicFramePr>
        <p:xfrm>
          <a:off x="6136576" y="1489113"/>
          <a:ext cx="3714995" cy="5155950"/>
        </p:xfrm>
        <a:graphic>
          <a:graphicData uri="http://schemas.openxmlformats.org/drawingml/2006/table">
            <a:tbl>
              <a:tblPr/>
              <a:tblGrid>
                <a:gridCol w="922884">
                  <a:extLst>
                    <a:ext uri="{9D8B030D-6E8A-4147-A177-3AD203B41FA5}">
                      <a16:colId xmlns:a16="http://schemas.microsoft.com/office/drawing/2014/main" val="1428205242"/>
                    </a:ext>
                  </a:extLst>
                </a:gridCol>
                <a:gridCol w="786014">
                  <a:extLst>
                    <a:ext uri="{9D8B030D-6E8A-4147-A177-3AD203B41FA5}">
                      <a16:colId xmlns:a16="http://schemas.microsoft.com/office/drawing/2014/main" val="2365900193"/>
                    </a:ext>
                  </a:extLst>
                </a:gridCol>
                <a:gridCol w="2006097">
                  <a:extLst>
                    <a:ext uri="{9D8B030D-6E8A-4147-A177-3AD203B41FA5}">
                      <a16:colId xmlns:a16="http://schemas.microsoft.com/office/drawing/2014/main" val="716319518"/>
                    </a:ext>
                  </a:extLst>
                </a:gridCol>
              </a:tblGrid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Gross Sales Amt.(Millions)</a:t>
                      </a:r>
                      <a:endParaRPr lang="en-IN" sz="13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973543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694475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5.14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4833167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7.52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925499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4.83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855213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4.74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314264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91619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811414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747538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915181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58723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2.55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4903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2.79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42193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12.35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030039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13.22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489282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20.46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723378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12.94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106128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12.4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827147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10.13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48346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12.14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8661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7.31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328377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12.15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872320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9.82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594793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12.09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884488"/>
                  </a:ext>
                </a:extLst>
              </a:tr>
              <a:tr h="191536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7.18</a:t>
                      </a:r>
                    </a:p>
                  </a:txBody>
                  <a:tcPr marL="8118" marR="8118" marT="811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354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713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238</TotalTime>
  <Words>511</Words>
  <Application>Microsoft Office PowerPoint</Application>
  <PresentationFormat>Widescreen</PresentationFormat>
  <Paragraphs>193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Rounded MT Bold</vt:lpstr>
      <vt:lpstr>Calibri</vt:lpstr>
      <vt:lpstr>Calisto MT</vt:lpstr>
      <vt:lpstr>Trebuchet MS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Vikram Raj</dc:creator>
  <cp:lastModifiedBy>Amit Vikram Raj</cp:lastModifiedBy>
  <cp:revision>17</cp:revision>
  <dcterms:created xsi:type="dcterms:W3CDTF">2023-01-30T07:35:28Z</dcterms:created>
  <dcterms:modified xsi:type="dcterms:W3CDTF">2023-03-01T03:26:36Z</dcterms:modified>
</cp:coreProperties>
</file>