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ADEED-5A81-4F53-8C39-B01FC5D0A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258C4C-E67A-4FB5-9B58-DA4E312DC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27BFA-647F-4BE8-AFF8-BAA9779F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50CC6-24AD-4817-8E16-31844C36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C0E9A6-C86F-4EDD-A0D9-7F67FF08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DCB8D-5A1A-4F32-AF35-F34B2D65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088594-3F57-44EE-AAFB-DC52BBD9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B006C-B988-400E-826E-25CECE5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4FF923-167B-4781-80BD-8352AA92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BD7F2-B684-4B11-BEDE-BA0C573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0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69C1DF-FF8A-4DBA-A1C3-A2EEBE85A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E6E032-6DCD-4074-B468-37EBD0DF5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DE0D7B-7DAF-492A-92C9-CB4737AF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68E51-873E-442B-9BEA-98295566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E34E8-4BFC-4909-934A-DD1194F9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229C2-89E0-4100-A540-86304711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368B0E-DC7F-453C-9152-EB00D42E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D01B1-1050-4923-9CAB-BE79DAEB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0CCA7-FFFD-451F-9F59-491532D4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DCF861-8FFB-4C44-81D5-F7C8083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D59D7-EC9E-4F43-9331-21D62A3C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5347F-FF95-4555-989A-42B7FE7E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872C7A-41E4-4E13-B80F-827CCD68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7D3B1C-E9D7-4BBF-BCCA-6FA393C4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6055A-0D89-4774-B2DC-798B90E4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39F7D-CE39-4B06-99D3-7B9A00DF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5F092-789C-4D15-99CA-101956E89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99159-4FA5-4A1F-98CE-6CE1E4A92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9CBFB0-B180-4D92-88A0-D8712C42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E48CD7-0E56-4506-B88A-FB31F26C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1B559A-AD83-4A43-A40B-66585BFA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9D91A-9310-4544-87D6-A66E533B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3B3490-8382-43CF-A6BF-21A08F271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92A982-813B-460D-948D-7B205D7A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F94E4A-6F43-4B8C-B7A4-BA678E54E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1A2A63-1FDB-49E2-94C1-8A7E0FBCF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170B5D-DA64-4EBB-96A8-78FD0964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37A622-A1DB-4A74-A0EE-13952E4F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8A2D9F-1F4A-41DB-A32D-AF09FCB0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E0163-34F6-4B1F-9A82-B1B98889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B31D1E-C73C-4DA7-BC49-914BDEDB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F988D8-7F3E-40F1-906C-07012F40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B0AB17-4E82-42D8-871B-A8AD46DC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44E444-0294-4F64-B0B1-134D7F48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C73240-1718-4385-9B9E-D4435121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72670-069E-4D71-B5A1-F0466B8D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2FB39-9202-44E3-A4F7-68EF04D6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E3DFD-AB50-4456-8319-400F258C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9FC39F-373E-48EB-A1D9-105AE1264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65CA2F-C05C-4A0C-B3DE-BEBB871F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B80CE9-8900-4465-9ACB-741B48BC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5EB7FF-AD60-4AED-ADFB-82C52A34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E78BD-465E-4C5E-9D93-419E32D8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EB0D50-B7DF-465F-918B-6F1E7E1E4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8AF59B-9873-495B-8FBE-1103C63C4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7AAC27-3397-41E9-AC7D-99FB4AE2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C76FEC-723E-4ED8-A805-0279032D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8ECB5-94EF-44AB-86A5-86EF526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AC4E44-1E7B-4937-849B-97967575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DFF95-BCE1-4B8A-891F-3F2C5DFC2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371D1-B39D-416C-8A19-F29D2C097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43DE-BEB8-4AC1-AFB5-AB203CA0318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070E0E-E9B5-47CF-94D3-D23C641E3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D9629-5981-49E3-831A-2ACC468E8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rganigramme : Document 72">
            <a:extLst>
              <a:ext uri="{FF2B5EF4-FFF2-40B4-BE49-F238E27FC236}">
                <a16:creationId xmlns:a16="http://schemas.microsoft.com/office/drawing/2014/main" id="{E1EB9ABD-BC16-4284-A12F-A42A9FF6CCAA}"/>
              </a:ext>
            </a:extLst>
          </p:cNvPr>
          <p:cNvSpPr/>
          <p:nvPr/>
        </p:nvSpPr>
        <p:spPr>
          <a:xfrm>
            <a:off x="4657069" y="2634331"/>
            <a:ext cx="1001993" cy="5490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BPE</a:t>
            </a:r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61A0493B-9206-4BF7-87C9-812CAABF8C0C}"/>
              </a:ext>
            </a:extLst>
          </p:cNvPr>
          <p:cNvCxnSpPr>
            <a:cxnSpLocks/>
          </p:cNvCxnSpPr>
          <p:nvPr/>
        </p:nvCxnSpPr>
        <p:spPr>
          <a:xfrm>
            <a:off x="9067835" y="625310"/>
            <a:ext cx="0" cy="202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Multidocument 20">
            <a:extLst>
              <a:ext uri="{FF2B5EF4-FFF2-40B4-BE49-F238E27FC236}">
                <a16:creationId xmlns:a16="http://schemas.microsoft.com/office/drawing/2014/main" id="{EE2A1E2A-EA2F-4D2C-A6FD-11C14BE65D20}"/>
              </a:ext>
            </a:extLst>
          </p:cNvPr>
          <p:cNvSpPr/>
          <p:nvPr/>
        </p:nvSpPr>
        <p:spPr>
          <a:xfrm>
            <a:off x="4657069" y="1681350"/>
            <a:ext cx="1076770" cy="82467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DPE par dept.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37488780-7B4E-41CE-B101-B3A31DA1343C}"/>
              </a:ext>
            </a:extLst>
          </p:cNvPr>
          <p:cNvSpPr/>
          <p:nvPr/>
        </p:nvSpPr>
        <p:spPr>
          <a:xfrm>
            <a:off x="4653270" y="3330249"/>
            <a:ext cx="1001993" cy="5490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Revenus</a:t>
            </a:r>
          </a:p>
        </p:txBody>
      </p:sp>
      <p:sp>
        <p:nvSpPr>
          <p:cNvPr id="9" name="Organigramme : Document 8">
            <a:extLst>
              <a:ext uri="{FF2B5EF4-FFF2-40B4-BE49-F238E27FC236}">
                <a16:creationId xmlns:a16="http://schemas.microsoft.com/office/drawing/2014/main" id="{C5CAF773-8DD9-44E2-AA7C-90D2C304EE2B}"/>
              </a:ext>
            </a:extLst>
          </p:cNvPr>
          <p:cNvSpPr/>
          <p:nvPr/>
        </p:nvSpPr>
        <p:spPr>
          <a:xfrm>
            <a:off x="4835937" y="3683486"/>
            <a:ext cx="1001993" cy="5490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Population</a:t>
            </a:r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E979090B-ADDD-4012-806C-562D8C46AA5E}"/>
              </a:ext>
            </a:extLst>
          </p:cNvPr>
          <p:cNvSpPr/>
          <p:nvPr/>
        </p:nvSpPr>
        <p:spPr>
          <a:xfrm>
            <a:off x="5046377" y="4036723"/>
            <a:ext cx="1001993" cy="5490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Loyers</a:t>
            </a:r>
          </a:p>
        </p:txBody>
      </p:sp>
      <p:sp>
        <p:nvSpPr>
          <p:cNvPr id="15" name="Organigramme : Multidocument 14">
            <a:extLst>
              <a:ext uri="{FF2B5EF4-FFF2-40B4-BE49-F238E27FC236}">
                <a16:creationId xmlns:a16="http://schemas.microsoft.com/office/drawing/2014/main" id="{A8E1F621-A030-47DB-9C47-00B824E99520}"/>
              </a:ext>
            </a:extLst>
          </p:cNvPr>
          <p:cNvSpPr/>
          <p:nvPr/>
        </p:nvSpPr>
        <p:spPr>
          <a:xfrm>
            <a:off x="324740" y="2717563"/>
            <a:ext cx="1076770" cy="828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DVF annuels</a:t>
            </a:r>
          </a:p>
        </p:txBody>
      </p:sp>
      <p:sp>
        <p:nvSpPr>
          <p:cNvPr id="16" name="Organigramme : Disque magnétique 15">
            <a:extLst>
              <a:ext uri="{FF2B5EF4-FFF2-40B4-BE49-F238E27FC236}">
                <a16:creationId xmlns:a16="http://schemas.microsoft.com/office/drawing/2014/main" id="{11B83359-6907-402B-980F-70A3A9A1486D}"/>
              </a:ext>
            </a:extLst>
          </p:cNvPr>
          <p:cNvSpPr/>
          <p:nvPr/>
        </p:nvSpPr>
        <p:spPr>
          <a:xfrm>
            <a:off x="2666337" y="2726157"/>
            <a:ext cx="1076770" cy="63666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DVF_clean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0EEDA77-2241-44F8-9332-2E6BEFCC25C0}"/>
              </a:ext>
            </a:extLst>
          </p:cNvPr>
          <p:cNvSpPr/>
          <p:nvPr/>
        </p:nvSpPr>
        <p:spPr>
          <a:xfrm>
            <a:off x="1038220" y="744517"/>
            <a:ext cx="1076770" cy="63666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 adresses</a:t>
            </a:r>
          </a:p>
        </p:txBody>
      </p:sp>
      <p:sp>
        <p:nvSpPr>
          <p:cNvPr id="19" name="Organigramme : Disque magnétique 18">
            <a:extLst>
              <a:ext uri="{FF2B5EF4-FFF2-40B4-BE49-F238E27FC236}">
                <a16:creationId xmlns:a16="http://schemas.microsoft.com/office/drawing/2014/main" id="{C52C387D-4CB6-4B58-A22B-C4479FB61848}"/>
              </a:ext>
            </a:extLst>
          </p:cNvPr>
          <p:cNvSpPr/>
          <p:nvPr/>
        </p:nvSpPr>
        <p:spPr>
          <a:xfrm>
            <a:off x="4807229" y="870471"/>
            <a:ext cx="1200338" cy="63666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Adresses avec coord. GPS / Iris</a:t>
            </a:r>
          </a:p>
        </p:txBody>
      </p:sp>
      <p:sp>
        <p:nvSpPr>
          <p:cNvPr id="20" name="Organigramme : Disque magnétique 19">
            <a:extLst>
              <a:ext uri="{FF2B5EF4-FFF2-40B4-BE49-F238E27FC236}">
                <a16:creationId xmlns:a16="http://schemas.microsoft.com/office/drawing/2014/main" id="{9A146074-673C-4B74-A7B6-EBCD1DCB5A8F}"/>
              </a:ext>
            </a:extLst>
          </p:cNvPr>
          <p:cNvSpPr/>
          <p:nvPr/>
        </p:nvSpPr>
        <p:spPr>
          <a:xfrm>
            <a:off x="5477088" y="1595883"/>
            <a:ext cx="786215" cy="440107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 DPE</a:t>
            </a:r>
          </a:p>
        </p:txBody>
      </p:sp>
      <p:sp>
        <p:nvSpPr>
          <p:cNvPr id="22" name="Organigramme : Disque magnétique 21">
            <a:extLst>
              <a:ext uri="{FF2B5EF4-FFF2-40B4-BE49-F238E27FC236}">
                <a16:creationId xmlns:a16="http://schemas.microsoft.com/office/drawing/2014/main" id="{670C53AE-3492-4374-B527-94EE8D453C71}"/>
              </a:ext>
            </a:extLst>
          </p:cNvPr>
          <p:cNvSpPr/>
          <p:nvPr/>
        </p:nvSpPr>
        <p:spPr>
          <a:xfrm>
            <a:off x="8543055" y="2731862"/>
            <a:ext cx="1076770" cy="63666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DVF_final</a:t>
            </a:r>
            <a:endParaRPr lang="en-US" sz="1600" dirty="0"/>
          </a:p>
        </p:txBody>
      </p:sp>
      <p:sp>
        <p:nvSpPr>
          <p:cNvPr id="23" name="Parchemin : vertical 22">
            <a:extLst>
              <a:ext uri="{FF2B5EF4-FFF2-40B4-BE49-F238E27FC236}">
                <a16:creationId xmlns:a16="http://schemas.microsoft.com/office/drawing/2014/main" id="{1E186022-76B0-49F4-AAFA-9C5FB02166C7}"/>
              </a:ext>
            </a:extLst>
          </p:cNvPr>
          <p:cNvSpPr/>
          <p:nvPr/>
        </p:nvSpPr>
        <p:spPr>
          <a:xfrm>
            <a:off x="8305908" y="831218"/>
            <a:ext cx="1551063" cy="397379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#5 - Tests Régression</a:t>
            </a:r>
          </a:p>
        </p:txBody>
      </p:sp>
      <p:sp>
        <p:nvSpPr>
          <p:cNvPr id="24" name="Parchemin : vertical 23">
            <a:extLst>
              <a:ext uri="{FF2B5EF4-FFF2-40B4-BE49-F238E27FC236}">
                <a16:creationId xmlns:a16="http://schemas.microsoft.com/office/drawing/2014/main" id="{42B7F82F-5CF4-4E09-8556-3996AC1C5CBB}"/>
              </a:ext>
            </a:extLst>
          </p:cNvPr>
          <p:cNvSpPr/>
          <p:nvPr/>
        </p:nvSpPr>
        <p:spPr>
          <a:xfrm>
            <a:off x="8305908" y="1404983"/>
            <a:ext cx="1551063" cy="397379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#4 - Tests Réduction Dimensions</a:t>
            </a:r>
          </a:p>
        </p:txBody>
      </p:sp>
      <p:sp>
        <p:nvSpPr>
          <p:cNvPr id="26" name="Parchemin : vertical 25">
            <a:extLst>
              <a:ext uri="{FF2B5EF4-FFF2-40B4-BE49-F238E27FC236}">
                <a16:creationId xmlns:a16="http://schemas.microsoft.com/office/drawing/2014/main" id="{1BFA4F0F-EEAB-4485-8896-EE77175F3A1C}"/>
              </a:ext>
            </a:extLst>
          </p:cNvPr>
          <p:cNvSpPr/>
          <p:nvPr/>
        </p:nvSpPr>
        <p:spPr>
          <a:xfrm>
            <a:off x="2653375" y="849510"/>
            <a:ext cx="1187154" cy="397379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#2 - Récup coord. GPS / Iris</a:t>
            </a:r>
          </a:p>
        </p:txBody>
      </p:sp>
      <p:sp>
        <p:nvSpPr>
          <p:cNvPr id="27" name="Parchemin : vertical 26">
            <a:extLst>
              <a:ext uri="{FF2B5EF4-FFF2-40B4-BE49-F238E27FC236}">
                <a16:creationId xmlns:a16="http://schemas.microsoft.com/office/drawing/2014/main" id="{0A30A978-BB90-4A1A-B05F-993C2615380A}"/>
              </a:ext>
            </a:extLst>
          </p:cNvPr>
          <p:cNvSpPr/>
          <p:nvPr/>
        </p:nvSpPr>
        <p:spPr>
          <a:xfrm>
            <a:off x="1447179" y="3532963"/>
            <a:ext cx="1187154" cy="397379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#1 - Analyse Explo + Cleaning</a:t>
            </a:r>
          </a:p>
        </p:txBody>
      </p:sp>
      <p:sp>
        <p:nvSpPr>
          <p:cNvPr id="28" name="Organigramme : Document 27">
            <a:extLst>
              <a:ext uri="{FF2B5EF4-FFF2-40B4-BE49-F238E27FC236}">
                <a16:creationId xmlns:a16="http://schemas.microsoft.com/office/drawing/2014/main" id="{EB1F1FBD-F981-44A7-A24C-3553E7CA5D1C}"/>
              </a:ext>
            </a:extLst>
          </p:cNvPr>
          <p:cNvSpPr/>
          <p:nvPr/>
        </p:nvSpPr>
        <p:spPr>
          <a:xfrm>
            <a:off x="5251475" y="4389960"/>
            <a:ext cx="1001993" cy="5490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Prox. Mer</a:t>
            </a:r>
          </a:p>
        </p:txBody>
      </p:sp>
      <p:sp>
        <p:nvSpPr>
          <p:cNvPr id="30" name="Parchemin : vertical 29">
            <a:extLst>
              <a:ext uri="{FF2B5EF4-FFF2-40B4-BE49-F238E27FC236}">
                <a16:creationId xmlns:a16="http://schemas.microsoft.com/office/drawing/2014/main" id="{1A1C1D8D-F708-4397-A9B3-52C2EBBA1864}"/>
              </a:ext>
            </a:extLst>
          </p:cNvPr>
          <p:cNvSpPr/>
          <p:nvPr/>
        </p:nvSpPr>
        <p:spPr>
          <a:xfrm>
            <a:off x="8305908" y="231010"/>
            <a:ext cx="1551063" cy="397379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#6 - </a:t>
            </a:r>
            <a:r>
              <a:rPr lang="en-US" sz="1200" dirty="0" err="1"/>
              <a:t>Séries</a:t>
            </a:r>
            <a:r>
              <a:rPr lang="en-US" sz="1200" dirty="0"/>
              <a:t> Temporelles (tendances des prix)</a:t>
            </a:r>
          </a:p>
        </p:txBody>
      </p:sp>
      <p:sp>
        <p:nvSpPr>
          <p:cNvPr id="31" name="Organigramme : Disque magnétique 30">
            <a:extLst>
              <a:ext uri="{FF2B5EF4-FFF2-40B4-BE49-F238E27FC236}">
                <a16:creationId xmlns:a16="http://schemas.microsoft.com/office/drawing/2014/main" id="{09AE9DFD-51E1-4CC7-9DBA-40EDA50D3083}"/>
              </a:ext>
            </a:extLst>
          </p:cNvPr>
          <p:cNvSpPr/>
          <p:nvPr/>
        </p:nvSpPr>
        <p:spPr>
          <a:xfrm>
            <a:off x="6058026" y="5471501"/>
            <a:ext cx="1076770" cy="63666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Annonces Immo</a:t>
            </a:r>
          </a:p>
        </p:txBody>
      </p:sp>
      <p:sp>
        <p:nvSpPr>
          <p:cNvPr id="32" name="Parchemin : vertical 31">
            <a:extLst>
              <a:ext uri="{FF2B5EF4-FFF2-40B4-BE49-F238E27FC236}">
                <a16:creationId xmlns:a16="http://schemas.microsoft.com/office/drawing/2014/main" id="{2786A8B4-BD93-4E68-A9EA-00BE5E4DBB0E}"/>
              </a:ext>
            </a:extLst>
          </p:cNvPr>
          <p:cNvSpPr/>
          <p:nvPr/>
        </p:nvSpPr>
        <p:spPr>
          <a:xfrm>
            <a:off x="3882858" y="5598324"/>
            <a:ext cx="1187154" cy="397379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#8 - Scraping Superimmo</a:t>
            </a:r>
          </a:p>
        </p:txBody>
      </p:sp>
      <p:sp>
        <p:nvSpPr>
          <p:cNvPr id="33" name="Organigramme : Document 32">
            <a:extLst>
              <a:ext uri="{FF2B5EF4-FFF2-40B4-BE49-F238E27FC236}">
                <a16:creationId xmlns:a16="http://schemas.microsoft.com/office/drawing/2014/main" id="{3F937295-F4D9-4528-BC4D-3BFD92F13924}"/>
              </a:ext>
            </a:extLst>
          </p:cNvPr>
          <p:cNvSpPr/>
          <p:nvPr/>
        </p:nvSpPr>
        <p:spPr>
          <a:xfrm>
            <a:off x="2074451" y="5543782"/>
            <a:ext cx="1001993" cy="5490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web Annonces</a:t>
            </a:r>
          </a:p>
        </p:txBody>
      </p:sp>
      <p:sp>
        <p:nvSpPr>
          <p:cNvPr id="34" name="Parchemin : vertical 33">
            <a:extLst>
              <a:ext uri="{FF2B5EF4-FFF2-40B4-BE49-F238E27FC236}">
                <a16:creationId xmlns:a16="http://schemas.microsoft.com/office/drawing/2014/main" id="{BD77AF48-4EE6-4196-8565-76D7FA65A1F0}"/>
              </a:ext>
            </a:extLst>
          </p:cNvPr>
          <p:cNvSpPr/>
          <p:nvPr/>
        </p:nvSpPr>
        <p:spPr>
          <a:xfrm>
            <a:off x="8487862" y="4975828"/>
            <a:ext cx="1187154" cy="397379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#10 - Extraction Features NLP</a:t>
            </a:r>
          </a:p>
        </p:txBody>
      </p:sp>
      <p:sp>
        <p:nvSpPr>
          <p:cNvPr id="35" name="Parchemin : vertical 34">
            <a:extLst>
              <a:ext uri="{FF2B5EF4-FFF2-40B4-BE49-F238E27FC236}">
                <a16:creationId xmlns:a16="http://schemas.microsoft.com/office/drawing/2014/main" id="{AE1EDA9F-C730-422F-A04F-E9176CAE4AD2}"/>
              </a:ext>
            </a:extLst>
          </p:cNvPr>
          <p:cNvSpPr/>
          <p:nvPr/>
        </p:nvSpPr>
        <p:spPr>
          <a:xfrm>
            <a:off x="8487862" y="4356853"/>
            <a:ext cx="1187154" cy="397379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#9 - Tests Deep Learning</a:t>
            </a:r>
          </a:p>
        </p:txBody>
      </p:sp>
      <p:sp>
        <p:nvSpPr>
          <p:cNvPr id="38" name="Nuage 37">
            <a:extLst>
              <a:ext uri="{FF2B5EF4-FFF2-40B4-BE49-F238E27FC236}">
                <a16:creationId xmlns:a16="http://schemas.microsoft.com/office/drawing/2014/main" id="{09B0F268-5C21-42B4-8201-5D27B777E8E1}"/>
              </a:ext>
            </a:extLst>
          </p:cNvPr>
          <p:cNvSpPr/>
          <p:nvPr/>
        </p:nvSpPr>
        <p:spPr>
          <a:xfrm>
            <a:off x="10285641" y="2674336"/>
            <a:ext cx="1477002" cy="717847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/>
            <a:r>
              <a:rPr lang="en-US" sz="1100" dirty="0"/>
              <a:t>#7 - </a:t>
            </a:r>
            <a:r>
              <a:rPr lang="en-US" sz="1100" dirty="0" err="1"/>
              <a:t>Modèle</a:t>
            </a:r>
            <a:r>
              <a:rPr lang="en-US" sz="1100" dirty="0"/>
              <a:t> prédiction du prix</a:t>
            </a:r>
          </a:p>
          <a:p>
            <a:pPr algn="ctr"/>
            <a:endParaRPr lang="en-US" sz="1100" dirty="0"/>
          </a:p>
        </p:txBody>
      </p:sp>
      <p:sp>
        <p:nvSpPr>
          <p:cNvPr id="39" name="Nuage 38">
            <a:extLst>
              <a:ext uri="{FF2B5EF4-FFF2-40B4-BE49-F238E27FC236}">
                <a16:creationId xmlns:a16="http://schemas.microsoft.com/office/drawing/2014/main" id="{D3A0305A-4C6F-4ECB-9D84-BCAFBED8A5E3}"/>
              </a:ext>
            </a:extLst>
          </p:cNvPr>
          <p:cNvSpPr/>
          <p:nvPr/>
        </p:nvSpPr>
        <p:spPr>
          <a:xfrm>
            <a:off x="10321182" y="4528955"/>
            <a:ext cx="1551062" cy="717847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/>
            <a:r>
              <a:rPr lang="en-US" sz="1100" dirty="0"/>
              <a:t>#10 - </a:t>
            </a:r>
            <a:r>
              <a:rPr lang="en-US" sz="1100" dirty="0" err="1"/>
              <a:t>Modèle</a:t>
            </a:r>
            <a:r>
              <a:rPr lang="en-US" sz="1100" dirty="0"/>
              <a:t> prédiction Bonus / Malus</a:t>
            </a:r>
          </a:p>
          <a:p>
            <a:pPr algn="ctr"/>
            <a:endParaRPr lang="en-US" sz="1100" dirty="0"/>
          </a:p>
        </p:txBody>
      </p:sp>
      <p:sp>
        <p:nvSpPr>
          <p:cNvPr id="40" name="Organigramme : Procédé 39">
            <a:extLst>
              <a:ext uri="{FF2B5EF4-FFF2-40B4-BE49-F238E27FC236}">
                <a16:creationId xmlns:a16="http://schemas.microsoft.com/office/drawing/2014/main" id="{6D9F8B27-ACD0-410A-B2A7-D87D35603D10}"/>
              </a:ext>
            </a:extLst>
          </p:cNvPr>
          <p:cNvSpPr/>
          <p:nvPr/>
        </p:nvSpPr>
        <p:spPr>
          <a:xfrm>
            <a:off x="1632046" y="3992919"/>
            <a:ext cx="1076770" cy="353237"/>
          </a:xfrm>
          <a:prstGeom prst="flowChart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Démo Streamlit</a:t>
            </a:r>
          </a:p>
        </p:txBody>
      </p:sp>
      <p:sp>
        <p:nvSpPr>
          <p:cNvPr id="42" name="Organigramme : Procédé 41">
            <a:extLst>
              <a:ext uri="{FF2B5EF4-FFF2-40B4-BE49-F238E27FC236}">
                <a16:creationId xmlns:a16="http://schemas.microsoft.com/office/drawing/2014/main" id="{2A3B8F7F-FEF1-4E7F-B034-6BA90D0CD84E}"/>
              </a:ext>
            </a:extLst>
          </p:cNvPr>
          <p:cNvSpPr/>
          <p:nvPr/>
        </p:nvSpPr>
        <p:spPr>
          <a:xfrm>
            <a:off x="10521298" y="494535"/>
            <a:ext cx="1076770" cy="353237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Annonce Immo</a:t>
            </a:r>
          </a:p>
        </p:txBody>
      </p:sp>
      <p:sp>
        <p:nvSpPr>
          <p:cNvPr id="43" name="Organigramme : Procédé 42">
            <a:extLst>
              <a:ext uri="{FF2B5EF4-FFF2-40B4-BE49-F238E27FC236}">
                <a16:creationId xmlns:a16="http://schemas.microsoft.com/office/drawing/2014/main" id="{AE0FDECC-D745-419B-B350-A5383130961A}"/>
              </a:ext>
            </a:extLst>
          </p:cNvPr>
          <p:cNvSpPr/>
          <p:nvPr/>
        </p:nvSpPr>
        <p:spPr>
          <a:xfrm>
            <a:off x="10321182" y="5565504"/>
            <a:ext cx="1546077" cy="753059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Le prix du bien est-il surévalué ou sous évalué ?</a:t>
            </a:r>
          </a:p>
        </p:txBody>
      </p:sp>
      <p:sp>
        <p:nvSpPr>
          <p:cNvPr id="44" name="Organigramme : Procédé 43">
            <a:extLst>
              <a:ext uri="{FF2B5EF4-FFF2-40B4-BE49-F238E27FC236}">
                <a16:creationId xmlns:a16="http://schemas.microsoft.com/office/drawing/2014/main" id="{496EB250-9874-4502-AFC4-6140ECD10AC0}"/>
              </a:ext>
            </a:extLst>
          </p:cNvPr>
          <p:cNvSpPr/>
          <p:nvPr/>
        </p:nvSpPr>
        <p:spPr>
          <a:xfrm>
            <a:off x="11059683" y="6246654"/>
            <a:ext cx="1076770" cy="353237"/>
          </a:xfrm>
          <a:prstGeom prst="flowChart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#12 - </a:t>
            </a:r>
            <a:r>
              <a:rPr lang="en-US" sz="1100" dirty="0" err="1"/>
              <a:t>Démo</a:t>
            </a:r>
            <a:r>
              <a:rPr lang="en-US" sz="1100" dirty="0"/>
              <a:t> Streamlit</a:t>
            </a:r>
          </a:p>
        </p:txBody>
      </p:sp>
      <p:sp>
        <p:nvSpPr>
          <p:cNvPr id="46" name="Organigramme : Procédé 45">
            <a:extLst>
              <a:ext uri="{FF2B5EF4-FFF2-40B4-BE49-F238E27FC236}">
                <a16:creationId xmlns:a16="http://schemas.microsoft.com/office/drawing/2014/main" id="{9B871B11-536D-4786-9874-6A29C84D4EE9}"/>
              </a:ext>
            </a:extLst>
          </p:cNvPr>
          <p:cNvSpPr/>
          <p:nvPr/>
        </p:nvSpPr>
        <p:spPr>
          <a:xfrm>
            <a:off x="4408607" y="639674"/>
            <a:ext cx="1997582" cy="449812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archemin : vertical 44">
            <a:extLst>
              <a:ext uri="{FF2B5EF4-FFF2-40B4-BE49-F238E27FC236}">
                <a16:creationId xmlns:a16="http://schemas.microsoft.com/office/drawing/2014/main" id="{6E1BAF36-4B20-4A42-B9A4-3A7141EAE85F}"/>
              </a:ext>
            </a:extLst>
          </p:cNvPr>
          <p:cNvSpPr/>
          <p:nvPr/>
        </p:nvSpPr>
        <p:spPr>
          <a:xfrm>
            <a:off x="6808785" y="2877092"/>
            <a:ext cx="1187154" cy="397379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#3 - Merge des bases</a:t>
            </a:r>
          </a:p>
        </p:txBody>
      </p: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B7EB7D04-EC6F-427E-8CA5-D2B45D276108}"/>
              </a:ext>
            </a:extLst>
          </p:cNvPr>
          <p:cNvCxnSpPr>
            <a:cxnSpLocks/>
            <a:stCxn id="3" idx="0"/>
            <a:endCxn id="17" idx="3"/>
          </p:cNvCxnSpPr>
          <p:nvPr/>
        </p:nvCxnSpPr>
        <p:spPr>
          <a:xfrm rot="16200000" flipV="1">
            <a:off x="899102" y="2058681"/>
            <a:ext cx="1819158" cy="464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4393A2C-2FFD-4B93-A8AE-2A2FF0E002D8}"/>
              </a:ext>
            </a:extLst>
          </p:cNvPr>
          <p:cNvCxnSpPr/>
          <p:nvPr/>
        </p:nvCxnSpPr>
        <p:spPr>
          <a:xfrm>
            <a:off x="1012676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999548EB-0C21-4B9A-938D-7E29F4E505B3}"/>
              </a:ext>
            </a:extLst>
          </p:cNvPr>
          <p:cNvCxnSpPr>
            <a:cxnSpLocks/>
            <a:stCxn id="17" idx="4"/>
            <a:endCxn id="26" idx="1"/>
          </p:cNvCxnSpPr>
          <p:nvPr/>
        </p:nvCxnSpPr>
        <p:spPr>
          <a:xfrm flipV="1">
            <a:off x="2114990" y="1048200"/>
            <a:ext cx="588057" cy="1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D4ACF09-7095-474A-BA53-4F75C50BF9A4}"/>
              </a:ext>
            </a:extLst>
          </p:cNvPr>
          <p:cNvCxnSpPr>
            <a:cxnSpLocks/>
          </p:cNvCxnSpPr>
          <p:nvPr/>
        </p:nvCxnSpPr>
        <p:spPr>
          <a:xfrm flipV="1">
            <a:off x="3835990" y="1039204"/>
            <a:ext cx="475195" cy="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2D8DD5EF-231A-4998-A57F-3ABF4142C074}"/>
              </a:ext>
            </a:extLst>
          </p:cNvPr>
          <p:cNvCxnSpPr>
            <a:stCxn id="33" idx="3"/>
            <a:endCxn id="32" idx="1"/>
          </p:cNvCxnSpPr>
          <p:nvPr/>
        </p:nvCxnSpPr>
        <p:spPr>
          <a:xfrm flipV="1">
            <a:off x="3076444" y="5797014"/>
            <a:ext cx="856086" cy="2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B533E95-E7BE-48D6-A5DB-D21B00CC1A2C}"/>
              </a:ext>
            </a:extLst>
          </p:cNvPr>
          <p:cNvCxnSpPr>
            <a:cxnSpLocks/>
            <a:stCxn id="32" idx="3"/>
            <a:endCxn id="31" idx="2"/>
          </p:cNvCxnSpPr>
          <p:nvPr/>
        </p:nvCxnSpPr>
        <p:spPr>
          <a:xfrm flipV="1">
            <a:off x="5020340" y="5789832"/>
            <a:ext cx="1037686" cy="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B154B95-39CB-41EA-A2CF-3F02698E5C9A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7134796" y="4555542"/>
            <a:ext cx="1291357" cy="12342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rc 75">
            <a:extLst>
              <a:ext uri="{FF2B5EF4-FFF2-40B4-BE49-F238E27FC236}">
                <a16:creationId xmlns:a16="http://schemas.microsoft.com/office/drawing/2014/main" id="{2E96F8E7-1B93-4894-B2DB-5D854E7DAE13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7134796" y="5172687"/>
            <a:ext cx="1291357" cy="617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rc 78">
            <a:extLst>
              <a:ext uri="{FF2B5EF4-FFF2-40B4-BE49-F238E27FC236}">
                <a16:creationId xmlns:a16="http://schemas.microsoft.com/office/drawing/2014/main" id="{21C1A1DD-92F9-4678-8EE6-136153A74025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959237" y="3344126"/>
            <a:ext cx="271289" cy="6132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rc 81">
            <a:extLst>
              <a:ext uri="{FF2B5EF4-FFF2-40B4-BE49-F238E27FC236}">
                <a16:creationId xmlns:a16="http://schemas.microsoft.com/office/drawing/2014/main" id="{5753D286-DE00-4948-8EBD-F84B81497159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66337" y="3362818"/>
            <a:ext cx="538385" cy="3688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7E48B614-B8A1-44C6-9984-90E98B7DA03F}"/>
              </a:ext>
            </a:extLst>
          </p:cNvPr>
          <p:cNvCxnSpPr>
            <a:cxnSpLocks/>
          </p:cNvCxnSpPr>
          <p:nvPr/>
        </p:nvCxnSpPr>
        <p:spPr>
          <a:xfrm>
            <a:off x="3837632" y="3075782"/>
            <a:ext cx="473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FB2C5CE5-5D06-46B3-B09C-E11DCFE6F17D}"/>
              </a:ext>
            </a:extLst>
          </p:cNvPr>
          <p:cNvCxnSpPr>
            <a:cxnSpLocks/>
          </p:cNvCxnSpPr>
          <p:nvPr/>
        </p:nvCxnSpPr>
        <p:spPr>
          <a:xfrm>
            <a:off x="9703321" y="3061080"/>
            <a:ext cx="311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9BB8206D-D65D-4BBE-AFCC-2AAEBFF33C65}"/>
              </a:ext>
            </a:extLst>
          </p:cNvPr>
          <p:cNvCxnSpPr>
            <a:cxnSpLocks/>
          </p:cNvCxnSpPr>
          <p:nvPr/>
        </p:nvCxnSpPr>
        <p:spPr>
          <a:xfrm flipV="1">
            <a:off x="6549348" y="3170108"/>
            <a:ext cx="2511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ABBDC69A-C81C-4F39-94BC-2DAB0417A768}"/>
              </a:ext>
            </a:extLst>
          </p:cNvPr>
          <p:cNvCxnSpPr>
            <a:cxnSpLocks/>
          </p:cNvCxnSpPr>
          <p:nvPr/>
        </p:nvCxnSpPr>
        <p:spPr>
          <a:xfrm flipV="1">
            <a:off x="8112952" y="3061079"/>
            <a:ext cx="2511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6CD8CE7E-5B26-496A-BA4B-879038C3455A}"/>
              </a:ext>
            </a:extLst>
          </p:cNvPr>
          <p:cNvCxnSpPr>
            <a:cxnSpLocks/>
          </p:cNvCxnSpPr>
          <p:nvPr/>
        </p:nvCxnSpPr>
        <p:spPr>
          <a:xfrm>
            <a:off x="11059683" y="914718"/>
            <a:ext cx="0" cy="165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10818EC5-78B4-49CB-9272-8FC577D69DEB}"/>
              </a:ext>
            </a:extLst>
          </p:cNvPr>
          <p:cNvCxnSpPr>
            <a:cxnSpLocks/>
          </p:cNvCxnSpPr>
          <p:nvPr/>
        </p:nvCxnSpPr>
        <p:spPr>
          <a:xfrm>
            <a:off x="11059683" y="3515112"/>
            <a:ext cx="0" cy="92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3209DB33-C51E-4DFE-89A7-BE8707B86501}"/>
              </a:ext>
            </a:extLst>
          </p:cNvPr>
          <p:cNvCxnSpPr>
            <a:cxnSpLocks/>
          </p:cNvCxnSpPr>
          <p:nvPr/>
        </p:nvCxnSpPr>
        <p:spPr>
          <a:xfrm>
            <a:off x="11059683" y="5280275"/>
            <a:ext cx="0" cy="2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32DFB68E-1CF8-46ED-8B27-D5D4CC05022D}"/>
              </a:ext>
            </a:extLst>
          </p:cNvPr>
          <p:cNvCxnSpPr>
            <a:cxnSpLocks/>
          </p:cNvCxnSpPr>
          <p:nvPr/>
        </p:nvCxnSpPr>
        <p:spPr>
          <a:xfrm>
            <a:off x="9732235" y="4555542"/>
            <a:ext cx="311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A42F7A7-EF6F-44E3-9D2A-3C458A789DA3}"/>
              </a:ext>
            </a:extLst>
          </p:cNvPr>
          <p:cNvCxnSpPr>
            <a:cxnSpLocks/>
          </p:cNvCxnSpPr>
          <p:nvPr/>
        </p:nvCxnSpPr>
        <p:spPr>
          <a:xfrm>
            <a:off x="9716491" y="5172686"/>
            <a:ext cx="311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7274EDB-3361-4A0A-BD53-8C4DAEB0A8A6}"/>
              </a:ext>
            </a:extLst>
          </p:cNvPr>
          <p:cNvSpPr txBox="1"/>
          <p:nvPr/>
        </p:nvSpPr>
        <p:spPr>
          <a:xfrm>
            <a:off x="1447179" y="3200336"/>
            <a:ext cx="118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Itération 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6DF1234-0F88-4E53-98BD-45A51985EDAD}"/>
              </a:ext>
            </a:extLst>
          </p:cNvPr>
          <p:cNvSpPr txBox="1"/>
          <p:nvPr/>
        </p:nvSpPr>
        <p:spPr>
          <a:xfrm>
            <a:off x="7168116" y="870471"/>
            <a:ext cx="118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Itération 2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CC48F1A-39FE-45AA-8E39-6A92E91FC40D}"/>
              </a:ext>
            </a:extLst>
          </p:cNvPr>
          <p:cNvSpPr txBox="1"/>
          <p:nvPr/>
        </p:nvSpPr>
        <p:spPr>
          <a:xfrm>
            <a:off x="7158722" y="1449783"/>
            <a:ext cx="118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Itération 3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02B2206-9637-41E2-B440-87BB2DFA1E99}"/>
              </a:ext>
            </a:extLst>
          </p:cNvPr>
          <p:cNvSpPr txBox="1"/>
          <p:nvPr/>
        </p:nvSpPr>
        <p:spPr>
          <a:xfrm>
            <a:off x="3882857" y="6065773"/>
            <a:ext cx="118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Itération 3 ?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8105E75-B48F-444E-BE83-8B7A539F1B6B}"/>
              </a:ext>
            </a:extLst>
          </p:cNvPr>
          <p:cNvSpPr txBox="1"/>
          <p:nvPr/>
        </p:nvSpPr>
        <p:spPr>
          <a:xfrm>
            <a:off x="8524848" y="5401174"/>
            <a:ext cx="118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Itération 4 ?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69D029D-EF57-4F24-9B25-812BFBB7BFFE}"/>
              </a:ext>
            </a:extLst>
          </p:cNvPr>
          <p:cNvSpPr txBox="1"/>
          <p:nvPr/>
        </p:nvSpPr>
        <p:spPr>
          <a:xfrm>
            <a:off x="7186896" y="273993"/>
            <a:ext cx="118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Itération 4 ?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9E8AE8D-8645-41C4-89AF-5725FFA81EC3}"/>
              </a:ext>
            </a:extLst>
          </p:cNvPr>
          <p:cNvSpPr txBox="1"/>
          <p:nvPr/>
        </p:nvSpPr>
        <p:spPr>
          <a:xfrm>
            <a:off x="2653374" y="516481"/>
            <a:ext cx="1187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Charles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FA1BDB0-748D-4174-9732-EB8B67DEBC0F}"/>
              </a:ext>
            </a:extLst>
          </p:cNvPr>
          <p:cNvSpPr txBox="1"/>
          <p:nvPr/>
        </p:nvSpPr>
        <p:spPr>
          <a:xfrm>
            <a:off x="9776351" y="1457384"/>
            <a:ext cx="818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Charles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D47D3DFB-6A90-4342-8BAD-C3678828367A}"/>
              </a:ext>
            </a:extLst>
          </p:cNvPr>
          <p:cNvSpPr txBox="1"/>
          <p:nvPr/>
        </p:nvSpPr>
        <p:spPr>
          <a:xfrm>
            <a:off x="6995202" y="327575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Charles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8CB0B65-5337-435E-8E43-BDF7E163AE21}"/>
              </a:ext>
            </a:extLst>
          </p:cNvPr>
          <p:cNvSpPr txBox="1"/>
          <p:nvPr/>
        </p:nvSpPr>
        <p:spPr>
          <a:xfrm>
            <a:off x="9774476" y="874732"/>
            <a:ext cx="90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Benjamin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E045E600-8AF4-4422-9839-9E347162F765}"/>
              </a:ext>
            </a:extLst>
          </p:cNvPr>
          <p:cNvSpPr txBox="1"/>
          <p:nvPr/>
        </p:nvSpPr>
        <p:spPr>
          <a:xfrm>
            <a:off x="4022551" y="5233154"/>
            <a:ext cx="90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Lionel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F5FBCD2-F53C-436D-B654-26759FB0F0AA}"/>
              </a:ext>
            </a:extLst>
          </p:cNvPr>
          <p:cNvSpPr txBox="1"/>
          <p:nvPr/>
        </p:nvSpPr>
        <p:spPr>
          <a:xfrm>
            <a:off x="8669493" y="5669165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Charles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28F13FFC-BD20-4DC1-A9D8-2A265792E31B}"/>
              </a:ext>
            </a:extLst>
          </p:cNvPr>
          <p:cNvSpPr txBox="1"/>
          <p:nvPr/>
        </p:nvSpPr>
        <p:spPr>
          <a:xfrm>
            <a:off x="2659843" y="3707687"/>
            <a:ext cx="118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Benjamin + Lionel + Yvan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771B0CD-BB6E-4CC4-A019-C564276AEE1D}"/>
              </a:ext>
            </a:extLst>
          </p:cNvPr>
          <p:cNvSpPr txBox="1"/>
          <p:nvPr/>
        </p:nvSpPr>
        <p:spPr>
          <a:xfrm>
            <a:off x="9774475" y="299883"/>
            <a:ext cx="90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Benjamin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CBEB897-50A1-41FB-AD9B-96068427355C}"/>
              </a:ext>
            </a:extLst>
          </p:cNvPr>
          <p:cNvSpPr txBox="1"/>
          <p:nvPr/>
        </p:nvSpPr>
        <p:spPr>
          <a:xfrm>
            <a:off x="8650428" y="404126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Ameth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5" name="Organigramme : Disque magnétique 74">
            <a:extLst>
              <a:ext uri="{FF2B5EF4-FFF2-40B4-BE49-F238E27FC236}">
                <a16:creationId xmlns:a16="http://schemas.microsoft.com/office/drawing/2014/main" id="{E7AE4944-5342-4139-AF13-98EC9FFA1986}"/>
              </a:ext>
            </a:extLst>
          </p:cNvPr>
          <p:cNvSpPr/>
          <p:nvPr/>
        </p:nvSpPr>
        <p:spPr>
          <a:xfrm>
            <a:off x="5519425" y="2504556"/>
            <a:ext cx="786215" cy="440107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Equipements</a:t>
            </a:r>
          </a:p>
        </p:txBody>
      </p:sp>
    </p:spTree>
    <p:extLst>
      <p:ext uri="{BB962C8B-B14F-4D97-AF65-F5344CB8AC3E}">
        <p14:creationId xmlns:p14="http://schemas.microsoft.com/office/powerpoint/2010/main" val="21360884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159</Words>
  <Application>Microsoft Office PowerPoint</Application>
  <PresentationFormat>Grand écran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chdevalois</dc:creator>
  <cp:lastModifiedBy>chdevalois</cp:lastModifiedBy>
  <cp:revision>16</cp:revision>
  <dcterms:created xsi:type="dcterms:W3CDTF">2021-07-05T12:41:44Z</dcterms:created>
  <dcterms:modified xsi:type="dcterms:W3CDTF">2021-12-02T18:40:59Z</dcterms:modified>
</cp:coreProperties>
</file>