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1" r:id="rId3"/>
    <p:sldId id="269" r:id="rId4"/>
    <p:sldId id="270" r:id="rId5"/>
    <p:sldId id="280" r:id="rId6"/>
    <p:sldId id="257" r:id="rId7"/>
    <p:sldId id="271" r:id="rId8"/>
    <p:sldId id="275" r:id="rId9"/>
    <p:sldId id="273" r:id="rId10"/>
    <p:sldId id="272" r:id="rId11"/>
    <p:sldId id="281" r:id="rId12"/>
    <p:sldId id="259" r:id="rId13"/>
    <p:sldId id="258" r:id="rId14"/>
    <p:sldId id="264" r:id="rId15"/>
    <p:sldId id="265" r:id="rId16"/>
    <p:sldId id="268" r:id="rId17"/>
    <p:sldId id="266" r:id="rId18"/>
    <p:sldId id="279" r:id="rId19"/>
    <p:sldId id="277" r:id="rId20"/>
    <p:sldId id="276" r:id="rId21"/>
    <p:sldId id="267" r:id="rId22"/>
    <p:sldId id="26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798" autoAdjust="0"/>
    <p:restoredTop sz="94665" autoAdjust="0"/>
  </p:normalViewPr>
  <p:slideViewPr>
    <p:cSldViewPr>
      <p:cViewPr>
        <p:scale>
          <a:sx n="70" d="100"/>
          <a:sy n="70" d="100"/>
        </p:scale>
        <p:origin x="-1272" y="-828"/>
      </p:cViewPr>
      <p:guideLst>
        <p:guide orient="horz" pos="2160"/>
        <p:guide pos="2880"/>
      </p:guideLst>
    </p:cSldViewPr>
  </p:slideViewPr>
  <p:outlineViewPr>
    <p:cViewPr>
      <p:scale>
        <a:sx n="33" d="100"/>
        <a:sy n="33" d="100"/>
      </p:scale>
      <p:origin x="0" y="1152"/>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7C0612ED-BC8A-4E0D-92B1-31851677434D}" type="datetimeFigureOut">
              <a:rPr lang="en-US" smtClean="0"/>
              <a:pPr/>
              <a:t>6/6/2013</a:t>
            </a:fld>
            <a:endParaRPr lang="en-US" dirty="0"/>
          </a:p>
        </p:txBody>
      </p:sp>
      <p:sp>
        <p:nvSpPr>
          <p:cNvPr id="8" name="Slide Number Placeholder 7"/>
          <p:cNvSpPr>
            <a:spLocks noGrp="1"/>
          </p:cNvSpPr>
          <p:nvPr>
            <p:ph type="sldNum" sz="quarter" idx="11"/>
          </p:nvPr>
        </p:nvSpPr>
        <p:spPr/>
        <p:txBody>
          <a:bodyPr/>
          <a:lstStyle/>
          <a:p>
            <a:fld id="{28510D8B-948E-4C8B-A250-B3111A9538BC}"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0612ED-BC8A-4E0D-92B1-31851677434D}" type="datetimeFigureOut">
              <a:rPr lang="en-US" smtClean="0"/>
              <a:pPr/>
              <a:t>6/6/2013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510D8B-948E-4C8B-A250-B3111A9538B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0612ED-BC8A-4E0D-92B1-31851677434D}" type="datetimeFigureOut">
              <a:rPr lang="en-US" smtClean="0"/>
              <a:pPr/>
              <a:t>6/6/2013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510D8B-948E-4C8B-A250-B3111A9538B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0612ED-BC8A-4E0D-92B1-31851677434D}" type="datetimeFigureOut">
              <a:rPr lang="en-US" smtClean="0"/>
              <a:pPr/>
              <a:t>6/6/2013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510D8B-948E-4C8B-A250-B3111A9538B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0612ED-BC8A-4E0D-92B1-31851677434D}" type="datetimeFigureOut">
              <a:rPr lang="en-US" smtClean="0"/>
              <a:pPr/>
              <a:t>6/6/2013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510D8B-948E-4C8B-A250-B3111A9538B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C0612ED-BC8A-4E0D-92B1-31851677434D}" type="datetimeFigureOut">
              <a:rPr lang="en-US" smtClean="0"/>
              <a:pPr/>
              <a:t>6/6/2013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510D8B-948E-4C8B-A250-B3111A9538BC}" type="slidenum">
              <a:rPr lang="en-US" smtClean="0"/>
              <a:pPr/>
              <a:t>‹#›</a:t>
            </a:fld>
            <a:endParaRPr lang="en-US" dirty="0"/>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C0612ED-BC8A-4E0D-92B1-31851677434D}" type="datetimeFigureOut">
              <a:rPr lang="en-US" smtClean="0"/>
              <a:pPr/>
              <a:t>6/6/2013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8510D8B-948E-4C8B-A250-B3111A9538BC}" type="slidenum">
              <a:rPr lang="en-US" smtClean="0"/>
              <a:pPr/>
              <a:t>‹#›</a:t>
            </a:fld>
            <a:endParaRPr lang="en-US" dirty="0"/>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0612ED-BC8A-4E0D-92B1-31851677434D}" type="datetimeFigureOut">
              <a:rPr lang="en-US" smtClean="0"/>
              <a:pPr/>
              <a:t>6/6/2013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8510D8B-948E-4C8B-A250-B3111A9538B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612ED-BC8A-4E0D-92B1-31851677434D}" type="datetimeFigureOut">
              <a:rPr lang="en-US" smtClean="0"/>
              <a:pPr/>
              <a:t>6/6/2013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8510D8B-948E-4C8B-A250-B3111A9538B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0612ED-BC8A-4E0D-92B1-31851677434D}" type="datetimeFigureOut">
              <a:rPr lang="en-US" smtClean="0"/>
              <a:pPr/>
              <a:t>6/6/2013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510D8B-948E-4C8B-A250-B3111A9538B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0612ED-BC8A-4E0D-92B1-31851677434D}" type="datetimeFigureOut">
              <a:rPr lang="en-US" smtClean="0"/>
              <a:pPr/>
              <a:t>6/6/2013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510D8B-948E-4C8B-A250-B3111A9538B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7C0612ED-BC8A-4E0D-92B1-31851677434D}" type="datetimeFigureOut">
              <a:rPr lang="en-US" smtClean="0"/>
              <a:pPr/>
              <a:t>6/6/2013</a:t>
            </a:fld>
            <a:endParaRPr lang="en-US" dirty="0"/>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28510D8B-948E-4C8B-A250-B3111A9538BC}" type="slidenum">
              <a:rPr lang="en-US" smtClean="0"/>
              <a:pPr/>
              <a:t>‹#›</a:t>
            </a:fld>
            <a:endParaRPr lang="en-US" dirty="0"/>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dirty="0"/>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8153400" cy="2595025"/>
          </a:xfrm>
        </p:spPr>
        <p:txBody>
          <a:bodyPr/>
          <a:lstStyle/>
          <a:p>
            <a:r>
              <a:rPr lang="en-US" dirty="0" smtClean="0"/>
              <a:t>G2 Bank and ATM System</a:t>
            </a:r>
            <a:endParaRPr lang="en-US" dirty="0"/>
          </a:p>
        </p:txBody>
      </p:sp>
      <p:sp>
        <p:nvSpPr>
          <p:cNvPr id="3" name="Subtitle 2"/>
          <p:cNvSpPr>
            <a:spLocks noGrp="1"/>
          </p:cNvSpPr>
          <p:nvPr>
            <p:ph type="subTitle" idx="1"/>
          </p:nvPr>
        </p:nvSpPr>
        <p:spPr/>
        <p:txBody>
          <a:bodyPr>
            <a:normAutofit fontScale="47500" lnSpcReduction="20000"/>
          </a:bodyPr>
          <a:lstStyle/>
          <a:p>
            <a:pPr algn="r"/>
            <a:r>
              <a:rPr lang="en-US" dirty="0" smtClean="0"/>
              <a:t>Group 2:</a:t>
            </a:r>
          </a:p>
          <a:p>
            <a:pPr algn="r"/>
            <a:r>
              <a:rPr lang="en-US" dirty="0" smtClean="0"/>
              <a:t>Kyle Lehman</a:t>
            </a:r>
          </a:p>
          <a:p>
            <a:pPr algn="r"/>
            <a:r>
              <a:rPr lang="en-US" dirty="0" smtClean="0"/>
              <a:t>Mike Norris</a:t>
            </a:r>
          </a:p>
          <a:p>
            <a:pPr algn="r"/>
            <a:r>
              <a:rPr lang="en-US" dirty="0" smtClean="0"/>
              <a:t>Tony Ricco</a:t>
            </a:r>
          </a:p>
          <a:p>
            <a:pPr algn="r"/>
            <a:r>
              <a:rPr lang="en-US" dirty="0" smtClean="0"/>
              <a:t>Steve Zogheb</a:t>
            </a:r>
          </a:p>
          <a:p>
            <a:endParaRPr lang="en-US" dirty="0"/>
          </a:p>
          <a:p>
            <a:r>
              <a:rPr lang="en-US" dirty="0" smtClean="0"/>
              <a:t>June 6, 2013</a:t>
            </a:r>
            <a:endParaRPr lang="en-US" dirty="0"/>
          </a:p>
        </p:txBody>
      </p:sp>
    </p:spTree>
    <p:extLst>
      <p:ext uri="{BB962C8B-B14F-4D97-AF65-F5344CB8AC3E}">
        <p14:creationId xmlns:p14="http://schemas.microsoft.com/office/powerpoint/2010/main" xmlns="" val="2200677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38200" y="228600"/>
            <a:ext cx="7315200" cy="1154097"/>
          </a:xfrm>
        </p:spPr>
        <p:txBody>
          <a:bodyPr/>
          <a:lstStyle/>
          <a:p>
            <a:r>
              <a:rPr lang="en-US" dirty="0" smtClean="0"/>
              <a:t>CBC Encryption/Decryption</a:t>
            </a:r>
            <a:endParaRPr lang="en-US" dirty="0"/>
          </a:p>
        </p:txBody>
      </p:sp>
      <p:sp>
        <p:nvSpPr>
          <p:cNvPr id="10" name="Content Placeholder 9"/>
          <p:cNvSpPr>
            <a:spLocks noGrp="1"/>
          </p:cNvSpPr>
          <p:nvPr>
            <p:ph idx="1"/>
          </p:nvPr>
        </p:nvSpPr>
        <p:spPr/>
        <p:txBody>
          <a:bodyPr/>
          <a:lstStyle/>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29213" y="4297326"/>
            <a:ext cx="5867400" cy="2361629"/>
          </a:xfrm>
          <a:prstGeom prst="rect">
            <a:avLst/>
          </a:prstGeom>
          <a:solidFill>
            <a:schemeClr val="tx1"/>
          </a:solidFill>
        </p:spPr>
      </p:pic>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743389" y="1524000"/>
            <a:ext cx="5853224" cy="2355923"/>
          </a:xfrm>
          <a:prstGeom prst="rect">
            <a:avLst/>
          </a:prstGeom>
          <a:solidFill>
            <a:schemeClr val="tx1"/>
          </a:solidFill>
        </p:spPr>
      </p:pic>
    </p:spTree>
    <p:extLst>
      <p:ext uri="{BB962C8B-B14F-4D97-AF65-F5344CB8AC3E}">
        <p14:creationId xmlns:p14="http://schemas.microsoft.com/office/powerpoint/2010/main" xmlns="" val="2681905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b="1" dirty="0"/>
              <a:t>Security Protocol </a:t>
            </a:r>
            <a:r>
              <a:rPr lang="en-US" b="1" dirty="0" smtClean="0"/>
              <a:t>Implementation</a:t>
            </a:r>
            <a:endParaRPr lang="en-US" dirty="0"/>
          </a:p>
        </p:txBody>
      </p:sp>
      <p:sp>
        <p:nvSpPr>
          <p:cNvPr id="5" name="Text Placeholder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1858665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Possible Threats</a:t>
            </a:r>
            <a:endParaRPr lang="en-US" dirty="0"/>
          </a:p>
        </p:txBody>
      </p:sp>
      <p:sp>
        <p:nvSpPr>
          <p:cNvPr id="3" name="Content Placeholder 2"/>
          <p:cNvSpPr>
            <a:spLocks noGrp="1"/>
          </p:cNvSpPr>
          <p:nvPr>
            <p:ph idx="1"/>
          </p:nvPr>
        </p:nvSpPr>
        <p:spPr/>
        <p:txBody>
          <a:bodyPr/>
          <a:lstStyle/>
          <a:p>
            <a:r>
              <a:rPr lang="en-US" dirty="0" smtClean="0"/>
              <a:t>Brute force</a:t>
            </a:r>
          </a:p>
          <a:p>
            <a:r>
              <a:rPr lang="en-US" dirty="0" smtClean="0"/>
              <a:t>Man-in-the-middle</a:t>
            </a:r>
          </a:p>
          <a:p>
            <a:endParaRPr lang="en-US" dirty="0" smtClean="0"/>
          </a:p>
        </p:txBody>
      </p:sp>
    </p:spTree>
    <p:extLst>
      <p:ext uri="{BB962C8B-B14F-4D97-AF65-F5344CB8AC3E}">
        <p14:creationId xmlns:p14="http://schemas.microsoft.com/office/powerpoint/2010/main" xmlns="" val="2141663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Features</a:t>
            </a:r>
            <a:endParaRPr lang="en-US" dirty="0"/>
          </a:p>
        </p:txBody>
      </p:sp>
      <p:sp>
        <p:nvSpPr>
          <p:cNvPr id="3" name="Content Placeholder 2"/>
          <p:cNvSpPr>
            <a:spLocks noGrp="1"/>
          </p:cNvSpPr>
          <p:nvPr>
            <p:ph idx="1"/>
          </p:nvPr>
        </p:nvSpPr>
        <p:spPr/>
        <p:txBody>
          <a:bodyPr/>
          <a:lstStyle/>
          <a:p>
            <a:r>
              <a:rPr lang="en-US" dirty="0" smtClean="0"/>
              <a:t>Session IDs</a:t>
            </a:r>
          </a:p>
          <a:p>
            <a:r>
              <a:rPr lang="en-US" dirty="0" smtClean="0"/>
              <a:t>Encryption</a:t>
            </a:r>
          </a:p>
          <a:p>
            <a:pPr lvl="1"/>
            <a:r>
              <a:rPr lang="en-US" dirty="0" smtClean="0"/>
              <a:t>RSA</a:t>
            </a:r>
          </a:p>
          <a:p>
            <a:pPr lvl="1"/>
            <a:r>
              <a:rPr lang="en-US" dirty="0" smtClean="0"/>
              <a:t>AES</a:t>
            </a:r>
          </a:p>
          <a:p>
            <a:r>
              <a:rPr lang="en-US" dirty="0" smtClean="0"/>
              <a:t>3 Strike Rule</a:t>
            </a:r>
          </a:p>
          <a:p>
            <a:r>
              <a:rPr lang="en-US" dirty="0" smtClean="0"/>
              <a:t>Session timeouts</a:t>
            </a:r>
          </a:p>
          <a:p>
            <a:r>
              <a:rPr lang="en-US" dirty="0" smtClean="0"/>
              <a:t>Session lockouts</a:t>
            </a:r>
          </a:p>
          <a:p>
            <a:r>
              <a:rPr lang="en-US" dirty="0" smtClean="0"/>
              <a:t>Signed/Sealed Objects</a:t>
            </a:r>
          </a:p>
          <a:p>
            <a:endParaRPr lang="en-US" dirty="0"/>
          </a:p>
        </p:txBody>
      </p:sp>
    </p:spTree>
    <p:extLst>
      <p:ext uri="{BB962C8B-B14F-4D97-AF65-F5344CB8AC3E}">
        <p14:creationId xmlns:p14="http://schemas.microsoft.com/office/powerpoint/2010/main" xmlns="" val="3080819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Certificate Authority (CA)</a:t>
            </a:r>
          </a:p>
        </p:txBody>
      </p:sp>
      <p:sp>
        <p:nvSpPr>
          <p:cNvPr id="5" name="Content Placeholder 4"/>
          <p:cNvSpPr>
            <a:spLocks noGrp="1"/>
          </p:cNvSpPr>
          <p:nvPr>
            <p:ph idx="1"/>
          </p:nvPr>
        </p:nvSpPr>
        <p:spPr/>
        <p:txBody>
          <a:bodyPr/>
          <a:lstStyle/>
          <a:p>
            <a:r>
              <a:rPr lang="en-US" dirty="0" smtClean="0"/>
              <a:t>Generates the Bank </a:t>
            </a:r>
            <a:r>
              <a:rPr lang="en-US" dirty="0"/>
              <a:t>certificate and RSA key pairs for the Bank and the Certificate Authority </a:t>
            </a:r>
            <a:endParaRPr lang="en-US" dirty="0" smtClean="0"/>
          </a:p>
          <a:p>
            <a:r>
              <a:rPr lang="en-US" dirty="0"/>
              <a:t>public key of the Project Certificate Authority acts as the trusted root certificate installed in the ATM</a:t>
            </a:r>
          </a:p>
          <a:p>
            <a:r>
              <a:rPr lang="en-US" dirty="0" smtClean="0"/>
              <a:t>Verifies the bank’s identity with digital certificate</a:t>
            </a:r>
          </a:p>
        </p:txBody>
      </p:sp>
    </p:spTree>
    <p:extLst>
      <p:ext uri="{BB962C8B-B14F-4D97-AF65-F5344CB8AC3E}">
        <p14:creationId xmlns:p14="http://schemas.microsoft.com/office/powerpoint/2010/main" xmlns="" val="2619388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44715"/>
            <a:ext cx="8229600" cy="1154097"/>
          </a:xfrm>
        </p:spPr>
        <p:txBody>
          <a:bodyPr>
            <a:normAutofit fontScale="90000"/>
          </a:bodyPr>
          <a:lstStyle/>
          <a:p>
            <a:r>
              <a:rPr lang="en-US" dirty="0" smtClean="0"/>
              <a:t>G2 Modified X.509 Certificate Structure</a:t>
            </a:r>
            <a:endParaRPr lang="en-US" dirty="0"/>
          </a:p>
        </p:txBody>
      </p:sp>
      <p:pic>
        <p:nvPicPr>
          <p:cNvPr id="4" name="Content Placeholder 3" descr="Screen Clipping"/>
          <p:cNvPicPr>
            <a:picLocks noGrp="1" noChangeAspect="1"/>
          </p:cNvPicPr>
          <p:nvPr>
            <p:ph idx="1"/>
          </p:nvPr>
        </p:nvPicPr>
        <p:blipFill rotWithShape="1">
          <a:blip r:embed="rId2">
            <a:extLst>
              <a:ext uri="{28A0092B-C50C-407E-A947-70E740481C1C}">
                <a14:useLocalDpi xmlns:a14="http://schemas.microsoft.com/office/drawing/2010/main" xmlns="" val="0"/>
              </a:ext>
            </a:extLst>
          </a:blip>
          <a:srcRect l="1205" t="1340" r="1774" b="2206"/>
          <a:stretch/>
        </p:blipFill>
        <p:spPr>
          <a:xfrm>
            <a:off x="1828800" y="3276600"/>
            <a:ext cx="5454503" cy="3413051"/>
          </a:xfrm>
        </p:spPr>
      </p:pic>
      <p:sp>
        <p:nvSpPr>
          <p:cNvPr id="5" name="Content Placeholder 2"/>
          <p:cNvSpPr txBox="1">
            <a:spLocks/>
          </p:cNvSpPr>
          <p:nvPr/>
        </p:nvSpPr>
        <p:spPr>
          <a:xfrm>
            <a:off x="914400" y="2769833"/>
            <a:ext cx="7315200" cy="3539527"/>
          </a:xfrm>
          <a:prstGeom prst="rect">
            <a:avLst/>
          </a:prstGeom>
        </p:spPr>
        <p:txBody>
          <a:bodyPr vert="horz" lIns="91440" tIns="45720" rIns="91440" bIns="45720" rtlCol="0">
            <a:normAutofit/>
          </a:bodyPr>
          <a:lstStyle/>
          <a:p>
            <a:pPr marL="228600" marR="0" lvl="0" indent="-182880" algn="l" defTabSz="914400" rtl="0" eaLnBrk="1" fontAlgn="auto" latinLnBrk="0" hangingPunct="1">
              <a:lnSpc>
                <a:spcPct val="100000"/>
              </a:lnSpc>
              <a:spcBef>
                <a:spcPct val="20000"/>
              </a:spcBef>
              <a:spcAft>
                <a:spcPts val="0"/>
              </a:spcAft>
              <a:buClr>
                <a:schemeClr val="tx2"/>
              </a:buClr>
              <a:buSzTx/>
              <a:buFont typeface="Wingdings" charset="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Certificate stored in Java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SignedObject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182880" algn="l" defTabSz="914400" rtl="0" eaLnBrk="1" fontAlgn="auto" latinLnBrk="0" hangingPunct="1">
              <a:lnSpc>
                <a:spcPct val="100000"/>
              </a:lnSpc>
              <a:spcBef>
                <a:spcPct val="20000"/>
              </a:spcBef>
              <a:spcAft>
                <a:spcPts val="0"/>
              </a:spcAft>
              <a:buClr>
                <a:schemeClr val="tx2"/>
              </a:buClr>
              <a:buSzTx/>
              <a:buFont typeface="Wingdings" charset="2"/>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182880" algn="l" defTabSz="914400" rtl="0" eaLnBrk="1" fontAlgn="auto" latinLnBrk="0" hangingPunct="1">
              <a:lnSpc>
                <a:spcPct val="100000"/>
              </a:lnSpc>
              <a:spcBef>
                <a:spcPct val="20000"/>
              </a:spcBef>
              <a:spcAft>
                <a:spcPts val="0"/>
              </a:spcAft>
              <a:buClr>
                <a:schemeClr val="tx2"/>
              </a:buClr>
              <a:buSzTx/>
              <a:buFont typeface="Wingdings" charset="2"/>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7306091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Certificate Validation</a:t>
            </a:r>
            <a:endParaRPr lang="en-US" dirty="0"/>
          </a:p>
        </p:txBody>
      </p:sp>
      <p:sp>
        <p:nvSpPr>
          <p:cNvPr id="3" name="Content Placeholder 2"/>
          <p:cNvSpPr>
            <a:spLocks noGrp="1"/>
          </p:cNvSpPr>
          <p:nvPr>
            <p:ph idx="1"/>
          </p:nvPr>
        </p:nvSpPr>
        <p:spPr/>
        <p:txBody>
          <a:bodyPr/>
          <a:lstStyle/>
          <a:p>
            <a:r>
              <a:rPr lang="en-US" dirty="0"/>
              <a:t>A certificate is valid if it passes the following checks.</a:t>
            </a:r>
          </a:p>
          <a:p>
            <a:pPr marL="502920" indent="-457200">
              <a:buFont typeface="+mj-lt"/>
              <a:buAutoNum type="arabicPeriod"/>
            </a:pPr>
            <a:r>
              <a:rPr lang="en-US" dirty="0" smtClean="0"/>
              <a:t>Using </a:t>
            </a:r>
            <a:r>
              <a:rPr lang="en-US" dirty="0"/>
              <a:t>the root CA’s public key (which the ATM implicitly knows), the verify(…) method of the SignedObject returns true.</a:t>
            </a:r>
          </a:p>
          <a:p>
            <a:pPr marL="502920" indent="-457200">
              <a:buFont typeface="+mj-lt"/>
              <a:buAutoNum type="arabicPeriod"/>
            </a:pPr>
            <a:r>
              <a:rPr lang="en-US" dirty="0" smtClean="0"/>
              <a:t>The </a:t>
            </a:r>
            <a:r>
              <a:rPr lang="en-US" dirty="0"/>
              <a:t>CA name in the certificate must match the CA name that the ATM implicitly knows.</a:t>
            </a:r>
          </a:p>
          <a:p>
            <a:pPr marL="502920" indent="-457200">
              <a:buFont typeface="+mj-lt"/>
              <a:buAutoNum type="arabicPeriod"/>
            </a:pPr>
            <a:r>
              <a:rPr lang="en-US" dirty="0" smtClean="0"/>
              <a:t>The </a:t>
            </a:r>
            <a:r>
              <a:rPr lang="en-US" dirty="0"/>
              <a:t>CA Public Key in the certificate must match the root CA Public Key stored in the ATM.</a:t>
            </a:r>
          </a:p>
          <a:p>
            <a:pPr marL="502920" indent="-457200">
              <a:buFont typeface="+mj-lt"/>
              <a:buAutoNum type="arabicPeriod"/>
            </a:pPr>
            <a:r>
              <a:rPr lang="en-US" dirty="0" smtClean="0"/>
              <a:t>The </a:t>
            </a:r>
            <a:r>
              <a:rPr lang="en-US" dirty="0"/>
              <a:t>Bank Name in the certificate must match the name of the Bank the ATM is attempting to communicate with.</a:t>
            </a:r>
          </a:p>
          <a:p>
            <a:endParaRPr lang="en-US" dirty="0"/>
          </a:p>
        </p:txBody>
      </p:sp>
    </p:spTree>
    <p:extLst>
      <p:ext uri="{BB962C8B-B14F-4D97-AF65-F5344CB8AC3E}">
        <p14:creationId xmlns:p14="http://schemas.microsoft.com/office/powerpoint/2010/main" xmlns="" val="14469345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ID Key Exchange</a:t>
            </a:r>
            <a:endParaRPr lang="en-US" dirty="0"/>
          </a:p>
        </p:txBody>
      </p:sp>
      <p:pic>
        <p:nvPicPr>
          <p:cNvPr id="5" name="Content Placeholder 4" descr="Screen Clipping"/>
          <p:cNvPicPr>
            <a:picLocks noGrp="1" noChangeAspect="1"/>
          </p:cNvPicPr>
          <p:nvPr>
            <p:ph idx="1"/>
          </p:nvPr>
        </p:nvPicPr>
        <p:blipFill rotWithShape="1">
          <a:blip r:embed="rId2">
            <a:extLst>
              <a:ext uri="{28A0092B-C50C-407E-A947-70E740481C1C}">
                <a14:useLocalDpi xmlns:a14="http://schemas.microsoft.com/office/drawing/2010/main" xmlns="" val="0"/>
              </a:ext>
            </a:extLst>
          </a:blip>
          <a:srcRect l="839" t="1641"/>
          <a:stretch/>
        </p:blipFill>
        <p:spPr>
          <a:xfrm>
            <a:off x="1733107" y="2828260"/>
            <a:ext cx="5726262" cy="3480465"/>
          </a:xfrm>
        </p:spPr>
      </p:pic>
    </p:spTree>
    <p:extLst>
      <p:ext uri="{BB962C8B-B14F-4D97-AF65-F5344CB8AC3E}">
        <p14:creationId xmlns:p14="http://schemas.microsoft.com/office/powerpoint/2010/main" xmlns="" val="17769585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Handshake</a:t>
            </a:r>
            <a:endParaRPr lang="en-US" dirty="0"/>
          </a:p>
        </p:txBody>
      </p:sp>
      <p:sp>
        <p:nvSpPr>
          <p:cNvPr id="3" name="Content Placeholder 2"/>
          <p:cNvSpPr>
            <a:spLocks noGrp="1"/>
          </p:cNvSpPr>
          <p:nvPr>
            <p:ph idx="1"/>
          </p:nvPr>
        </p:nvSpPr>
        <p:spPr/>
        <p:txBody>
          <a:bodyPr>
            <a:noAutofit/>
          </a:bodyPr>
          <a:lstStyle/>
          <a:p>
            <a:pPr marL="388620" indent="-342900">
              <a:buFont typeface="+mj-lt"/>
              <a:buAutoNum type="arabicPeriod"/>
            </a:pPr>
            <a:r>
              <a:rPr lang="en-US" sz="1400" dirty="0"/>
              <a:t>ATM wishes to initiate a session, it first sends an initiate key exchange message</a:t>
            </a:r>
            <a:r>
              <a:rPr lang="en-US" sz="1400" dirty="0" smtClean="0"/>
              <a:t>.</a:t>
            </a:r>
          </a:p>
          <a:p>
            <a:pPr lvl="1"/>
            <a:r>
              <a:rPr lang="en-US" sz="1400" dirty="0"/>
              <a:t>message </a:t>
            </a:r>
            <a:r>
              <a:rPr lang="en-US" sz="1400" dirty="0" smtClean="0"/>
              <a:t>sent </a:t>
            </a:r>
            <a:r>
              <a:rPr lang="en-US" sz="1400" dirty="0"/>
              <a:t>in the </a:t>
            </a:r>
            <a:r>
              <a:rPr lang="en-US" sz="1400" dirty="0" smtClean="0"/>
              <a:t>clear</a:t>
            </a:r>
          </a:p>
          <a:p>
            <a:pPr marL="388620" indent="-342900">
              <a:buFont typeface="+mj-lt"/>
              <a:buAutoNum type="arabicPeriod"/>
            </a:pPr>
            <a:r>
              <a:rPr lang="en-US" sz="1400" dirty="0"/>
              <a:t>Bank responds with its certificate – contained within a SignedObject - </a:t>
            </a:r>
            <a:r>
              <a:rPr lang="en-US" sz="1400" dirty="0" smtClean="0"/>
              <a:t>and </a:t>
            </a:r>
            <a:r>
              <a:rPr lang="en-US" sz="1400" dirty="0"/>
              <a:t>a unique Session Id for this </a:t>
            </a:r>
            <a:r>
              <a:rPr lang="en-US" sz="1400" dirty="0" smtClean="0"/>
              <a:t>session</a:t>
            </a:r>
          </a:p>
          <a:p>
            <a:pPr marL="388620" indent="-342900">
              <a:buFont typeface="+mj-lt"/>
              <a:buAutoNum type="arabicPeriod"/>
            </a:pPr>
            <a:r>
              <a:rPr lang="en-US" sz="1400" dirty="0"/>
              <a:t>If the Certificate is valid, the ATM saves the session id, generates a session </a:t>
            </a:r>
            <a:r>
              <a:rPr lang="en-US" sz="1400" dirty="0" smtClean="0"/>
              <a:t>AES </a:t>
            </a:r>
            <a:r>
              <a:rPr lang="en-US" sz="1400" dirty="0"/>
              <a:t>key, and encrypts the key along with the card/account information and pin into a Java SealedObject using the RSA </a:t>
            </a:r>
            <a:r>
              <a:rPr lang="en-US" sz="1400" dirty="0" smtClean="0"/>
              <a:t>public </a:t>
            </a:r>
            <a:r>
              <a:rPr lang="en-US" sz="1400" dirty="0"/>
              <a:t>key of the Bank which it obtained from the certificate</a:t>
            </a:r>
            <a:r>
              <a:rPr lang="en-US" sz="1400" dirty="0" smtClean="0"/>
              <a:t>.</a:t>
            </a:r>
          </a:p>
          <a:p>
            <a:pPr marL="388620" indent="-342900">
              <a:buFont typeface="+mj-lt"/>
              <a:buAutoNum type="arabicPeriod"/>
            </a:pPr>
            <a:r>
              <a:rPr lang="en-US" sz="1400" dirty="0"/>
              <a:t>The bank decodes the message with its private key, validates that the Session Id matches the one it sent with the certificate, validates the user account and pin information and save the secret key for all future communication under that </a:t>
            </a:r>
            <a:r>
              <a:rPr lang="en-US" sz="1400" dirty="0" smtClean="0"/>
              <a:t>session</a:t>
            </a:r>
          </a:p>
          <a:p>
            <a:pPr marL="388620" indent="-342900">
              <a:buFont typeface="+mj-lt"/>
              <a:buAutoNum type="arabicPeriod"/>
            </a:pPr>
            <a:r>
              <a:rPr lang="en-US" sz="1400" dirty="0"/>
              <a:t>It then sends a confirmation message to the ATM.  </a:t>
            </a:r>
            <a:endParaRPr lang="en-US" sz="1400" dirty="0" smtClean="0"/>
          </a:p>
          <a:p>
            <a:pPr lvl="1"/>
            <a:r>
              <a:rPr lang="en-US" sz="1400" dirty="0" smtClean="0"/>
              <a:t>That </a:t>
            </a:r>
            <a:r>
              <a:rPr lang="en-US" sz="1400" dirty="0"/>
              <a:t>message will either inform the ATM that the user information is valid - the ATM can proceed to send session messages - or that the user information is invalid and the session should be terminated.</a:t>
            </a:r>
          </a:p>
        </p:txBody>
      </p:sp>
    </p:spTree>
    <p:extLst>
      <p:ext uri="{BB962C8B-B14F-4D97-AF65-F5344CB8AC3E}">
        <p14:creationId xmlns:p14="http://schemas.microsoft.com/office/powerpoint/2010/main" xmlns="" val="6591959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IDs</a:t>
            </a:r>
            <a:endParaRPr lang="en-US" dirty="0"/>
          </a:p>
        </p:txBody>
      </p:sp>
      <p:sp>
        <p:nvSpPr>
          <p:cNvPr id="3" name="Content Placeholder 2"/>
          <p:cNvSpPr>
            <a:spLocks noGrp="1"/>
          </p:cNvSpPr>
          <p:nvPr>
            <p:ph idx="1"/>
          </p:nvPr>
        </p:nvSpPr>
        <p:spPr/>
        <p:txBody>
          <a:bodyPr/>
          <a:lstStyle/>
          <a:p>
            <a:r>
              <a:rPr lang="en-US" dirty="0" smtClean="0"/>
              <a:t>Session created for each ATM connection to the bank</a:t>
            </a:r>
          </a:p>
          <a:p>
            <a:r>
              <a:rPr lang="en-US" dirty="0" smtClean="0"/>
              <a:t>Unique session ID </a:t>
            </a:r>
            <a:r>
              <a:rPr lang="en-US" dirty="0"/>
              <a:t>for </a:t>
            </a:r>
            <a:r>
              <a:rPr lang="en-US" dirty="0" smtClean="0"/>
              <a:t>session</a:t>
            </a:r>
          </a:p>
          <a:p>
            <a:r>
              <a:rPr lang="en-US" dirty="0" smtClean="0"/>
              <a:t>Created by the bank</a:t>
            </a:r>
          </a:p>
          <a:p>
            <a:r>
              <a:rPr lang="en-US" dirty="0" smtClean="0"/>
              <a:t>Validated </a:t>
            </a:r>
            <a:r>
              <a:rPr lang="en-US" dirty="0"/>
              <a:t>by the bank</a:t>
            </a:r>
          </a:p>
          <a:p>
            <a:endParaRPr lang="en-US" dirty="0" smtClean="0"/>
          </a:p>
          <a:p>
            <a:endParaRPr lang="en-US" dirty="0"/>
          </a:p>
        </p:txBody>
      </p:sp>
    </p:spTree>
    <p:extLst>
      <p:ext uri="{BB962C8B-B14F-4D97-AF65-F5344CB8AC3E}">
        <p14:creationId xmlns:p14="http://schemas.microsoft.com/office/powerpoint/2010/main" xmlns="" val="16348135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Assignment specifies connecting one ATM to one bank</a:t>
            </a:r>
          </a:p>
          <a:p>
            <a:r>
              <a:rPr lang="en-US" dirty="0" smtClean="0"/>
              <a:t>Communication protocol designed to scale to many ATM/many Banks</a:t>
            </a:r>
          </a:p>
        </p:txBody>
      </p:sp>
    </p:spTree>
    <p:extLst>
      <p:ext uri="{BB962C8B-B14F-4D97-AF65-F5344CB8AC3E}">
        <p14:creationId xmlns:p14="http://schemas.microsoft.com/office/powerpoint/2010/main" xmlns="" val="39387306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Communication</a:t>
            </a:r>
            <a:endParaRPr lang="en-US" dirty="0"/>
          </a:p>
        </p:txBody>
      </p:sp>
      <p:sp>
        <p:nvSpPr>
          <p:cNvPr id="3" name="Content Placeholder 2"/>
          <p:cNvSpPr>
            <a:spLocks noGrp="1"/>
          </p:cNvSpPr>
          <p:nvPr>
            <p:ph idx="1"/>
          </p:nvPr>
        </p:nvSpPr>
        <p:spPr/>
        <p:txBody>
          <a:bodyPr/>
          <a:lstStyle/>
          <a:p>
            <a:r>
              <a:rPr lang="en-US" dirty="0" smtClean="0"/>
              <a:t>AES encryption</a:t>
            </a:r>
          </a:p>
          <a:p>
            <a:pPr lvl="1"/>
            <a:r>
              <a:rPr lang="en-US" dirty="0" smtClean="0"/>
              <a:t>128 bit vs. 256 bit</a:t>
            </a:r>
          </a:p>
          <a:p>
            <a:r>
              <a:rPr lang="en-US" dirty="0" smtClean="0"/>
              <a:t>Sensitive pin info protect by RSA</a:t>
            </a:r>
          </a:p>
          <a:p>
            <a:r>
              <a:rPr lang="en-US" dirty="0" smtClean="0"/>
              <a:t>No critical information in session messages</a:t>
            </a:r>
          </a:p>
          <a:p>
            <a:endParaRPr lang="en-US" dirty="0"/>
          </a:p>
          <a:p>
            <a:r>
              <a:rPr lang="en-US" dirty="0" smtClean="0"/>
              <a:t>Limit Vulnerability:</a:t>
            </a:r>
          </a:p>
          <a:p>
            <a:pPr lvl="1"/>
            <a:r>
              <a:rPr lang="en-US" dirty="0" smtClean="0"/>
              <a:t>3-Strikes-you’re-out</a:t>
            </a:r>
          </a:p>
          <a:p>
            <a:pPr lvl="2"/>
            <a:r>
              <a:rPr lang="en-US" dirty="0" smtClean="0"/>
              <a:t>Brute force only takes 30 seconds without</a:t>
            </a:r>
          </a:p>
          <a:p>
            <a:pPr lvl="1"/>
            <a:r>
              <a:rPr lang="en-US" dirty="0" smtClean="0"/>
              <a:t>Session timeout</a:t>
            </a:r>
          </a:p>
        </p:txBody>
      </p:sp>
    </p:spTree>
    <p:extLst>
      <p:ext uri="{BB962C8B-B14F-4D97-AF65-F5344CB8AC3E}">
        <p14:creationId xmlns:p14="http://schemas.microsoft.com/office/powerpoint/2010/main" xmlns="" val="25329640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ATM </a:t>
            </a:r>
            <a:r>
              <a:rPr lang="en-US" dirty="0"/>
              <a:t>technology </a:t>
            </a:r>
            <a:r>
              <a:rPr lang="en-US" dirty="0" smtClean="0"/>
              <a:t>very complex</a:t>
            </a:r>
          </a:p>
          <a:p>
            <a:endParaRPr lang="en-US" dirty="0" smtClean="0"/>
          </a:p>
          <a:p>
            <a:r>
              <a:rPr lang="en-US" dirty="0" smtClean="0"/>
              <a:t>G2 System unhackable!!!!</a:t>
            </a:r>
            <a:endParaRPr lang="en-US" dirty="0"/>
          </a:p>
        </p:txBody>
      </p:sp>
    </p:spTree>
    <p:extLst>
      <p:ext uri="{BB962C8B-B14F-4D97-AF65-F5344CB8AC3E}">
        <p14:creationId xmlns:p14="http://schemas.microsoft.com/office/powerpoint/2010/main" xmlns="" val="31150089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xmlns="" val="1176174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44715"/>
            <a:ext cx="8153400" cy="1154097"/>
          </a:xfrm>
        </p:spPr>
        <p:txBody>
          <a:bodyPr>
            <a:normAutofit fontScale="90000"/>
          </a:bodyPr>
          <a:lstStyle/>
          <a:p>
            <a:r>
              <a:rPr lang="en-US" dirty="0"/>
              <a:t>Requirements of ATM security system</a:t>
            </a:r>
          </a:p>
        </p:txBody>
      </p:sp>
      <p:sp>
        <p:nvSpPr>
          <p:cNvPr id="3" name="Content Placeholder 2"/>
          <p:cNvSpPr>
            <a:spLocks noGrp="1"/>
          </p:cNvSpPr>
          <p:nvPr>
            <p:ph idx="1"/>
          </p:nvPr>
        </p:nvSpPr>
        <p:spPr/>
        <p:txBody>
          <a:bodyPr>
            <a:normAutofit/>
          </a:bodyPr>
          <a:lstStyle/>
          <a:p>
            <a:r>
              <a:rPr lang="en-US" dirty="0" smtClean="0"/>
              <a:t>Authentication:</a:t>
            </a:r>
          </a:p>
          <a:p>
            <a:pPr lvl="1"/>
            <a:r>
              <a:rPr lang="en-US" dirty="0" smtClean="0"/>
              <a:t>The </a:t>
            </a:r>
            <a:r>
              <a:rPr lang="en-US" dirty="0"/>
              <a:t>user is the one it claims to be</a:t>
            </a:r>
            <a:r>
              <a:rPr lang="en-US" dirty="0" smtClean="0"/>
              <a:t>.</a:t>
            </a:r>
          </a:p>
          <a:p>
            <a:pPr lvl="1"/>
            <a:endParaRPr lang="en-US" dirty="0"/>
          </a:p>
          <a:p>
            <a:r>
              <a:rPr lang="en-US" dirty="0"/>
              <a:t>Confidentiality: </a:t>
            </a:r>
            <a:endParaRPr lang="en-US" dirty="0" smtClean="0"/>
          </a:p>
          <a:p>
            <a:pPr lvl="1"/>
            <a:r>
              <a:rPr lang="en-US" dirty="0" smtClean="0"/>
              <a:t>Only </a:t>
            </a:r>
            <a:r>
              <a:rPr lang="en-US" dirty="0"/>
              <a:t>authorized users can access the content of the data</a:t>
            </a:r>
            <a:r>
              <a:rPr lang="en-US" dirty="0" smtClean="0"/>
              <a:t>.</a:t>
            </a:r>
          </a:p>
          <a:p>
            <a:pPr lvl="1"/>
            <a:endParaRPr lang="en-US" dirty="0"/>
          </a:p>
          <a:p>
            <a:r>
              <a:rPr lang="en-US" dirty="0"/>
              <a:t>Integrity</a:t>
            </a:r>
            <a:r>
              <a:rPr lang="en-US" dirty="0" smtClean="0"/>
              <a:t>:</a:t>
            </a:r>
          </a:p>
          <a:p>
            <a:pPr lvl="1"/>
            <a:r>
              <a:rPr lang="en-US" dirty="0" smtClean="0"/>
              <a:t>The </a:t>
            </a:r>
            <a:r>
              <a:rPr lang="en-US" dirty="0"/>
              <a:t>data is altered by the third parties during the transmission</a:t>
            </a:r>
            <a:r>
              <a:rPr lang="en-US" dirty="0" smtClean="0"/>
              <a:t>.</a:t>
            </a:r>
            <a:endParaRPr lang="en-US" dirty="0"/>
          </a:p>
        </p:txBody>
      </p:sp>
    </p:spTree>
    <p:extLst>
      <p:ext uri="{BB962C8B-B14F-4D97-AF65-F5344CB8AC3E}">
        <p14:creationId xmlns:p14="http://schemas.microsoft.com/office/powerpoint/2010/main" xmlns="" val="936722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Threats</a:t>
            </a:r>
            <a:endParaRPr lang="en-US" dirty="0"/>
          </a:p>
        </p:txBody>
      </p:sp>
      <p:sp>
        <p:nvSpPr>
          <p:cNvPr id="3" name="Content Placeholder 2"/>
          <p:cNvSpPr>
            <a:spLocks noGrp="1"/>
          </p:cNvSpPr>
          <p:nvPr>
            <p:ph idx="1"/>
          </p:nvPr>
        </p:nvSpPr>
        <p:spPr/>
        <p:txBody>
          <a:bodyPr>
            <a:normAutofit fontScale="77500" lnSpcReduction="20000"/>
          </a:bodyPr>
          <a:lstStyle/>
          <a:p>
            <a:r>
              <a:rPr lang="en-US" dirty="0"/>
              <a:t>Masquerade, Impersonation, or </a:t>
            </a:r>
            <a:r>
              <a:rPr lang="en-US" dirty="0" smtClean="0"/>
              <a:t>Spoofing</a:t>
            </a:r>
            <a:endParaRPr lang="en-US" dirty="0"/>
          </a:p>
          <a:p>
            <a:pPr lvl="1"/>
            <a:r>
              <a:rPr lang="en-US" dirty="0"/>
              <a:t>An entity pretends to be another </a:t>
            </a:r>
            <a:endParaRPr lang="en-US" dirty="0" smtClean="0"/>
          </a:p>
          <a:p>
            <a:pPr lvl="1"/>
            <a:endParaRPr lang="en-US" dirty="0" smtClean="0"/>
          </a:p>
          <a:p>
            <a:r>
              <a:rPr lang="en-US" dirty="0" smtClean="0"/>
              <a:t>Eavesdropping</a:t>
            </a:r>
            <a:endParaRPr lang="en-US" dirty="0"/>
          </a:p>
          <a:p>
            <a:pPr lvl="1"/>
            <a:r>
              <a:rPr lang="en-US" dirty="0"/>
              <a:t>Communication interception or monitoring </a:t>
            </a:r>
            <a:r>
              <a:rPr lang="en-US" dirty="0" smtClean="0"/>
              <a:t> </a:t>
            </a:r>
          </a:p>
          <a:p>
            <a:pPr lvl="1"/>
            <a:endParaRPr lang="en-US" dirty="0"/>
          </a:p>
          <a:p>
            <a:r>
              <a:rPr lang="en-US" dirty="0"/>
              <a:t>Unauthorized </a:t>
            </a:r>
            <a:r>
              <a:rPr lang="en-US" dirty="0" smtClean="0"/>
              <a:t>access</a:t>
            </a:r>
            <a:endParaRPr lang="en-US" dirty="0"/>
          </a:p>
          <a:p>
            <a:pPr lvl="1"/>
            <a:r>
              <a:rPr lang="en-US" dirty="0"/>
              <a:t>An entity attempts to access data in violation of the security policy in force </a:t>
            </a:r>
            <a:endParaRPr lang="en-US" dirty="0" smtClean="0"/>
          </a:p>
          <a:p>
            <a:pPr lvl="1"/>
            <a:endParaRPr lang="en-US" dirty="0" smtClean="0"/>
          </a:p>
          <a:p>
            <a:r>
              <a:rPr lang="en-US" dirty="0"/>
              <a:t>Loss or Corruption of </a:t>
            </a:r>
            <a:r>
              <a:rPr lang="en-US" dirty="0" smtClean="0"/>
              <a:t>Information</a:t>
            </a:r>
            <a:endParaRPr lang="en-US" dirty="0"/>
          </a:p>
          <a:p>
            <a:pPr lvl="1"/>
            <a:r>
              <a:rPr lang="en-US" dirty="0"/>
              <a:t>Data in transit is modified, by insertion, deletion, replay, delay or replacement of segments or complete messages. </a:t>
            </a:r>
            <a:endParaRPr lang="en-US" dirty="0" smtClean="0"/>
          </a:p>
          <a:p>
            <a:pPr lvl="1"/>
            <a:endParaRPr lang="en-US" dirty="0"/>
          </a:p>
          <a:p>
            <a:r>
              <a:rPr lang="en-US" dirty="0" smtClean="0"/>
              <a:t>Forgery</a:t>
            </a:r>
            <a:endParaRPr lang="en-US" dirty="0"/>
          </a:p>
          <a:p>
            <a:pPr lvl="1"/>
            <a:r>
              <a:rPr lang="en-US" dirty="0"/>
              <a:t>An entity fabricates information and claims that this information was received or sent from/to another entity </a:t>
            </a:r>
          </a:p>
        </p:txBody>
      </p:sp>
    </p:spTree>
    <p:extLst>
      <p:ext uri="{BB962C8B-B14F-4D97-AF65-F5344CB8AC3E}">
        <p14:creationId xmlns:p14="http://schemas.microsoft.com/office/powerpoint/2010/main" xmlns="" val="2672684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Communication Encryption Protocol Selection Process</a:t>
            </a:r>
          </a:p>
        </p:txBody>
      </p:sp>
      <p:sp>
        <p:nvSpPr>
          <p:cNvPr id="3" name="Content Placeholder 2"/>
          <p:cNvSpPr>
            <a:spLocks noGrp="1"/>
          </p:cNvSpPr>
          <p:nvPr>
            <p:ph idx="1"/>
          </p:nvPr>
        </p:nvSpPr>
        <p:spPr/>
        <p:txBody>
          <a:bodyPr>
            <a:normAutofit fontScale="92500" lnSpcReduction="10000"/>
          </a:bodyPr>
          <a:lstStyle/>
          <a:p>
            <a:r>
              <a:rPr lang="en-US" dirty="0"/>
              <a:t>Symmetric key use:</a:t>
            </a:r>
          </a:p>
          <a:p>
            <a:pPr lvl="1"/>
            <a:r>
              <a:rPr lang="en-US" dirty="0"/>
              <a:t>Did not meet the real-world requirements </a:t>
            </a:r>
          </a:p>
          <a:p>
            <a:pPr lvl="1"/>
            <a:r>
              <a:rPr lang="en-US" dirty="0"/>
              <a:t>Not reasonable for every ATM to know the secret key of every banking institution with which it may need to communicate</a:t>
            </a:r>
          </a:p>
          <a:p>
            <a:pPr marL="320040" lvl="1" indent="0">
              <a:buNone/>
            </a:pPr>
            <a:endParaRPr lang="en-US" dirty="0"/>
          </a:p>
          <a:p>
            <a:r>
              <a:rPr lang="en-US" dirty="0"/>
              <a:t>A method for the exchange of keys seemed </a:t>
            </a:r>
            <a:r>
              <a:rPr lang="en-US" dirty="0" smtClean="0"/>
              <a:t>desirable</a:t>
            </a:r>
          </a:p>
          <a:p>
            <a:pPr marL="320040" lvl="1" indent="0">
              <a:buNone/>
            </a:pPr>
            <a:endParaRPr lang="en-US" dirty="0" smtClean="0"/>
          </a:p>
          <a:p>
            <a:r>
              <a:rPr lang="en-US" dirty="0"/>
              <a:t>Diffie-Hellman Key exchange</a:t>
            </a:r>
          </a:p>
          <a:p>
            <a:pPr lvl="1"/>
            <a:r>
              <a:rPr lang="en-US" dirty="0"/>
              <a:t>Allows key exchange of messages to prevent an eavesdropper from recreating the key by intercepting the handshake messages</a:t>
            </a:r>
          </a:p>
          <a:p>
            <a:pPr lvl="1"/>
            <a:r>
              <a:rPr lang="en-US" dirty="0"/>
              <a:t>does not by itself provide identity authentication</a:t>
            </a:r>
          </a:p>
          <a:p>
            <a:pPr lvl="1"/>
            <a:r>
              <a:rPr lang="en-US" dirty="0"/>
              <a:t>Vulnerable to man-in-the-middle attacks</a:t>
            </a:r>
          </a:p>
          <a:p>
            <a:pPr lvl="1"/>
            <a:endParaRPr lang="en-US" dirty="0"/>
          </a:p>
        </p:txBody>
      </p:sp>
    </p:spTree>
    <p:extLst>
      <p:ext uri="{BB962C8B-B14F-4D97-AF65-F5344CB8AC3E}">
        <p14:creationId xmlns:p14="http://schemas.microsoft.com/office/powerpoint/2010/main" xmlns="" val="3129768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44715"/>
            <a:ext cx="7696200" cy="1154097"/>
          </a:xfrm>
        </p:spPr>
        <p:txBody>
          <a:bodyPr>
            <a:normAutofit fontScale="90000"/>
          </a:bodyPr>
          <a:lstStyle/>
          <a:p>
            <a:r>
              <a:rPr lang="en-US" dirty="0" smtClean="0"/>
              <a:t>Communication Encryption Protocol</a:t>
            </a:r>
            <a:endParaRPr lang="en-US" dirty="0"/>
          </a:p>
        </p:txBody>
      </p:sp>
      <p:sp>
        <p:nvSpPr>
          <p:cNvPr id="3" name="Content Placeholder 2"/>
          <p:cNvSpPr>
            <a:spLocks noGrp="1"/>
          </p:cNvSpPr>
          <p:nvPr>
            <p:ph idx="1"/>
          </p:nvPr>
        </p:nvSpPr>
        <p:spPr/>
        <p:txBody>
          <a:bodyPr>
            <a:normAutofit/>
          </a:bodyPr>
          <a:lstStyle/>
          <a:p>
            <a:r>
              <a:rPr lang="en-US" dirty="0"/>
              <a:t>Modified X.509-like protocol</a:t>
            </a:r>
          </a:p>
          <a:p>
            <a:pPr lvl="1"/>
            <a:r>
              <a:rPr lang="en-US" dirty="0" smtClean="0"/>
              <a:t>Not </a:t>
            </a:r>
            <a:r>
              <a:rPr lang="en-US" dirty="0"/>
              <a:t>feasible to set up a full-blown X.509 Project Certificate Authority to generate the Authority’s and Bank’s Certificates in the time allotted for this project</a:t>
            </a:r>
          </a:p>
          <a:p>
            <a:pPr lvl="1"/>
            <a:r>
              <a:rPr lang="en-US" dirty="0"/>
              <a:t>Settled on a modified X.509-like protocol using RSA keys and encryption to verify the Bank’s identity and transfer its public key to the </a:t>
            </a:r>
            <a:r>
              <a:rPr lang="en-US" dirty="0" smtClean="0"/>
              <a:t>ATM</a:t>
            </a:r>
            <a:endParaRPr lang="en-US" dirty="0"/>
          </a:p>
        </p:txBody>
      </p:sp>
    </p:spTree>
    <p:extLst>
      <p:ext uri="{BB962C8B-B14F-4D97-AF65-F5344CB8AC3E}">
        <p14:creationId xmlns:p14="http://schemas.microsoft.com/office/powerpoint/2010/main" xmlns="" val="2700314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44715"/>
            <a:ext cx="8153400" cy="1154097"/>
          </a:xfrm>
        </p:spPr>
        <p:txBody>
          <a:bodyPr>
            <a:normAutofit/>
          </a:bodyPr>
          <a:lstStyle/>
          <a:p>
            <a:r>
              <a:rPr lang="en-US" dirty="0" smtClean="0"/>
              <a:t>Encryption </a:t>
            </a:r>
            <a:r>
              <a:rPr lang="en-US" dirty="0"/>
              <a:t>Algorithm Selection</a:t>
            </a:r>
          </a:p>
        </p:txBody>
      </p:sp>
      <p:sp>
        <p:nvSpPr>
          <p:cNvPr id="8" name="Content Placeholder 7"/>
          <p:cNvSpPr>
            <a:spLocks noGrp="1"/>
          </p:cNvSpPr>
          <p:nvPr>
            <p:ph idx="1"/>
          </p:nvPr>
        </p:nvSpPr>
        <p:spPr>
          <a:xfrm>
            <a:off x="914400" y="2743200"/>
            <a:ext cx="7315200" cy="3539527"/>
          </a:xfrm>
        </p:spPr>
        <p:txBody>
          <a:bodyPr>
            <a:normAutofit/>
          </a:bodyPr>
          <a:lstStyle/>
          <a:p>
            <a:r>
              <a:rPr lang="en-US" dirty="0" smtClean="0"/>
              <a:t>Data </a:t>
            </a:r>
            <a:r>
              <a:rPr lang="en-US" dirty="0"/>
              <a:t>Encryption </a:t>
            </a:r>
            <a:r>
              <a:rPr lang="en-US" dirty="0" smtClean="0"/>
              <a:t>Standard (DES)</a:t>
            </a:r>
          </a:p>
          <a:p>
            <a:pPr lvl="1"/>
            <a:r>
              <a:rPr lang="en-US" dirty="0" smtClean="0"/>
              <a:t>not </a:t>
            </a:r>
            <a:r>
              <a:rPr lang="en-US" dirty="0"/>
              <a:t>chosen </a:t>
            </a:r>
            <a:r>
              <a:rPr lang="en-US" dirty="0" smtClean="0"/>
              <a:t>because too insecure </a:t>
            </a:r>
          </a:p>
          <a:p>
            <a:pPr lvl="1"/>
            <a:r>
              <a:rPr lang="en-US" dirty="0" smtClean="0"/>
              <a:t>mostly </a:t>
            </a:r>
            <a:r>
              <a:rPr lang="en-US" dirty="0"/>
              <a:t>to its 56-bit key </a:t>
            </a:r>
            <a:r>
              <a:rPr lang="en-US" dirty="0" smtClean="0"/>
              <a:t>size</a:t>
            </a:r>
          </a:p>
          <a:p>
            <a:pPr lvl="1"/>
            <a:endParaRPr lang="en-US" dirty="0"/>
          </a:p>
          <a:p>
            <a:r>
              <a:rPr lang="en-US" dirty="0"/>
              <a:t>Advanced Encryption Standard </a:t>
            </a:r>
            <a:r>
              <a:rPr lang="en-US" dirty="0" smtClean="0"/>
              <a:t>(AES)</a:t>
            </a:r>
          </a:p>
          <a:p>
            <a:pPr lvl="1"/>
            <a:r>
              <a:rPr lang="en-US" dirty="0" smtClean="0"/>
              <a:t>chosen </a:t>
            </a:r>
            <a:r>
              <a:rPr lang="en-US" dirty="0"/>
              <a:t>for the symmetric </a:t>
            </a:r>
            <a:r>
              <a:rPr lang="en-US" dirty="0" smtClean="0"/>
              <a:t>key</a:t>
            </a:r>
          </a:p>
          <a:p>
            <a:pPr lvl="1"/>
            <a:endParaRPr lang="en-US" dirty="0"/>
          </a:p>
          <a:p>
            <a:r>
              <a:rPr lang="en-US" dirty="0" smtClean="0"/>
              <a:t>RSA</a:t>
            </a:r>
          </a:p>
          <a:p>
            <a:pPr lvl="1"/>
            <a:r>
              <a:rPr lang="en-US" dirty="0"/>
              <a:t>Used for </a:t>
            </a:r>
            <a:r>
              <a:rPr lang="en-US" dirty="0" smtClean="0"/>
              <a:t>key generation</a:t>
            </a:r>
          </a:p>
          <a:p>
            <a:pPr lvl="1"/>
            <a:r>
              <a:rPr lang="en-US" dirty="0" smtClean="0"/>
              <a:t>public/private keys</a:t>
            </a:r>
          </a:p>
        </p:txBody>
      </p:sp>
    </p:spTree>
    <p:extLst>
      <p:ext uri="{BB962C8B-B14F-4D97-AF65-F5344CB8AC3E}">
        <p14:creationId xmlns:p14="http://schemas.microsoft.com/office/powerpoint/2010/main" xmlns="" val="2841416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44715"/>
            <a:ext cx="7391400" cy="1154097"/>
          </a:xfrm>
        </p:spPr>
        <p:txBody>
          <a:bodyPr>
            <a:normAutofit fontScale="90000"/>
          </a:bodyPr>
          <a:lstStyle/>
          <a:p>
            <a:r>
              <a:rPr lang="en-US" dirty="0"/>
              <a:t>Electronic codebook </a:t>
            </a:r>
            <a:r>
              <a:rPr lang="en-US" dirty="0" smtClean="0"/>
              <a:t>vs. Cipher-block Chaining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Electronic codebook </a:t>
            </a:r>
            <a:r>
              <a:rPr lang="en-US" dirty="0" smtClean="0"/>
              <a:t>(ECB)</a:t>
            </a:r>
          </a:p>
          <a:p>
            <a:pPr lvl="1"/>
            <a:r>
              <a:rPr lang="en-US" dirty="0" smtClean="0"/>
              <a:t>messages </a:t>
            </a:r>
            <a:r>
              <a:rPr lang="en-US" dirty="0"/>
              <a:t>is divided into blocks and each block is encrypted separately. </a:t>
            </a:r>
            <a:endParaRPr lang="en-US" dirty="0" smtClean="0"/>
          </a:p>
          <a:p>
            <a:pPr lvl="1"/>
            <a:r>
              <a:rPr lang="en-US" dirty="0" smtClean="0"/>
              <a:t>Disadvantage: identical </a:t>
            </a:r>
            <a:r>
              <a:rPr lang="en-US" dirty="0"/>
              <a:t>plaintext blocks are encrypted into identical ciphertext </a:t>
            </a:r>
            <a:r>
              <a:rPr lang="en-US" dirty="0" smtClean="0"/>
              <a:t>blocks</a:t>
            </a:r>
          </a:p>
          <a:p>
            <a:pPr lvl="2"/>
            <a:r>
              <a:rPr lang="en-US" dirty="0" smtClean="0"/>
              <a:t>Doesn't </a:t>
            </a:r>
            <a:r>
              <a:rPr lang="en-US" dirty="0"/>
              <a:t>hide data patterns </a:t>
            </a:r>
            <a:r>
              <a:rPr lang="en-US" dirty="0" smtClean="0"/>
              <a:t>well</a:t>
            </a:r>
          </a:p>
          <a:p>
            <a:pPr marL="502920" lvl="2" indent="0">
              <a:buNone/>
            </a:pPr>
            <a:endParaRPr lang="en-US" dirty="0" smtClean="0"/>
          </a:p>
          <a:p>
            <a:r>
              <a:rPr lang="en-US" dirty="0"/>
              <a:t>Cipher-block </a:t>
            </a:r>
            <a:r>
              <a:rPr lang="en-US" dirty="0" smtClean="0"/>
              <a:t>Chaining (CBC)</a:t>
            </a:r>
          </a:p>
          <a:p>
            <a:pPr lvl="1"/>
            <a:r>
              <a:rPr lang="en-US" dirty="0" smtClean="0"/>
              <a:t>each </a:t>
            </a:r>
            <a:r>
              <a:rPr lang="en-US" dirty="0"/>
              <a:t>block of plaintext is XORed with the previous ciphertext block before being </a:t>
            </a:r>
            <a:r>
              <a:rPr lang="en-US" dirty="0" smtClean="0"/>
              <a:t>encrypted</a:t>
            </a:r>
          </a:p>
          <a:p>
            <a:pPr lvl="1"/>
            <a:r>
              <a:rPr lang="en-US" dirty="0" smtClean="0"/>
              <a:t>each </a:t>
            </a:r>
            <a:r>
              <a:rPr lang="en-US" dirty="0"/>
              <a:t>ciphertext block depends on all plaintext blocks processed up to that </a:t>
            </a:r>
            <a:r>
              <a:rPr lang="en-US" dirty="0" smtClean="0"/>
              <a:t>point</a:t>
            </a:r>
          </a:p>
          <a:p>
            <a:pPr lvl="1"/>
            <a:r>
              <a:rPr lang="en-US" dirty="0" smtClean="0"/>
              <a:t>To </a:t>
            </a:r>
            <a:r>
              <a:rPr lang="en-US" dirty="0"/>
              <a:t>make each message unique, an initialization vector must be used in the first block</a:t>
            </a:r>
            <a:endParaRPr lang="en-US" dirty="0" smtClean="0"/>
          </a:p>
          <a:p>
            <a:endParaRPr lang="en-US" dirty="0"/>
          </a:p>
        </p:txBody>
      </p:sp>
    </p:spTree>
    <p:extLst>
      <p:ext uri="{BB962C8B-B14F-4D97-AF65-F5344CB8AC3E}">
        <p14:creationId xmlns:p14="http://schemas.microsoft.com/office/powerpoint/2010/main" xmlns="" val="28249130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38200" y="3796182"/>
            <a:ext cx="1866900" cy="2057400"/>
          </a:xfrm>
        </p:spPr>
      </p:pic>
      <p:sp>
        <p:nvSpPr>
          <p:cNvPr id="2" name="Title 1"/>
          <p:cNvSpPr>
            <a:spLocks noGrp="1"/>
          </p:cNvSpPr>
          <p:nvPr>
            <p:ph type="title"/>
          </p:nvPr>
        </p:nvSpPr>
        <p:spPr/>
        <p:txBody>
          <a:bodyPr/>
          <a:lstStyle/>
          <a:p>
            <a:r>
              <a:rPr lang="en-US" dirty="0" smtClean="0"/>
              <a:t>ECB vs. CBC</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79094" y="3818859"/>
            <a:ext cx="1881011" cy="207295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094228" y="3771157"/>
            <a:ext cx="1905000" cy="2099388"/>
          </a:xfrm>
          <a:prstGeom prst="rect">
            <a:avLst/>
          </a:prstGeom>
        </p:spPr>
      </p:pic>
      <p:sp>
        <p:nvSpPr>
          <p:cNvPr id="7" name="TextBox 6"/>
          <p:cNvSpPr txBox="1"/>
          <p:nvPr/>
        </p:nvSpPr>
        <p:spPr>
          <a:xfrm>
            <a:off x="838200" y="2895600"/>
            <a:ext cx="7162800" cy="369332"/>
          </a:xfrm>
          <a:prstGeom prst="rect">
            <a:avLst/>
          </a:prstGeom>
          <a:noFill/>
        </p:spPr>
        <p:txBody>
          <a:bodyPr wrap="square" rtlCol="0">
            <a:spAutoFit/>
          </a:bodyPr>
          <a:lstStyle/>
          <a:p>
            <a:pPr marL="285750" indent="-285750">
              <a:buFont typeface="Arial" pitchFamily="34" charset="0"/>
              <a:buChar char="•"/>
            </a:pPr>
            <a:r>
              <a:rPr lang="en-US" dirty="0" smtClean="0"/>
              <a:t>Electronic codebook vs. Cipher-block Chaining</a:t>
            </a:r>
            <a:endParaRPr lang="en-US" dirty="0"/>
          </a:p>
        </p:txBody>
      </p:sp>
    </p:spTree>
    <p:extLst>
      <p:ext uri="{BB962C8B-B14F-4D97-AF65-F5344CB8AC3E}">
        <p14:creationId xmlns:p14="http://schemas.microsoft.com/office/powerpoint/2010/main" xmlns="" val="29861274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567</TotalTime>
  <Words>857</Words>
  <Application>Microsoft Office PowerPoint</Application>
  <PresentationFormat>On-screen Show (4:3)</PresentationFormat>
  <Paragraphs>128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Perspective</vt:lpstr>
      <vt:lpstr>G2 Bank and ATM System</vt:lpstr>
      <vt:lpstr>Overview</vt:lpstr>
      <vt:lpstr>Requirements of ATM security system</vt:lpstr>
      <vt:lpstr>Common Threats</vt:lpstr>
      <vt:lpstr>Communication Encryption Protocol Selection Process</vt:lpstr>
      <vt:lpstr>Communication Encryption Protocol</vt:lpstr>
      <vt:lpstr>Encryption Algorithm Selection</vt:lpstr>
      <vt:lpstr>Electronic codebook vs. Cipher-block Chaining</vt:lpstr>
      <vt:lpstr>ECB vs. CBC</vt:lpstr>
      <vt:lpstr>CBC Encryption/Decryption</vt:lpstr>
      <vt:lpstr>Security Protocol Implementation</vt:lpstr>
      <vt:lpstr>Main Possible Threats</vt:lpstr>
      <vt:lpstr>Security Features</vt:lpstr>
      <vt:lpstr>Certificate Authority (CA)</vt:lpstr>
      <vt:lpstr>G2 Modified X.509 Certificate Structure</vt:lpstr>
      <vt:lpstr>Certificate Validation</vt:lpstr>
      <vt:lpstr>Session ID Key Exchange</vt:lpstr>
      <vt:lpstr>Session Handshake</vt:lpstr>
      <vt:lpstr>Session IDs</vt:lpstr>
      <vt:lpstr>Session Communication</vt:lpstr>
      <vt:lpstr>Summary</vt:lpstr>
      <vt:lpstr>Questions?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 Bank and ATM System</dc:title>
  <dc:creator>MIKE</dc:creator>
  <cp:lastModifiedBy>Michael Norris</cp:lastModifiedBy>
  <cp:revision>190</cp:revision>
  <dcterms:created xsi:type="dcterms:W3CDTF">2013-06-03T23:08:12Z</dcterms:created>
  <dcterms:modified xsi:type="dcterms:W3CDTF">2013-06-06T17:46:26Z</dcterms:modified>
</cp:coreProperties>
</file>