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-152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2B75E-A455-4050-80FA-124E3C896FAA}" type="doc">
      <dgm:prSet loTypeId="urn:microsoft.com/office/officeart/2005/8/layout/cycle6" loCatId="cycle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FC0390C-F9CD-43BB-B9EF-0FFECFCA2150}">
      <dgm:prSet/>
      <dgm:spPr/>
      <dgm:t>
        <a:bodyPr/>
        <a:lstStyle/>
        <a:p>
          <a:r>
            <a:rPr lang="en-IN" dirty="0"/>
            <a:t>Multi-Sector Partnerships</a:t>
          </a:r>
        </a:p>
      </dgm:t>
    </dgm:pt>
    <dgm:pt modelId="{9282336A-6130-45EA-B7BA-BEBBE978B9F9}" type="parTrans" cxnId="{5DB35294-4FCF-4866-8085-543F7397443E}">
      <dgm:prSet/>
      <dgm:spPr/>
      <dgm:t>
        <a:bodyPr/>
        <a:lstStyle/>
        <a:p>
          <a:endParaRPr lang="en-IN"/>
        </a:p>
      </dgm:t>
    </dgm:pt>
    <dgm:pt modelId="{A83E3F04-1F21-4412-B6AA-FDC2A8B8F854}" type="sibTrans" cxnId="{5DB35294-4FCF-4866-8085-543F7397443E}">
      <dgm:prSet/>
      <dgm:spPr/>
      <dgm:t>
        <a:bodyPr/>
        <a:lstStyle/>
        <a:p>
          <a:endParaRPr lang="en-IN"/>
        </a:p>
      </dgm:t>
    </dgm:pt>
    <dgm:pt modelId="{A73D0FF6-A436-4F81-9467-CB7AF27065AE}">
      <dgm:prSet phldrT="[Text]"/>
      <dgm:spPr/>
      <dgm:t>
        <a:bodyPr/>
        <a:lstStyle/>
        <a:p>
          <a:r>
            <a:rPr lang="en-IN" dirty="0"/>
            <a:t>Flexible Delivery Models</a:t>
          </a:r>
        </a:p>
      </dgm:t>
    </dgm:pt>
    <dgm:pt modelId="{868602B7-ABB2-4503-9EC1-5C45933B5337}" type="parTrans" cxnId="{1F4F75AC-C4E4-4DB9-A812-44AD1CF7C7BA}">
      <dgm:prSet/>
      <dgm:spPr/>
      <dgm:t>
        <a:bodyPr/>
        <a:lstStyle/>
        <a:p>
          <a:endParaRPr lang="en-IN"/>
        </a:p>
      </dgm:t>
    </dgm:pt>
    <dgm:pt modelId="{56C88336-B637-4AF6-9B47-66DA911076E7}" type="sibTrans" cxnId="{1F4F75AC-C4E4-4DB9-A812-44AD1CF7C7BA}">
      <dgm:prSet/>
      <dgm:spPr/>
      <dgm:t>
        <a:bodyPr/>
        <a:lstStyle/>
        <a:p>
          <a:endParaRPr lang="en-IN"/>
        </a:p>
      </dgm:t>
    </dgm:pt>
    <dgm:pt modelId="{4337803A-0DC8-48D5-BA4F-55BFC1993E3C}">
      <dgm:prSet phldrT="[Text]"/>
      <dgm:spPr/>
      <dgm:t>
        <a:bodyPr/>
        <a:lstStyle/>
        <a:p>
          <a:r>
            <a:rPr lang="en-IN" dirty="0"/>
            <a:t>Integrated Digital Platform</a:t>
          </a:r>
        </a:p>
      </dgm:t>
    </dgm:pt>
    <dgm:pt modelId="{42BDBBCB-B2C3-46DD-8E06-B22B47F5B72E}" type="parTrans" cxnId="{970A9B7B-E66D-4B32-B963-49EE0CE07778}">
      <dgm:prSet/>
      <dgm:spPr/>
      <dgm:t>
        <a:bodyPr/>
        <a:lstStyle/>
        <a:p>
          <a:endParaRPr lang="en-IN"/>
        </a:p>
      </dgm:t>
    </dgm:pt>
    <dgm:pt modelId="{F3A28A03-4DD9-4C8A-8691-0D2BAF98DB91}" type="sibTrans" cxnId="{970A9B7B-E66D-4B32-B963-49EE0CE07778}">
      <dgm:prSet/>
      <dgm:spPr/>
      <dgm:t>
        <a:bodyPr/>
        <a:lstStyle/>
        <a:p>
          <a:endParaRPr lang="en-IN"/>
        </a:p>
      </dgm:t>
    </dgm:pt>
    <dgm:pt modelId="{0D49F24A-EEF3-49AF-9C6C-84F48FC28100}">
      <dgm:prSet phldrT="[Text]"/>
      <dgm:spPr/>
      <dgm:t>
        <a:bodyPr/>
        <a:lstStyle/>
        <a:p>
          <a:r>
            <a:rPr lang="en-IN" dirty="0"/>
            <a:t>Sustainability and Efficiency</a:t>
          </a:r>
        </a:p>
      </dgm:t>
    </dgm:pt>
    <dgm:pt modelId="{8A5DAEAA-ADC7-47AB-A608-8B3632D1342E}" type="parTrans" cxnId="{5924E07B-61BC-41BB-BE80-FABA3BC1C644}">
      <dgm:prSet/>
      <dgm:spPr/>
      <dgm:t>
        <a:bodyPr/>
        <a:lstStyle/>
        <a:p>
          <a:endParaRPr lang="en-IN"/>
        </a:p>
      </dgm:t>
    </dgm:pt>
    <dgm:pt modelId="{DF0A2079-844F-4DDB-BD6D-C8B53C57D5B9}" type="sibTrans" cxnId="{5924E07B-61BC-41BB-BE80-FABA3BC1C644}">
      <dgm:prSet/>
      <dgm:spPr/>
      <dgm:t>
        <a:bodyPr/>
        <a:lstStyle/>
        <a:p>
          <a:endParaRPr lang="en-IN"/>
        </a:p>
      </dgm:t>
    </dgm:pt>
    <dgm:pt modelId="{9AF06DBB-6CE0-4302-A640-398067E61E75}">
      <dgm:prSet phldrT="[Text]"/>
      <dgm:spPr/>
      <dgm:t>
        <a:bodyPr/>
        <a:lstStyle/>
        <a:p>
          <a:r>
            <a:rPr lang="en-IN" dirty="0"/>
            <a:t>Dynamic Pricing Strategy</a:t>
          </a:r>
        </a:p>
      </dgm:t>
    </dgm:pt>
    <dgm:pt modelId="{9167C503-B140-484E-A18F-DBA124327EE0}" type="parTrans" cxnId="{5CA115FC-B298-4398-A1EC-5A4A593459C7}">
      <dgm:prSet/>
      <dgm:spPr/>
      <dgm:t>
        <a:bodyPr/>
        <a:lstStyle/>
        <a:p>
          <a:endParaRPr lang="en-IN"/>
        </a:p>
      </dgm:t>
    </dgm:pt>
    <dgm:pt modelId="{8122C284-C136-42B7-99AD-9392F0F06D66}" type="sibTrans" cxnId="{5CA115FC-B298-4398-A1EC-5A4A593459C7}">
      <dgm:prSet/>
      <dgm:spPr/>
      <dgm:t>
        <a:bodyPr/>
        <a:lstStyle/>
        <a:p>
          <a:endParaRPr lang="en-IN"/>
        </a:p>
      </dgm:t>
    </dgm:pt>
    <dgm:pt modelId="{5A838F61-1156-417B-A2FE-6F3D85BBD74D}" type="pres">
      <dgm:prSet presAssocID="{9822B75E-A455-4050-80FA-124E3C896FA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FA003B6-565F-4D30-B05F-2A5A238503DD}" type="pres">
      <dgm:prSet presAssocID="{7FC0390C-F9CD-43BB-B9EF-0FFECFCA215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36DF23-5C3A-47DA-9B4D-1752384FAFE5}" type="pres">
      <dgm:prSet presAssocID="{7FC0390C-F9CD-43BB-B9EF-0FFECFCA2150}" presName="spNode" presStyleCnt="0"/>
      <dgm:spPr/>
    </dgm:pt>
    <dgm:pt modelId="{351E82E1-2E79-4DD7-9E21-DDA2207B16F9}" type="pres">
      <dgm:prSet presAssocID="{A83E3F04-1F21-4412-B6AA-FDC2A8B8F854}" presName="sibTrans" presStyleLbl="sibTrans1D1" presStyleIdx="0" presStyleCnt="5"/>
      <dgm:spPr/>
      <dgm:t>
        <a:bodyPr/>
        <a:lstStyle/>
        <a:p>
          <a:endParaRPr lang="en-IN"/>
        </a:p>
      </dgm:t>
    </dgm:pt>
    <dgm:pt modelId="{A31BA21B-0A1C-498D-9F4B-4E07119A21F6}" type="pres">
      <dgm:prSet presAssocID="{A73D0FF6-A436-4F81-9467-CB7AF27065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F3805-95FA-461D-A1BC-A46592F45103}" type="pres">
      <dgm:prSet presAssocID="{A73D0FF6-A436-4F81-9467-CB7AF27065AE}" presName="spNode" presStyleCnt="0"/>
      <dgm:spPr/>
    </dgm:pt>
    <dgm:pt modelId="{85960463-9620-4094-AED2-FF4681671E2E}" type="pres">
      <dgm:prSet presAssocID="{56C88336-B637-4AF6-9B47-66DA911076E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5AA47317-C5EF-4BCD-A8C4-6B878984368C}" type="pres">
      <dgm:prSet presAssocID="{4337803A-0DC8-48D5-BA4F-55BFC1993E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802744-088D-4C31-9F90-0AFCFDBE5CDC}" type="pres">
      <dgm:prSet presAssocID="{4337803A-0DC8-48D5-BA4F-55BFC1993E3C}" presName="spNode" presStyleCnt="0"/>
      <dgm:spPr/>
    </dgm:pt>
    <dgm:pt modelId="{88564487-797A-40AC-9ED5-84482357C206}" type="pres">
      <dgm:prSet presAssocID="{F3A28A03-4DD9-4C8A-8691-0D2BAF98DB91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265AAB6-830E-4412-9FC3-4F2F1BB357BB}" type="pres">
      <dgm:prSet presAssocID="{0D49F24A-EEF3-49AF-9C6C-84F48FC281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A09BE9-275B-4639-87AB-43C85C616547}" type="pres">
      <dgm:prSet presAssocID="{0D49F24A-EEF3-49AF-9C6C-84F48FC28100}" presName="spNode" presStyleCnt="0"/>
      <dgm:spPr/>
    </dgm:pt>
    <dgm:pt modelId="{1D44527E-AFB8-4DDA-97EB-902FA584F64A}" type="pres">
      <dgm:prSet presAssocID="{DF0A2079-844F-4DDB-BD6D-C8B53C57D5B9}" presName="sibTrans" presStyleLbl="sibTrans1D1" presStyleIdx="3" presStyleCnt="5"/>
      <dgm:spPr/>
      <dgm:t>
        <a:bodyPr/>
        <a:lstStyle/>
        <a:p>
          <a:endParaRPr lang="en-IN"/>
        </a:p>
      </dgm:t>
    </dgm:pt>
    <dgm:pt modelId="{5587DEE8-BA16-42A9-A843-B1052FC75CD0}" type="pres">
      <dgm:prSet presAssocID="{9AF06DBB-6CE0-4302-A640-398067E61E7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A5CDB5-3B62-4007-9205-65936EAF325E}" type="pres">
      <dgm:prSet presAssocID="{9AF06DBB-6CE0-4302-A640-398067E61E75}" presName="spNode" presStyleCnt="0"/>
      <dgm:spPr/>
    </dgm:pt>
    <dgm:pt modelId="{2C0E21E3-CACE-4333-B963-F2E235BD9FDF}" type="pres">
      <dgm:prSet presAssocID="{8122C284-C136-42B7-99AD-9392F0F06D66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0A200506-6749-4392-BEAB-1551C84B3EAC}" type="presOf" srcId="{8122C284-C136-42B7-99AD-9392F0F06D66}" destId="{2C0E21E3-CACE-4333-B963-F2E235BD9FDF}" srcOrd="0" destOrd="0" presId="urn:microsoft.com/office/officeart/2005/8/layout/cycle6"/>
    <dgm:cxn modelId="{DAB9A98C-8BBD-445F-9E31-0B99FA7A70BF}" type="presOf" srcId="{7FC0390C-F9CD-43BB-B9EF-0FFECFCA2150}" destId="{BFA003B6-565F-4D30-B05F-2A5A238503DD}" srcOrd="0" destOrd="0" presId="urn:microsoft.com/office/officeart/2005/8/layout/cycle6"/>
    <dgm:cxn modelId="{D80CFC26-C992-4C1D-AD91-E634AA111855}" type="presOf" srcId="{F3A28A03-4DD9-4C8A-8691-0D2BAF98DB91}" destId="{88564487-797A-40AC-9ED5-84482357C206}" srcOrd="0" destOrd="0" presId="urn:microsoft.com/office/officeart/2005/8/layout/cycle6"/>
    <dgm:cxn modelId="{2B43F790-9E1E-4856-BBAB-F992471E8484}" type="presOf" srcId="{4337803A-0DC8-48D5-BA4F-55BFC1993E3C}" destId="{5AA47317-C5EF-4BCD-A8C4-6B878984368C}" srcOrd="0" destOrd="0" presId="urn:microsoft.com/office/officeart/2005/8/layout/cycle6"/>
    <dgm:cxn modelId="{1F4F75AC-C4E4-4DB9-A812-44AD1CF7C7BA}" srcId="{9822B75E-A455-4050-80FA-124E3C896FAA}" destId="{A73D0FF6-A436-4F81-9467-CB7AF27065AE}" srcOrd="1" destOrd="0" parTransId="{868602B7-ABB2-4503-9EC1-5C45933B5337}" sibTransId="{56C88336-B637-4AF6-9B47-66DA911076E7}"/>
    <dgm:cxn modelId="{83F60B5C-0C5E-4BF3-9382-686BC6720BC9}" type="presOf" srcId="{A83E3F04-1F21-4412-B6AA-FDC2A8B8F854}" destId="{351E82E1-2E79-4DD7-9E21-DDA2207B16F9}" srcOrd="0" destOrd="0" presId="urn:microsoft.com/office/officeart/2005/8/layout/cycle6"/>
    <dgm:cxn modelId="{5924E07B-61BC-41BB-BE80-FABA3BC1C644}" srcId="{9822B75E-A455-4050-80FA-124E3C896FAA}" destId="{0D49F24A-EEF3-49AF-9C6C-84F48FC28100}" srcOrd="3" destOrd="0" parTransId="{8A5DAEAA-ADC7-47AB-A608-8B3632D1342E}" sibTransId="{DF0A2079-844F-4DDB-BD6D-C8B53C57D5B9}"/>
    <dgm:cxn modelId="{8FB6BDCA-C2CC-4114-9112-A0D41C260F9F}" type="presOf" srcId="{56C88336-B637-4AF6-9B47-66DA911076E7}" destId="{85960463-9620-4094-AED2-FF4681671E2E}" srcOrd="0" destOrd="0" presId="urn:microsoft.com/office/officeart/2005/8/layout/cycle6"/>
    <dgm:cxn modelId="{CB6F332F-1F80-4284-A42C-EB7B1BED5424}" type="presOf" srcId="{0D49F24A-EEF3-49AF-9C6C-84F48FC28100}" destId="{E265AAB6-830E-4412-9FC3-4F2F1BB357BB}" srcOrd="0" destOrd="0" presId="urn:microsoft.com/office/officeart/2005/8/layout/cycle6"/>
    <dgm:cxn modelId="{ED858B45-FCC4-4EA2-A10C-F39BE894B4F2}" type="presOf" srcId="{DF0A2079-844F-4DDB-BD6D-C8B53C57D5B9}" destId="{1D44527E-AFB8-4DDA-97EB-902FA584F64A}" srcOrd="0" destOrd="0" presId="urn:microsoft.com/office/officeart/2005/8/layout/cycle6"/>
    <dgm:cxn modelId="{970A9B7B-E66D-4B32-B963-49EE0CE07778}" srcId="{9822B75E-A455-4050-80FA-124E3C896FAA}" destId="{4337803A-0DC8-48D5-BA4F-55BFC1993E3C}" srcOrd="2" destOrd="0" parTransId="{42BDBBCB-B2C3-46DD-8E06-B22B47F5B72E}" sibTransId="{F3A28A03-4DD9-4C8A-8691-0D2BAF98DB91}"/>
    <dgm:cxn modelId="{D34507F7-B559-445E-A6D8-BA70DED43B0C}" type="presOf" srcId="{9AF06DBB-6CE0-4302-A640-398067E61E75}" destId="{5587DEE8-BA16-42A9-A843-B1052FC75CD0}" srcOrd="0" destOrd="0" presId="urn:microsoft.com/office/officeart/2005/8/layout/cycle6"/>
    <dgm:cxn modelId="{492A0DD3-5056-4644-BE71-1DB1321379AB}" type="presOf" srcId="{A73D0FF6-A436-4F81-9467-CB7AF27065AE}" destId="{A31BA21B-0A1C-498D-9F4B-4E07119A21F6}" srcOrd="0" destOrd="0" presId="urn:microsoft.com/office/officeart/2005/8/layout/cycle6"/>
    <dgm:cxn modelId="{5CA115FC-B298-4398-A1EC-5A4A593459C7}" srcId="{9822B75E-A455-4050-80FA-124E3C896FAA}" destId="{9AF06DBB-6CE0-4302-A640-398067E61E75}" srcOrd="4" destOrd="0" parTransId="{9167C503-B140-484E-A18F-DBA124327EE0}" sibTransId="{8122C284-C136-42B7-99AD-9392F0F06D66}"/>
    <dgm:cxn modelId="{219513B1-306E-47AB-B94F-83790E8B2CDE}" type="presOf" srcId="{9822B75E-A455-4050-80FA-124E3C896FAA}" destId="{5A838F61-1156-417B-A2FE-6F3D85BBD74D}" srcOrd="0" destOrd="0" presId="urn:microsoft.com/office/officeart/2005/8/layout/cycle6"/>
    <dgm:cxn modelId="{5DB35294-4FCF-4866-8085-543F7397443E}" srcId="{9822B75E-A455-4050-80FA-124E3C896FAA}" destId="{7FC0390C-F9CD-43BB-B9EF-0FFECFCA2150}" srcOrd="0" destOrd="0" parTransId="{9282336A-6130-45EA-B7BA-BEBBE978B9F9}" sibTransId="{A83E3F04-1F21-4412-B6AA-FDC2A8B8F854}"/>
    <dgm:cxn modelId="{94F45189-9A5F-491E-9C7D-EA6EF2719EF1}" type="presParOf" srcId="{5A838F61-1156-417B-A2FE-6F3D85BBD74D}" destId="{BFA003B6-565F-4D30-B05F-2A5A238503DD}" srcOrd="0" destOrd="0" presId="urn:microsoft.com/office/officeart/2005/8/layout/cycle6"/>
    <dgm:cxn modelId="{FD8D1A85-B43D-45CC-9968-1D4CFC57802F}" type="presParOf" srcId="{5A838F61-1156-417B-A2FE-6F3D85BBD74D}" destId="{7036DF23-5C3A-47DA-9B4D-1752384FAFE5}" srcOrd="1" destOrd="0" presId="urn:microsoft.com/office/officeart/2005/8/layout/cycle6"/>
    <dgm:cxn modelId="{E60F1728-743E-4C67-8F07-FBA6342E98F3}" type="presParOf" srcId="{5A838F61-1156-417B-A2FE-6F3D85BBD74D}" destId="{351E82E1-2E79-4DD7-9E21-DDA2207B16F9}" srcOrd="2" destOrd="0" presId="urn:microsoft.com/office/officeart/2005/8/layout/cycle6"/>
    <dgm:cxn modelId="{BE1A00C4-F8E1-4B36-8153-C3A9409D7BAE}" type="presParOf" srcId="{5A838F61-1156-417B-A2FE-6F3D85BBD74D}" destId="{A31BA21B-0A1C-498D-9F4B-4E07119A21F6}" srcOrd="3" destOrd="0" presId="urn:microsoft.com/office/officeart/2005/8/layout/cycle6"/>
    <dgm:cxn modelId="{DE0D0500-20AB-4B39-8C4D-7A7E1098EE6D}" type="presParOf" srcId="{5A838F61-1156-417B-A2FE-6F3D85BBD74D}" destId="{BB7F3805-95FA-461D-A1BC-A46592F45103}" srcOrd="4" destOrd="0" presId="urn:microsoft.com/office/officeart/2005/8/layout/cycle6"/>
    <dgm:cxn modelId="{DFC7D3BB-3B04-4800-B660-31B9E3C33A05}" type="presParOf" srcId="{5A838F61-1156-417B-A2FE-6F3D85BBD74D}" destId="{85960463-9620-4094-AED2-FF4681671E2E}" srcOrd="5" destOrd="0" presId="urn:microsoft.com/office/officeart/2005/8/layout/cycle6"/>
    <dgm:cxn modelId="{61C2006D-0AD0-4D60-9E8F-4FAA8A0ED09B}" type="presParOf" srcId="{5A838F61-1156-417B-A2FE-6F3D85BBD74D}" destId="{5AA47317-C5EF-4BCD-A8C4-6B878984368C}" srcOrd="6" destOrd="0" presId="urn:microsoft.com/office/officeart/2005/8/layout/cycle6"/>
    <dgm:cxn modelId="{F4A477AD-E31D-42C0-8681-911CD3247CA3}" type="presParOf" srcId="{5A838F61-1156-417B-A2FE-6F3D85BBD74D}" destId="{8D802744-088D-4C31-9F90-0AFCFDBE5CDC}" srcOrd="7" destOrd="0" presId="urn:microsoft.com/office/officeart/2005/8/layout/cycle6"/>
    <dgm:cxn modelId="{E27499B6-44FB-4EB8-8A6A-9C8F9038C07F}" type="presParOf" srcId="{5A838F61-1156-417B-A2FE-6F3D85BBD74D}" destId="{88564487-797A-40AC-9ED5-84482357C206}" srcOrd="8" destOrd="0" presId="urn:microsoft.com/office/officeart/2005/8/layout/cycle6"/>
    <dgm:cxn modelId="{2C74CEEC-70A4-4EDF-906F-A080324066CF}" type="presParOf" srcId="{5A838F61-1156-417B-A2FE-6F3D85BBD74D}" destId="{E265AAB6-830E-4412-9FC3-4F2F1BB357BB}" srcOrd="9" destOrd="0" presId="urn:microsoft.com/office/officeart/2005/8/layout/cycle6"/>
    <dgm:cxn modelId="{C2246DB5-9E1E-4EA7-9A94-39EB0EC2A338}" type="presParOf" srcId="{5A838F61-1156-417B-A2FE-6F3D85BBD74D}" destId="{46A09BE9-275B-4639-87AB-43C85C616547}" srcOrd="10" destOrd="0" presId="urn:microsoft.com/office/officeart/2005/8/layout/cycle6"/>
    <dgm:cxn modelId="{48BC77DD-D6DA-4D06-A4E4-86FE2B16096E}" type="presParOf" srcId="{5A838F61-1156-417B-A2FE-6F3D85BBD74D}" destId="{1D44527E-AFB8-4DDA-97EB-902FA584F64A}" srcOrd="11" destOrd="0" presId="urn:microsoft.com/office/officeart/2005/8/layout/cycle6"/>
    <dgm:cxn modelId="{D10E4B44-9226-4EA9-A234-09E7D740CF04}" type="presParOf" srcId="{5A838F61-1156-417B-A2FE-6F3D85BBD74D}" destId="{5587DEE8-BA16-42A9-A843-B1052FC75CD0}" srcOrd="12" destOrd="0" presId="urn:microsoft.com/office/officeart/2005/8/layout/cycle6"/>
    <dgm:cxn modelId="{1082D060-8E31-4747-8F80-51F7346EB6F9}" type="presParOf" srcId="{5A838F61-1156-417B-A2FE-6F3D85BBD74D}" destId="{92A5CDB5-3B62-4007-9205-65936EAF325E}" srcOrd="13" destOrd="0" presId="urn:microsoft.com/office/officeart/2005/8/layout/cycle6"/>
    <dgm:cxn modelId="{1F556B7A-C1B9-4683-91A4-6D4A416E9EC9}" type="presParOf" srcId="{5A838F61-1156-417B-A2FE-6F3D85BBD74D}" destId="{2C0E21E3-CACE-4333-B963-F2E235BD9FD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003B6-565F-4D30-B05F-2A5A238503DD}">
      <dsp:nvSpPr>
        <dsp:cNvPr id="0" name=""/>
        <dsp:cNvSpPr/>
      </dsp:nvSpPr>
      <dsp:spPr>
        <a:xfrm>
          <a:off x="2442521" y="2488"/>
          <a:ext cx="1615650" cy="10501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Multi-Sector Partnerships</a:t>
          </a:r>
        </a:p>
      </dsp:txBody>
      <dsp:txXfrm>
        <a:off x="2493786" y="53753"/>
        <a:ext cx="1513120" cy="947643"/>
      </dsp:txXfrm>
    </dsp:sp>
    <dsp:sp modelId="{351E82E1-2E79-4DD7-9E21-DDA2207B16F9}">
      <dsp:nvSpPr>
        <dsp:cNvPr id="0" name=""/>
        <dsp:cNvSpPr/>
      </dsp:nvSpPr>
      <dsp:spPr>
        <a:xfrm>
          <a:off x="1153701" y="527574"/>
          <a:ext cx="4193290" cy="4193290"/>
        </a:xfrm>
        <a:custGeom>
          <a:avLst/>
          <a:gdLst/>
          <a:ahLst/>
          <a:cxnLst/>
          <a:rect l="0" t="0" r="0" b="0"/>
          <a:pathLst>
            <a:path>
              <a:moveTo>
                <a:pt x="2915550" y="166537"/>
              </a:moveTo>
              <a:arcTo wR="2096645" hR="2096645" stAng="17579432" swAng="195975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BA21B-0A1C-498D-9F4B-4E07119A21F6}">
      <dsp:nvSpPr>
        <dsp:cNvPr id="0" name=""/>
        <dsp:cNvSpPr/>
      </dsp:nvSpPr>
      <dsp:spPr>
        <a:xfrm>
          <a:off x="4436549" y="1451234"/>
          <a:ext cx="1615650" cy="105017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Flexible Delivery Models</a:t>
          </a:r>
        </a:p>
      </dsp:txBody>
      <dsp:txXfrm>
        <a:off x="4487814" y="1502499"/>
        <a:ext cx="1513120" cy="947643"/>
      </dsp:txXfrm>
    </dsp:sp>
    <dsp:sp modelId="{85960463-9620-4094-AED2-FF4681671E2E}">
      <dsp:nvSpPr>
        <dsp:cNvPr id="0" name=""/>
        <dsp:cNvSpPr/>
      </dsp:nvSpPr>
      <dsp:spPr>
        <a:xfrm>
          <a:off x="1153701" y="527574"/>
          <a:ext cx="4193290" cy="4193290"/>
        </a:xfrm>
        <a:custGeom>
          <a:avLst/>
          <a:gdLst/>
          <a:ahLst/>
          <a:cxnLst/>
          <a:rect l="0" t="0" r="0" b="0"/>
          <a:pathLst>
            <a:path>
              <a:moveTo>
                <a:pt x="4190433" y="1987227"/>
              </a:moveTo>
              <a:arcTo wR="2096645" hR="2096645" stAng="21420512" swAng="2194934"/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7317-C5EF-4BCD-A8C4-6B878984368C}">
      <dsp:nvSpPr>
        <dsp:cNvPr id="0" name=""/>
        <dsp:cNvSpPr/>
      </dsp:nvSpPr>
      <dsp:spPr>
        <a:xfrm>
          <a:off x="3674898" y="3795355"/>
          <a:ext cx="1615650" cy="105017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Integrated Digital Platform</a:t>
          </a:r>
        </a:p>
      </dsp:txBody>
      <dsp:txXfrm>
        <a:off x="3726163" y="3846620"/>
        <a:ext cx="1513120" cy="947643"/>
      </dsp:txXfrm>
    </dsp:sp>
    <dsp:sp modelId="{88564487-797A-40AC-9ED5-84482357C206}">
      <dsp:nvSpPr>
        <dsp:cNvPr id="0" name=""/>
        <dsp:cNvSpPr/>
      </dsp:nvSpPr>
      <dsp:spPr>
        <a:xfrm>
          <a:off x="1153701" y="527574"/>
          <a:ext cx="4193290" cy="4193290"/>
        </a:xfrm>
        <a:custGeom>
          <a:avLst/>
          <a:gdLst/>
          <a:ahLst/>
          <a:cxnLst/>
          <a:rect l="0" t="0" r="0" b="0"/>
          <a:pathLst>
            <a:path>
              <a:moveTo>
                <a:pt x="2512878" y="4151559"/>
              </a:moveTo>
              <a:arcTo wR="2096645" hR="2096645" stAng="4712963" swAng="1374075"/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5AAB6-830E-4412-9FC3-4F2F1BB357BB}">
      <dsp:nvSpPr>
        <dsp:cNvPr id="0" name=""/>
        <dsp:cNvSpPr/>
      </dsp:nvSpPr>
      <dsp:spPr>
        <a:xfrm>
          <a:off x="1210144" y="3795355"/>
          <a:ext cx="1615650" cy="105017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Sustainability and Efficiency</a:t>
          </a:r>
        </a:p>
      </dsp:txBody>
      <dsp:txXfrm>
        <a:off x="1261409" y="3846620"/>
        <a:ext cx="1513120" cy="947643"/>
      </dsp:txXfrm>
    </dsp:sp>
    <dsp:sp modelId="{1D44527E-AFB8-4DDA-97EB-902FA584F64A}">
      <dsp:nvSpPr>
        <dsp:cNvPr id="0" name=""/>
        <dsp:cNvSpPr/>
      </dsp:nvSpPr>
      <dsp:spPr>
        <a:xfrm>
          <a:off x="1153701" y="527574"/>
          <a:ext cx="4193290" cy="4193290"/>
        </a:xfrm>
        <a:custGeom>
          <a:avLst/>
          <a:gdLst/>
          <a:ahLst/>
          <a:cxnLst/>
          <a:rect l="0" t="0" r="0" b="0"/>
          <a:pathLst>
            <a:path>
              <a:moveTo>
                <a:pt x="350117" y="3256629"/>
              </a:moveTo>
              <a:arcTo wR="2096645" hR="2096645" stAng="8784554" swAng="2194934"/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7DEE8-BA16-42A9-A843-B1052FC75CD0}">
      <dsp:nvSpPr>
        <dsp:cNvPr id="0" name=""/>
        <dsp:cNvSpPr/>
      </dsp:nvSpPr>
      <dsp:spPr>
        <a:xfrm>
          <a:off x="448493" y="1451234"/>
          <a:ext cx="1615650" cy="105017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Dynamic Pricing Strategy</a:t>
          </a:r>
        </a:p>
      </dsp:txBody>
      <dsp:txXfrm>
        <a:off x="499758" y="1502499"/>
        <a:ext cx="1513120" cy="947643"/>
      </dsp:txXfrm>
    </dsp:sp>
    <dsp:sp modelId="{2C0E21E3-CACE-4333-B963-F2E235BD9FDF}">
      <dsp:nvSpPr>
        <dsp:cNvPr id="0" name=""/>
        <dsp:cNvSpPr/>
      </dsp:nvSpPr>
      <dsp:spPr>
        <a:xfrm>
          <a:off x="1153701" y="527574"/>
          <a:ext cx="4193290" cy="4193290"/>
        </a:xfrm>
        <a:custGeom>
          <a:avLst/>
          <a:gdLst/>
          <a:ahLst/>
          <a:cxnLst/>
          <a:rect l="0" t="0" r="0" b="0"/>
          <a:pathLst>
            <a:path>
              <a:moveTo>
                <a:pt x="365577" y="913714"/>
              </a:moveTo>
              <a:arcTo wR="2096645" hR="2096645" stAng="12860812" swAng="1959756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D489F-8729-41DE-B4DF-6B310DDE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521FE2-465E-43C9-8875-6E0D9EFD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4D3696-31CA-4BCF-9E6E-8CEC24BA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C57CE4-56F7-40D8-868D-D074637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49CBB7-A092-4FE3-94CF-30A63A7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9A02-F882-483F-8E70-286B51C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868FC0-A894-4F9E-A654-864072B0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660FC0-4F39-4C75-94C9-EFC8BBE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03D2C1-21DC-4CD4-8BD5-3802471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62047-EA90-49B7-BAB4-9FD69B2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8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48674F-050A-4EED-9BB2-C7E82DA2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5CDE0E-220A-4A1D-9AED-2536D714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8551A-1C81-4E5E-9E11-0D65EF20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4E8B4D-2198-4ACD-9BFD-01FAB14E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DFFD8-2D03-4380-8013-2D717BF8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78907-7146-40C1-8713-A0B131A8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94634-DE89-44FE-ABD0-E851385F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2DDD9F-ED62-46E3-A1B6-55856B62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564C2-DE76-4CF1-9F35-260FE771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0D238D-BE13-42A4-A55E-A2255F13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90927-BDA5-47F4-B85B-23877F1D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5E62DB-1F13-4D9B-94DD-9B9F23B9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62247-7046-4E2F-B346-3199867C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E28983-4395-418C-B2FE-C3667CA7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98AB69-44C7-4A68-8421-CB1C820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D8118-9E5A-4A77-A82C-196B1ADA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A4E0EE-DB03-454D-8C98-8E9B07123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BED119-A527-4A3A-AFF1-AA49155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2AF952-C470-450E-8DBE-63EB00C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7F3C62-A5F9-4EC8-A140-43D655DA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63CD17-B457-4B0F-A0CE-51302389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3685A-0C60-474D-BD46-29D85A70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F6B7A4-F7A2-4E53-971C-F94EBD0F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89FD78-46E8-46B7-8EC4-02986418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9A9C18-D513-4F6C-83DC-5CA8827FB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2872A8-C549-4A95-A447-B0C6CAE1D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D9EE85-56BC-4381-A305-76541A6D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B9A528-0843-4B15-963D-4965CA98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43418E-435A-4A6C-8E6F-BDE8B291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0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E021B-769D-4EBA-AA78-9675FB0A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650919-4A39-4233-A1DB-5E55AA15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E3E4BF-26A7-43AA-AF90-A633243F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0E57FE-D621-4B80-AB2D-514CE208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9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AE1DAF-4621-4572-BA3B-A5235A1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31A9D5-B567-4794-9611-BEDF5C3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C5062A-7213-44D1-A614-1325F775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86FBD-8C85-47EA-9719-C112048C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811E2D-7DE8-41D4-B248-290B985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840A49-17AF-4155-89E9-2F0C29D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70C6F0-8E53-470C-B93B-F7E6142F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55E8D5-1AF2-4B64-BAE9-D6051A4C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76139C-DBF0-4634-B771-0FFB2B74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7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CF96C-B3C2-4320-82BC-C634D69E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12BFEF-DB85-489E-82F1-25C6E767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DD918B-F0B7-4BAB-A6BC-7BF24E26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AE7B5E-E444-4BF7-BBE1-E9CFF695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1DC7F3-F8CC-4518-9950-853352B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91CA96-0815-4B35-9E07-71B0647D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650AA80-FFC8-4F9B-93F3-A8AEEC7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9586E-EDB4-474C-9DF1-240855D9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53805F-7A7A-436D-A73B-0F4DF19C5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2632-27C5-40B7-A6E0-7A4E5D140B5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80308B-06B5-4A96-933F-4A7478B7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BBD74-57CD-4936-87A4-3202DB646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C767-5761-4737-8AED-B4076FEE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5802E4-2F38-4A3B-9505-40D51295881A}"/>
              </a:ext>
            </a:extLst>
          </p:cNvPr>
          <p:cNvSpPr txBox="1"/>
          <p:nvPr/>
        </p:nvSpPr>
        <p:spPr>
          <a:xfrm>
            <a:off x="0" y="6933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 err="1" smtClean="0">
                <a:latin typeface="Arial Black" panose="020B0A04020102020204" pitchFamily="34" charset="0"/>
              </a:rPr>
              <a:t>Zinnovation</a:t>
            </a:r>
            <a:r>
              <a:rPr lang="en-IN" sz="2800" dirty="0" smtClean="0">
                <a:latin typeface="Arial Black" panose="020B0A04020102020204" pitchFamily="34" charset="0"/>
              </a:rPr>
              <a:t> 2.0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66B819-0CDB-49C0-97FA-85F362229E1F}"/>
              </a:ext>
            </a:extLst>
          </p:cNvPr>
          <p:cNvSpPr txBox="1"/>
          <p:nvPr/>
        </p:nvSpPr>
        <p:spPr>
          <a:xfrm>
            <a:off x="540021" y="890558"/>
            <a:ext cx="111119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ChefOnCall</a:t>
            </a:r>
            <a:r>
              <a:rPr lang="en-US" sz="2400" b="1" dirty="0">
                <a:solidFill>
                  <a:srgbClr val="FF0000"/>
                </a:solidFill>
              </a:rPr>
              <a:t>: ON-DEMAND PERSONALIZED COOKING SERVICE AT YOUR </a:t>
            </a:r>
            <a:r>
              <a:rPr lang="en-US" sz="2400" b="1" dirty="0" smtClean="0">
                <a:solidFill>
                  <a:srgbClr val="FF0000"/>
                </a:solidFill>
              </a:rPr>
              <a:t>DOORSTEP</a:t>
            </a:r>
          </a:p>
          <a:p>
            <a:endParaRPr lang="en-US" sz="2000" dirty="0"/>
          </a:p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 </a:t>
            </a:r>
            <a:r>
              <a:rPr lang="en-US" sz="2000" dirty="0"/>
              <a:t>Finding skilled and trustworthy chefs and maids is a challenge for households and businesses, while domestic workers struggle to find stable job opportunities. This platform connects employers with verified professionals based on experience, ratings, and reviews, ensuring a seamless and reliable hiring process.</a:t>
            </a: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Cordia New" panose="020B0502040204020203" pitchFamily="34" charset="-34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Name: Code Crusaders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Shiyabrinta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Bhowmik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Muskan Kumari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Chandigarh University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16" y="2727297"/>
            <a:ext cx="3959749" cy="35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20BC77-2B36-428A-A049-A71C5740BC25}"/>
              </a:ext>
            </a:extLst>
          </p:cNvPr>
          <p:cNvSpPr txBox="1"/>
          <p:nvPr/>
        </p:nvSpPr>
        <p:spPr>
          <a:xfrm>
            <a:off x="7243" y="23083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ChefOnCall</a:t>
            </a:r>
            <a:r>
              <a:rPr lang="en-US" sz="2400" b="1" dirty="0"/>
              <a:t>: ON-DEMAND PERSONALIZED COOKING SERVICE AT YOUR DOORSTEP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DFE7FAC-889F-4CBA-A173-A570D456991C}"/>
              </a:ext>
            </a:extLst>
          </p:cNvPr>
          <p:cNvSpPr/>
          <p:nvPr/>
        </p:nvSpPr>
        <p:spPr>
          <a:xfrm>
            <a:off x="133061" y="1437565"/>
            <a:ext cx="5268181" cy="266645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E3A8B34-6D4F-4589-B8B7-3373C00F1D01}"/>
              </a:ext>
            </a:extLst>
          </p:cNvPr>
          <p:cNvSpPr/>
          <p:nvPr/>
        </p:nvSpPr>
        <p:spPr>
          <a:xfrm>
            <a:off x="6489552" y="1437566"/>
            <a:ext cx="5268181" cy="2797666"/>
          </a:xfrm>
          <a:prstGeom prst="roundRect">
            <a:avLst/>
          </a:prstGeom>
          <a:solidFill>
            <a:srgbClr val="47D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&amp; On-Demand Cooking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Home-Cooked Meals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a Diverse Range of Skilled Cooks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&amp; Trustworthy Maids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Booking &amp; Payment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Retention &amp; Loyalty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DC5F2E-E33F-428A-8364-DEB717F70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352">
            <a:off x="10276088" y="531380"/>
            <a:ext cx="1155441" cy="139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BF7E96-B252-4E85-8C35-708C7602D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363">
            <a:off x="11097742" y="785130"/>
            <a:ext cx="1155441" cy="139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BFFC86-843A-4289-B970-41CB25F5E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67" y="3329380"/>
            <a:ext cx="1038571" cy="94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D90773-4897-4DAA-B395-F045C59CFEE2}"/>
              </a:ext>
            </a:extLst>
          </p:cNvPr>
          <p:cNvSpPr txBox="1"/>
          <p:nvPr/>
        </p:nvSpPr>
        <p:spPr>
          <a:xfrm>
            <a:off x="142539" y="982725"/>
            <a:ext cx="5468471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b="1" i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Current </a:t>
            </a:r>
            <a:r>
              <a:rPr lang="en-IN" sz="1800" b="1" i="1" u="sng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Problems in </a:t>
            </a:r>
            <a:r>
              <a:rPr lang="en-IN" b="1" i="1" u="sng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Hiring Chefs &amp; Maids </a:t>
            </a:r>
            <a:r>
              <a:rPr lang="en-IN" sz="1800" b="1" i="1" u="sng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!!!</a:t>
            </a:r>
            <a:endParaRPr lang="en-IN" sz="1400" b="1" i="1" u="sng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4ACD48-2714-4829-938F-36200CCB3CCB}"/>
              </a:ext>
            </a:extLst>
          </p:cNvPr>
          <p:cNvSpPr txBox="1"/>
          <p:nvPr/>
        </p:nvSpPr>
        <p:spPr>
          <a:xfrm>
            <a:off x="6489552" y="1005552"/>
            <a:ext cx="5468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i="1" u="sng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Solutions</a:t>
            </a:r>
            <a:r>
              <a:rPr lang="en-IN" sz="1800" b="1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!!!</a:t>
            </a:r>
            <a:endParaRPr lang="en-IN" b="1" i="1" u="sng" dirty="0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xmlns="" id="{A060D273-2F12-45FF-8DAF-46F35A2A706B}"/>
              </a:ext>
            </a:extLst>
          </p:cNvPr>
          <p:cNvSpPr/>
          <p:nvPr/>
        </p:nvSpPr>
        <p:spPr>
          <a:xfrm>
            <a:off x="4942987" y="6086199"/>
            <a:ext cx="2627697" cy="562243"/>
          </a:xfrm>
          <a:prstGeom prst="roundRect">
            <a:avLst/>
          </a:prstGeom>
          <a:solidFill>
            <a:srgbClr val="FF9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UNIQUENESS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ounded Rectangle 31">
            <a:extLst>
              <a:ext uri="{FF2B5EF4-FFF2-40B4-BE49-F238E27FC236}">
                <a16:creationId xmlns:a16="http://schemas.microsoft.com/office/drawing/2014/main" xmlns="" id="{321C39EC-F96A-438E-8A64-A2BB7DC1E7AF}"/>
              </a:ext>
            </a:extLst>
          </p:cNvPr>
          <p:cNvSpPr/>
          <p:nvPr/>
        </p:nvSpPr>
        <p:spPr>
          <a:xfrm>
            <a:off x="8486552" y="5873285"/>
            <a:ext cx="1812325" cy="790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Ratings &amp; Reviews for Better Decision-Making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xmlns="" id="{C47E66B3-8409-4D1E-92F8-1FFA100D37BE}"/>
              </a:ext>
            </a:extLst>
          </p:cNvPr>
          <p:cNvSpPr/>
          <p:nvPr/>
        </p:nvSpPr>
        <p:spPr>
          <a:xfrm>
            <a:off x="3027943" y="4871803"/>
            <a:ext cx="1482275" cy="873872"/>
          </a:xfrm>
          <a:prstGeom prst="roundRect">
            <a:avLst>
              <a:gd name="adj" fmla="val 126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Cuisine-Specific Maid Selection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xmlns="" id="{09C2BA17-A78B-4E2D-8E0A-6DC2B7C59D11}"/>
              </a:ext>
            </a:extLst>
          </p:cNvPr>
          <p:cNvSpPr/>
          <p:nvPr/>
        </p:nvSpPr>
        <p:spPr>
          <a:xfrm>
            <a:off x="2330174" y="5873285"/>
            <a:ext cx="1732391" cy="873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Flexible Meal &amp; Hour-Based Booking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35">
            <a:extLst>
              <a:ext uri="{FF2B5EF4-FFF2-40B4-BE49-F238E27FC236}">
                <a16:creationId xmlns:a16="http://schemas.microsoft.com/office/drawing/2014/main" xmlns="" id="{14A2A967-3F3E-4D26-899B-47FF4C1F5AD3}"/>
              </a:ext>
            </a:extLst>
          </p:cNvPr>
          <p:cNvSpPr/>
          <p:nvPr/>
        </p:nvSpPr>
        <p:spPr>
          <a:xfrm>
            <a:off x="7570684" y="4767700"/>
            <a:ext cx="1979058" cy="977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Flexible Hiring Instead of Permanent Cooks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42C733B-0872-42DD-96AE-67E94696646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570684" y="6268502"/>
            <a:ext cx="915868" cy="988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536B9F9-E6D0-4C1A-8E72-C5FD04F4BF3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90758" y="5256688"/>
            <a:ext cx="779926" cy="82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72C7383-876E-4BB0-B3A9-AF24EAF60D7B}"/>
              </a:ext>
            </a:extLst>
          </p:cNvPr>
          <p:cNvCxnSpPr>
            <a:cxnSpLocks/>
          </p:cNvCxnSpPr>
          <p:nvPr/>
        </p:nvCxnSpPr>
        <p:spPr>
          <a:xfrm flipH="1" flipV="1">
            <a:off x="4510218" y="5396801"/>
            <a:ext cx="891024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6A89C66-E776-4BBA-8E68-20710DD5A2FA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 flipV="1">
            <a:off x="4062565" y="6310221"/>
            <a:ext cx="880422" cy="57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3810D54-287E-49DF-A8EB-BCFC3140D03D}"/>
              </a:ext>
            </a:extLst>
          </p:cNvPr>
          <p:cNvCxnSpPr/>
          <p:nvPr/>
        </p:nvCxnSpPr>
        <p:spPr>
          <a:xfrm flipV="1">
            <a:off x="6088757" y="5411683"/>
            <a:ext cx="14486" cy="650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>
            <a:extLst>
              <a:ext uri="{FF2B5EF4-FFF2-40B4-BE49-F238E27FC236}">
                <a16:creationId xmlns:a16="http://schemas.microsoft.com/office/drawing/2014/main" xmlns="" id="{A5FD42D9-28BF-4523-B218-A3813C8405A9}"/>
              </a:ext>
            </a:extLst>
          </p:cNvPr>
          <p:cNvSpPr/>
          <p:nvPr/>
        </p:nvSpPr>
        <p:spPr>
          <a:xfrm>
            <a:off x="5309158" y="4480445"/>
            <a:ext cx="1588170" cy="10732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Verified &amp; Background-Checked Meals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CBADBD3-79EE-72B6-3954-5DDB88914CDE}"/>
              </a:ext>
            </a:extLst>
          </p:cNvPr>
          <p:cNvSpPr txBox="1"/>
          <p:nvPr/>
        </p:nvSpPr>
        <p:spPr>
          <a:xfrm>
            <a:off x="334924" y="1530537"/>
            <a:ext cx="4991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Busy Lifestyles &amp; Lack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Limited Personalized Cooking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Limited Culinary Variety with Permanent Cooks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Lack of Transparency &amp; 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Unavailability of Flexible &amp; On-Demand Cooking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Limited Career Opportunities for Skilled Home Cooks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59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3840" y="1707098"/>
            <a:ext cx="4826000" cy="46329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67785A-5753-4872-9C28-889744555A0F}"/>
              </a:ext>
            </a:extLst>
          </p:cNvPr>
          <p:cNvSpPr txBox="1"/>
          <p:nvPr/>
        </p:nvSpPr>
        <p:spPr>
          <a:xfrm>
            <a:off x="3023118" y="14750"/>
            <a:ext cx="6288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>
                <a:latin typeface="Arial Black" panose="020B0A040201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  <a:endParaRPr lang="en-IN" sz="2200" u="sng" dirty="0">
              <a:latin typeface="Arial Black" panose="020B0A04020102020204" pitchFamily="34" charset="0"/>
            </a:endParaRPr>
          </a:p>
        </p:txBody>
      </p:sp>
      <p:sp>
        <p:nvSpPr>
          <p:cNvPr id="21" name="Oval 20" descr="Your startup LOGO">
            <a:extLst>
              <a:ext uri="{FF2B5EF4-FFF2-40B4-BE49-F238E27FC236}">
                <a16:creationId xmlns:a16="http://schemas.microsoft.com/office/drawing/2014/main" xmlns="" id="{B146102A-EB4F-43F2-AF0F-14702333000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0293952" y="42841"/>
            <a:ext cx="1552815" cy="8055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Vampires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C66EE55-2227-4FEA-80B7-FEB7024122E0}"/>
              </a:ext>
            </a:extLst>
          </p:cNvPr>
          <p:cNvSpPr txBox="1"/>
          <p:nvPr/>
        </p:nvSpPr>
        <p:spPr>
          <a:xfrm>
            <a:off x="1362570" y="968947"/>
            <a:ext cx="2019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 smtClean="0"/>
              <a:t>Work Flow</a:t>
            </a:r>
            <a:endParaRPr lang="en-IN" sz="2800" b="1" i="1" u="sng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FCD538BB-452B-40FB-BC0F-D8AA1F259051}"/>
              </a:ext>
            </a:extLst>
          </p:cNvPr>
          <p:cNvSpPr/>
          <p:nvPr/>
        </p:nvSpPr>
        <p:spPr>
          <a:xfrm>
            <a:off x="5852160" y="1599250"/>
            <a:ext cx="5730240" cy="436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TECH STACK:</a:t>
            </a:r>
          </a:p>
          <a:p>
            <a:pPr algn="ctr"/>
            <a:endParaRPr lang="en-US" sz="20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Web</a:t>
            </a:r>
            <a:r>
              <a:rPr lang="en-US" sz="2000" dirty="0" smtClean="0"/>
              <a:t>: REACT, TAILWIND CSS, MONGODB ATLAS, EXPRESS, NODE JS, JAVASCRIPT</a:t>
            </a:r>
            <a:r>
              <a:rPr lang="en-US" sz="2000" dirty="0" smtClean="0"/>
              <a:t>, </a:t>
            </a:r>
            <a:r>
              <a:rPr lang="en-US" sz="2000" dirty="0" smtClean="0"/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Authentication &amp; </a:t>
            </a:r>
            <a:r>
              <a:rPr lang="en-IN" sz="2000" b="1" dirty="0" smtClean="0"/>
              <a:t>Security</a:t>
            </a:r>
            <a:r>
              <a:rPr lang="en-IN" sz="2000" dirty="0" smtClean="0"/>
              <a:t>: Firebase </a:t>
            </a:r>
            <a:r>
              <a:rPr lang="en-IN" sz="2000" dirty="0" err="1"/>
              <a:t>Auth</a:t>
            </a:r>
            <a:r>
              <a:rPr lang="en-IN" sz="2000" dirty="0"/>
              <a:t> / Auth0 / </a:t>
            </a:r>
            <a:r>
              <a:rPr lang="en-IN" sz="2000" dirty="0" smtClean="0"/>
              <a:t>Passport.js, JWT </a:t>
            </a:r>
            <a:r>
              <a:rPr lang="en-IN" sz="2000" dirty="0"/>
              <a:t>(JSON Web </a:t>
            </a:r>
            <a:r>
              <a:rPr lang="en-IN" sz="2000" dirty="0" smtClean="0"/>
              <a:t>Token), Helmet.js </a:t>
            </a:r>
            <a:r>
              <a:rPr lang="en-IN" sz="2000" dirty="0"/>
              <a:t>&amp;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Real-Time </a:t>
            </a:r>
            <a:r>
              <a:rPr lang="en-IN" sz="2000" b="1" dirty="0" smtClean="0"/>
              <a:t>Features:</a:t>
            </a:r>
            <a:r>
              <a:rPr lang="en-IN" sz="2000" dirty="0" smtClean="0"/>
              <a:t> Socket.io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Payment Integration</a:t>
            </a:r>
            <a:r>
              <a:rPr lang="en-IN" sz="2000" dirty="0" smtClean="0"/>
              <a:t>: </a:t>
            </a:r>
            <a:r>
              <a:rPr lang="en-IN" sz="2000" dirty="0" err="1" smtClean="0"/>
              <a:t>Razorpay</a:t>
            </a:r>
            <a:r>
              <a:rPr lang="en-IN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Email &amp; </a:t>
            </a:r>
            <a:r>
              <a:rPr lang="en-IN" sz="2000" b="1" dirty="0" smtClean="0"/>
              <a:t>Notifications</a:t>
            </a:r>
            <a:r>
              <a:rPr lang="en-IN" sz="2000" dirty="0" smtClean="0"/>
              <a:t>: </a:t>
            </a:r>
            <a:r>
              <a:rPr lang="en-IN" sz="2000" dirty="0" err="1" smtClean="0"/>
              <a:t>Nodemailer</a:t>
            </a:r>
            <a:r>
              <a:rPr lang="en-IN" sz="2000" dirty="0" smtClean="0"/>
              <a:t>, Firebase </a:t>
            </a:r>
            <a:r>
              <a:rPr lang="en-IN" sz="2000" dirty="0"/>
              <a:t>Cloud Messaging (FCM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5120" y="1899919"/>
            <a:ext cx="4663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Homepage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→ (Search Maids / Register as </a:t>
            </a:r>
            <a:r>
              <a:rPr lang="en-IN" dirty="0" smtClean="0">
                <a:solidFill>
                  <a:schemeClr val="bg1"/>
                </a:solidFill>
              </a:rPr>
              <a:t>Maid)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Maid </a:t>
            </a:r>
            <a:r>
              <a:rPr lang="en-IN" b="1" dirty="0">
                <a:solidFill>
                  <a:schemeClr val="bg1"/>
                </a:solidFill>
              </a:rPr>
              <a:t>Listings Page</a:t>
            </a:r>
            <a:r>
              <a:rPr lang="en-IN" dirty="0">
                <a:solidFill>
                  <a:schemeClr val="bg1"/>
                </a:solidFill>
              </a:rPr>
              <a:t> → (Filters: Cuisine, Ratings, </a:t>
            </a:r>
            <a:r>
              <a:rPr lang="en-IN" dirty="0" smtClean="0">
                <a:solidFill>
                  <a:schemeClr val="bg1"/>
                </a:solidFill>
              </a:rPr>
              <a:t>Availability)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Maid </a:t>
            </a:r>
            <a:r>
              <a:rPr lang="en-IN" b="1" dirty="0">
                <a:solidFill>
                  <a:schemeClr val="bg1"/>
                </a:solidFill>
              </a:rPr>
              <a:t>Profile Page </a:t>
            </a:r>
            <a:r>
              <a:rPr lang="en-IN" dirty="0">
                <a:solidFill>
                  <a:schemeClr val="bg1"/>
                </a:solidFill>
              </a:rPr>
              <a:t>→ (View details, reviews, availability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Booking </a:t>
            </a:r>
            <a:r>
              <a:rPr lang="en-IN" b="1" dirty="0">
                <a:solidFill>
                  <a:schemeClr val="bg1"/>
                </a:solidFill>
              </a:rPr>
              <a:t>Form </a:t>
            </a:r>
            <a:r>
              <a:rPr lang="en-IN" dirty="0">
                <a:solidFill>
                  <a:schemeClr val="bg1"/>
                </a:solidFill>
              </a:rPr>
              <a:t>→ (Select meal type, time, people, payment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Payment </a:t>
            </a:r>
            <a:r>
              <a:rPr lang="en-IN" b="1" dirty="0">
                <a:solidFill>
                  <a:schemeClr val="bg1"/>
                </a:solidFill>
              </a:rPr>
              <a:t>&amp; Confirmation </a:t>
            </a:r>
            <a:r>
              <a:rPr lang="en-IN" dirty="0">
                <a:solidFill>
                  <a:schemeClr val="bg1"/>
                </a:solidFill>
              </a:rPr>
              <a:t>→ (UPI / </a:t>
            </a:r>
            <a:r>
              <a:rPr lang="en-IN" dirty="0" smtClean="0">
                <a:solidFill>
                  <a:schemeClr val="bg1"/>
                </a:solidFill>
              </a:rPr>
              <a:t>Card)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User </a:t>
            </a:r>
            <a:r>
              <a:rPr lang="en-IN" dirty="0">
                <a:solidFill>
                  <a:schemeClr val="bg1"/>
                </a:solidFill>
              </a:rPr>
              <a:t>Dashboard → (View bookings, </a:t>
            </a:r>
            <a:r>
              <a:rPr lang="en-IN" dirty="0" err="1">
                <a:solidFill>
                  <a:schemeClr val="bg1"/>
                </a:solidFill>
              </a:rPr>
              <a:t>favorites</a:t>
            </a:r>
            <a:r>
              <a:rPr lang="en-IN" dirty="0">
                <a:solidFill>
                  <a:schemeClr val="bg1"/>
                </a:solidFill>
              </a:rPr>
              <a:t>, settings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Maid </a:t>
            </a:r>
            <a:r>
              <a:rPr lang="en-IN" b="1" dirty="0">
                <a:solidFill>
                  <a:schemeClr val="bg1"/>
                </a:solidFill>
              </a:rPr>
              <a:t>Dashboard </a:t>
            </a:r>
            <a:r>
              <a:rPr lang="en-IN" dirty="0">
                <a:solidFill>
                  <a:schemeClr val="bg1"/>
                </a:solidFill>
              </a:rPr>
              <a:t>→ (Manage schedule, track earnings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Admin </a:t>
            </a:r>
            <a:r>
              <a:rPr lang="en-IN" b="1" dirty="0">
                <a:solidFill>
                  <a:schemeClr val="bg1"/>
                </a:solidFill>
              </a:rPr>
              <a:t>Panel </a:t>
            </a:r>
            <a:r>
              <a:rPr lang="en-IN" dirty="0">
                <a:solidFill>
                  <a:schemeClr val="bg1"/>
                </a:solidFill>
              </a:rPr>
              <a:t>→ (Manage users, disputes, revenue)</a:t>
            </a:r>
          </a:p>
        </p:txBody>
      </p:sp>
    </p:spTree>
    <p:extLst>
      <p:ext uri="{BB962C8B-B14F-4D97-AF65-F5344CB8AC3E}">
        <p14:creationId xmlns:p14="http://schemas.microsoft.com/office/powerpoint/2010/main" val="229432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15348-4B73-46CF-9E62-30A5085AF818}"/>
              </a:ext>
            </a:extLst>
          </p:cNvPr>
          <p:cNvSpPr txBox="1"/>
          <p:nvPr/>
        </p:nvSpPr>
        <p:spPr>
          <a:xfrm>
            <a:off x="385666" y="7987"/>
            <a:ext cx="556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FEATURES</a:t>
            </a:r>
            <a:endParaRPr lang="en-IN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15708920-342F-4E0C-8C05-4562A3D0BD48}"/>
              </a:ext>
            </a:extLst>
          </p:cNvPr>
          <p:cNvSpPr/>
          <p:nvPr/>
        </p:nvSpPr>
        <p:spPr>
          <a:xfrm>
            <a:off x="105564" y="479297"/>
            <a:ext cx="5561045" cy="3332257"/>
          </a:xfrm>
          <a:prstGeom prst="roundRect">
            <a:avLst>
              <a:gd name="adj" fmla="val 113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Dual Booking Model: Meal &amp; Hour-Based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Cuisine-Based Maid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Verified &amp; Background-Checked Maids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Ratings &amp; Review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 &amp; Instant Booking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Secure &amp; Digital Payment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Rebooking &amp; Favourites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Cancellation &amp; No-Show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Easy-to-Use Filtering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Expansion Plans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7B9577E-BA6E-4080-9802-E7FB420012FC}"/>
              </a:ext>
            </a:extLst>
          </p:cNvPr>
          <p:cNvSpPr/>
          <p:nvPr/>
        </p:nvSpPr>
        <p:spPr>
          <a:xfrm>
            <a:off x="105564" y="4282864"/>
            <a:ext cx="4912375" cy="2275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Legal &amp; Compliance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Technological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&amp; Cultural Feasibility</a:t>
            </a:r>
            <a:endParaRPr lang="en-IN" sz="1800" b="1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BBA283-9FB4-475C-A63F-896A6DCC6AE1}"/>
              </a:ext>
            </a:extLst>
          </p:cNvPr>
          <p:cNvSpPr txBox="1"/>
          <p:nvPr/>
        </p:nvSpPr>
        <p:spPr>
          <a:xfrm>
            <a:off x="385666" y="374962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&amp; ITS FEASIBILITY</a:t>
            </a:r>
            <a:endParaRPr lang="en-IN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9FED9421-065B-4F06-B330-2639F9FC4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47139"/>
              </p:ext>
            </p:extLst>
          </p:nvPr>
        </p:nvGraphicFramePr>
        <p:xfrm>
          <a:off x="5386507" y="1352938"/>
          <a:ext cx="6500694" cy="49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7A960E-C71B-4375-B082-CBACFC20E85A}"/>
              </a:ext>
            </a:extLst>
          </p:cNvPr>
          <p:cNvSpPr txBox="1"/>
          <p:nvPr/>
        </p:nvSpPr>
        <p:spPr>
          <a:xfrm>
            <a:off x="5568454" y="716471"/>
            <a:ext cx="573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BUSINESS MODEL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892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5A1F53-5A15-4A8D-BAB0-6AFBF0375927}"/>
              </a:ext>
            </a:extLst>
          </p:cNvPr>
          <p:cNvSpPr txBox="1"/>
          <p:nvPr/>
        </p:nvSpPr>
        <p:spPr>
          <a:xfrm>
            <a:off x="0" y="41239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 Black" panose="020B0A040201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F3BD8C-8628-48BD-8B81-883BE26FDDCB}"/>
              </a:ext>
            </a:extLst>
          </p:cNvPr>
          <p:cNvSpPr/>
          <p:nvPr/>
        </p:nvSpPr>
        <p:spPr>
          <a:xfrm>
            <a:off x="6095999" y="753035"/>
            <a:ext cx="2743201" cy="292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Provides job opportunities for skilled workers.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Increases convenience for households in need of domestic help.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Helps ensure safety and reliability by verifying workers’ backgrounds.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Can improve work conditions for domestic workers through fair wages and transparency.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5C6BCF-904C-463F-B4AD-F5FB1A3BB218}"/>
              </a:ext>
            </a:extLst>
          </p:cNvPr>
          <p:cNvSpPr/>
          <p:nvPr/>
        </p:nvSpPr>
        <p:spPr>
          <a:xfrm>
            <a:off x="9242612" y="753034"/>
            <a:ext cx="2743200" cy="292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Generates income for chefs and maids by connecting them with employers.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Boosts the domestic service industry by making hiring easier.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Creates business opportunities for website developers and maintenance teams.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Can reduce unemployment by offering job listings for various skill levels.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B3A2E5-CE02-48A4-902B-243BBECC04FF}"/>
              </a:ext>
            </a:extLst>
          </p:cNvPr>
          <p:cNvSpPr/>
          <p:nvPr/>
        </p:nvSpPr>
        <p:spPr>
          <a:xfrm>
            <a:off x="9242612" y="3925062"/>
            <a:ext cx="2743200" cy="289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Improves hiring efficiency through online applications and digital records.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Enhances security with identity verification and rating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Allows automation of scheduling and payments for smoother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Enables real-time tracking of job requests and worker availability.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4A268C-E9F9-4067-AF52-74759AD9C3F7}"/>
              </a:ext>
            </a:extLst>
          </p:cNvPr>
          <p:cNvSpPr/>
          <p:nvPr/>
        </p:nvSpPr>
        <p:spPr>
          <a:xfrm>
            <a:off x="6096000" y="3934025"/>
            <a:ext cx="2743200" cy="289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Reduces the need for physical job searches, lowering transportation emissions.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Encourages eco-friendly practices by promoting sustainable cooking and cleaning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May lead to increased use of disposable cleaning materials, impacting waste production.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B79C47-C186-4ABE-B02F-B0F73CE0D355}"/>
              </a:ext>
            </a:extLst>
          </p:cNvPr>
          <p:cNvSpPr txBox="1"/>
          <p:nvPr/>
        </p:nvSpPr>
        <p:spPr>
          <a:xfrm>
            <a:off x="6311152" y="516949"/>
            <a:ext cx="23128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Social Impacts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E25EC3-6931-452E-9757-6BC98D3AC103}"/>
              </a:ext>
            </a:extLst>
          </p:cNvPr>
          <p:cNvSpPr txBox="1"/>
          <p:nvPr/>
        </p:nvSpPr>
        <p:spPr>
          <a:xfrm>
            <a:off x="9457765" y="3741432"/>
            <a:ext cx="23128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Technological Impacts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767463-3F81-4190-9DC8-2C2DA96EE9A9}"/>
              </a:ext>
            </a:extLst>
          </p:cNvPr>
          <p:cNvSpPr txBox="1"/>
          <p:nvPr/>
        </p:nvSpPr>
        <p:spPr>
          <a:xfrm>
            <a:off x="6311152" y="3741432"/>
            <a:ext cx="23128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Environmental Impacts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E3ED832-2460-445B-9A2A-0D2C005D72F9}"/>
              </a:ext>
            </a:extLst>
          </p:cNvPr>
          <p:cNvSpPr txBox="1"/>
          <p:nvPr/>
        </p:nvSpPr>
        <p:spPr>
          <a:xfrm>
            <a:off x="9457765" y="500072"/>
            <a:ext cx="23128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Economic Impacts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34D0958-9BB6-4F73-A13F-CBDC99F6C6C2}"/>
              </a:ext>
            </a:extLst>
          </p:cNvPr>
          <p:cNvSpPr/>
          <p:nvPr/>
        </p:nvSpPr>
        <p:spPr>
          <a:xfrm>
            <a:off x="2034988" y="3371729"/>
            <a:ext cx="1622611" cy="6057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BENEFITS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2F408F4-8091-4591-AEF9-5EDF4EC96FF2}"/>
              </a:ext>
            </a:extLst>
          </p:cNvPr>
          <p:cNvSpPr/>
          <p:nvPr/>
        </p:nvSpPr>
        <p:spPr>
          <a:xfrm>
            <a:off x="527858" y="5119606"/>
            <a:ext cx="2124636" cy="520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Convenience Scheduling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93F0467-CC09-4810-8612-B4923DDFD0BE}"/>
              </a:ext>
            </a:extLst>
          </p:cNvPr>
          <p:cNvSpPr/>
          <p:nvPr/>
        </p:nvSpPr>
        <p:spPr>
          <a:xfrm>
            <a:off x="3055906" y="5110643"/>
            <a:ext cx="1889761" cy="520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Improved Work-Life Balance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E89FBF1-9049-4561-9A42-E50258340CD7}"/>
              </a:ext>
            </a:extLst>
          </p:cNvPr>
          <p:cNvSpPr/>
          <p:nvPr/>
        </p:nvSpPr>
        <p:spPr>
          <a:xfrm>
            <a:off x="1918445" y="1736955"/>
            <a:ext cx="1855695" cy="4651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Easy Access to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2F7BE67-EB92-4AA2-BE9F-5F8223F45FFC}"/>
              </a:ext>
            </a:extLst>
          </p:cNvPr>
          <p:cNvSpPr/>
          <p:nvPr/>
        </p:nvSpPr>
        <p:spPr>
          <a:xfrm>
            <a:off x="620805" y="2449574"/>
            <a:ext cx="1414183" cy="47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Skill-Based Matching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02DFA1C-BCFF-4287-B334-9C23D88E8B47}"/>
              </a:ext>
            </a:extLst>
          </p:cNvPr>
          <p:cNvSpPr/>
          <p:nvPr/>
        </p:nvSpPr>
        <p:spPr>
          <a:xfrm>
            <a:off x="189540" y="3294737"/>
            <a:ext cx="1252496" cy="534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Emergency Availability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4A69D10-5543-40C1-86B6-234C8597E59E}"/>
              </a:ext>
            </a:extLst>
          </p:cNvPr>
          <p:cNvSpPr/>
          <p:nvPr/>
        </p:nvSpPr>
        <p:spPr>
          <a:xfrm>
            <a:off x="123585" y="4344267"/>
            <a:ext cx="1768289" cy="393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Wider Reach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6DCB302-5AE8-4169-A457-76A72DD1705A}"/>
              </a:ext>
            </a:extLst>
          </p:cNvPr>
          <p:cNvSpPr/>
          <p:nvPr/>
        </p:nvSpPr>
        <p:spPr>
          <a:xfrm>
            <a:off x="4158439" y="3294737"/>
            <a:ext cx="1768289" cy="483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Verified and Reliable Hiring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59BE4B5-F5AF-4EED-A4CF-B48C3FF18F8C}"/>
              </a:ext>
            </a:extLst>
          </p:cNvPr>
          <p:cNvSpPr/>
          <p:nvPr/>
        </p:nvSpPr>
        <p:spPr>
          <a:xfrm>
            <a:off x="4113871" y="4380774"/>
            <a:ext cx="1543279" cy="483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Eco-friendly Impact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442D170-61F9-45BB-9912-F545F638140F}"/>
              </a:ext>
            </a:extLst>
          </p:cNvPr>
          <p:cNvSpPr/>
          <p:nvPr/>
        </p:nvSpPr>
        <p:spPr>
          <a:xfrm>
            <a:off x="3874071" y="2321733"/>
            <a:ext cx="1783079" cy="520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Job Opportunities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791216D-1F1B-43B8-BE94-65E7C8E42753}"/>
              </a:ext>
            </a:extLst>
          </p:cNvPr>
          <p:cNvCxnSpPr>
            <a:cxnSpLocks/>
          </p:cNvCxnSpPr>
          <p:nvPr/>
        </p:nvCxnSpPr>
        <p:spPr>
          <a:xfrm>
            <a:off x="1918445" y="2769614"/>
            <a:ext cx="643780" cy="6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8E99368-4D5D-4C98-BA07-744E50213B81}"/>
              </a:ext>
            </a:extLst>
          </p:cNvPr>
          <p:cNvCxnSpPr>
            <a:stCxn id="27" idx="2"/>
            <a:endCxn id="23" idx="0"/>
          </p:cNvCxnSpPr>
          <p:nvPr/>
        </p:nvCxnSpPr>
        <p:spPr>
          <a:xfrm>
            <a:off x="2846293" y="2202100"/>
            <a:ext cx="1" cy="116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751ACA4-8C68-4CEE-A2A7-3182645C8DCE}"/>
              </a:ext>
            </a:extLst>
          </p:cNvPr>
          <p:cNvCxnSpPr>
            <a:cxnSpLocks/>
          </p:cNvCxnSpPr>
          <p:nvPr/>
        </p:nvCxnSpPr>
        <p:spPr>
          <a:xfrm>
            <a:off x="3123498" y="3956544"/>
            <a:ext cx="704782" cy="115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80E6041C-2AFE-4915-9E4E-06D695923B3B}"/>
              </a:ext>
            </a:extLst>
          </p:cNvPr>
          <p:cNvCxnSpPr>
            <a:stCxn id="23" idx="2"/>
            <a:endCxn id="29" idx="3"/>
          </p:cNvCxnSpPr>
          <p:nvPr/>
        </p:nvCxnSpPr>
        <p:spPr>
          <a:xfrm flipH="1" flipV="1">
            <a:off x="1442036" y="3561890"/>
            <a:ext cx="592952" cy="11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D5510E9-64A8-48D0-8FA1-95EBDD446AFA}"/>
              </a:ext>
            </a:extLst>
          </p:cNvPr>
          <p:cNvCxnSpPr>
            <a:cxnSpLocks/>
          </p:cNvCxnSpPr>
          <p:nvPr/>
        </p:nvCxnSpPr>
        <p:spPr>
          <a:xfrm flipH="1">
            <a:off x="1360170" y="3882148"/>
            <a:ext cx="897447" cy="462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6C53BC7-90AD-4A64-802C-4EE20AD55EF9}"/>
              </a:ext>
            </a:extLst>
          </p:cNvPr>
          <p:cNvCxnSpPr>
            <a:cxnSpLocks/>
          </p:cNvCxnSpPr>
          <p:nvPr/>
        </p:nvCxnSpPr>
        <p:spPr>
          <a:xfrm flipH="1">
            <a:off x="2008417" y="3956544"/>
            <a:ext cx="561090" cy="11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C1A5F7C5-5F7C-4B15-A9A0-B938399DC8E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419973" y="3888797"/>
            <a:ext cx="976253" cy="49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4293D0B-68B5-4370-AB43-FE3D9A91CBF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657599" y="3536631"/>
            <a:ext cx="500840" cy="13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A1E7E0E-719C-4363-AE80-901AB1959069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3419973" y="2850884"/>
            <a:ext cx="693898" cy="60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604</Words>
  <Application>Microsoft Office PowerPoint</Application>
  <PresentationFormat>Custom</PresentationFormat>
  <Paragraphs>107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</dc:creator>
  <cp:lastModifiedBy>hp</cp:lastModifiedBy>
  <cp:revision>28</cp:revision>
  <dcterms:created xsi:type="dcterms:W3CDTF">2024-10-12T18:45:25Z</dcterms:created>
  <dcterms:modified xsi:type="dcterms:W3CDTF">2025-02-11T18:20:57Z</dcterms:modified>
</cp:coreProperties>
</file>